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0" r:id="rId1"/>
  </p:sldMasterIdLst>
  <p:notesMasterIdLst>
    <p:notesMasterId r:id="rId33"/>
  </p:notesMasterIdLst>
  <p:handoutMasterIdLst>
    <p:handoutMasterId r:id="rId34"/>
  </p:handoutMasterIdLst>
  <p:sldIdLst>
    <p:sldId id="444" r:id="rId2"/>
    <p:sldId id="445" r:id="rId3"/>
    <p:sldId id="446" r:id="rId4"/>
    <p:sldId id="440" r:id="rId5"/>
    <p:sldId id="449" r:id="rId6"/>
    <p:sldId id="430" r:id="rId7"/>
    <p:sldId id="434" r:id="rId8"/>
    <p:sldId id="431" r:id="rId9"/>
    <p:sldId id="384" r:id="rId10"/>
    <p:sldId id="372" r:id="rId11"/>
    <p:sldId id="432" r:id="rId12"/>
    <p:sldId id="433" r:id="rId13"/>
    <p:sldId id="410" r:id="rId14"/>
    <p:sldId id="447" r:id="rId15"/>
    <p:sldId id="441" r:id="rId16"/>
    <p:sldId id="414" r:id="rId17"/>
    <p:sldId id="376" r:id="rId18"/>
    <p:sldId id="421" r:id="rId19"/>
    <p:sldId id="452" r:id="rId20"/>
    <p:sldId id="425" r:id="rId21"/>
    <p:sldId id="426" r:id="rId22"/>
    <p:sldId id="450" r:id="rId23"/>
    <p:sldId id="451" r:id="rId24"/>
    <p:sldId id="395" r:id="rId25"/>
    <p:sldId id="435" r:id="rId26"/>
    <p:sldId id="436" r:id="rId27"/>
    <p:sldId id="437" r:id="rId28"/>
    <p:sldId id="423" r:id="rId29"/>
    <p:sldId id="438" r:id="rId30"/>
    <p:sldId id="439" r:id="rId31"/>
    <p:sldId id="327" r:id="rId32"/>
  </p:sldIdLst>
  <p:sldSz cx="9144000" cy="6858000" type="screen4x3"/>
  <p:notesSz cx="6797675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1579F"/>
    <a:srgbClr val="E36B7F"/>
    <a:srgbClr val="9881D9"/>
    <a:srgbClr val="99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0" autoAdjust="0"/>
    <p:restoredTop sz="94660"/>
  </p:normalViewPr>
  <p:slideViewPr>
    <p:cSldViewPr>
      <p:cViewPr varScale="1">
        <p:scale>
          <a:sx n="68" d="100"/>
          <a:sy n="68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22" y="-120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9F36E24-2AB3-4EC4-9902-1C83115051F3}" type="datetimeFigureOut">
              <a:rPr lang="ko-KR" altLang="en-US"/>
              <a:pPr>
                <a:defRPr/>
              </a:pPr>
              <a:t>2013-06-11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281DB99-FC44-4711-B9FE-AA8F8E86BFE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30402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4C5945A-ED2D-4479-AE77-A589CFFE24E9}" type="datetimeFigureOut">
              <a:rPr lang="ko-KR" altLang="en-US"/>
              <a:pPr>
                <a:defRPr/>
              </a:pPr>
              <a:t>2013-06-11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DD1AF94-DEBC-40B5-9027-92FEA9B36B9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584028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59A79B-58FD-405D-87F1-F5D0F45C3EE9}" type="slidenum">
              <a:rPr lang="ko-KR" altLang="en-US" smtClean="0"/>
              <a:pPr>
                <a:defRPr/>
              </a:pPr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6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17164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25063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981075"/>
          </a:xfrm>
          <a:prstGeom prst="rect">
            <a:avLst/>
          </a:prstGeom>
          <a:solidFill>
            <a:srgbClr val="00507C">
              <a:alpha val="6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5" name="Line 6"/>
          <p:cNvSpPr>
            <a:spLocks noChangeShapeType="1"/>
          </p:cNvSpPr>
          <p:nvPr userDrawn="1"/>
        </p:nvSpPr>
        <p:spPr bwMode="auto">
          <a:xfrm>
            <a:off x="179388" y="6453188"/>
            <a:ext cx="8785225" cy="0"/>
          </a:xfrm>
          <a:prstGeom prst="line">
            <a:avLst/>
          </a:prstGeom>
          <a:noFill/>
          <a:ln w="12700" cap="rnd">
            <a:solidFill>
              <a:srgbClr val="00507C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6831013" y="64531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bg1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F825F1C0-8EC4-48C3-90FA-59ED080E4A52}" type="slidenum">
              <a:rPr lang="en-US" altLang="ko-KR"/>
              <a:pPr>
                <a:defRPr/>
              </a:pPr>
              <a:t>‹#›</a:t>
            </a:fld>
            <a:r>
              <a:rPr lang="en-US" altLang="ko-KR"/>
              <a:t>/30</a:t>
            </a:r>
            <a:endParaRPr lang="en-US" altLang="ko-KR" dirty="0"/>
          </a:p>
        </p:txBody>
      </p:sp>
      <p:grpSp>
        <p:nvGrpSpPr>
          <p:cNvPr id="7" name="그룹 8"/>
          <p:cNvGrpSpPr>
            <a:grpSpLocks/>
          </p:cNvGrpSpPr>
          <p:nvPr userDrawn="1"/>
        </p:nvGrpSpPr>
        <p:grpSpPr bwMode="auto">
          <a:xfrm>
            <a:off x="0" y="1588"/>
            <a:ext cx="1071563" cy="1800225"/>
            <a:chOff x="-25893" y="-37671"/>
            <a:chExt cx="1162012" cy="1800356"/>
          </a:xfrm>
        </p:grpSpPr>
        <p:pic>
          <p:nvPicPr>
            <p:cNvPr id="8" name="Picture 16" descr="그림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189" y="-37671"/>
              <a:ext cx="811272" cy="814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6" descr="그림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93" y="1452648"/>
              <a:ext cx="308962" cy="31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6" descr="그림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802" y="503018"/>
              <a:ext cx="197317" cy="198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431382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981075"/>
          </a:xfrm>
          <a:prstGeom prst="rect">
            <a:avLst/>
          </a:prstGeom>
          <a:solidFill>
            <a:srgbClr val="00507C">
              <a:alpha val="6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Line 6"/>
          <p:cNvSpPr>
            <a:spLocks noChangeShapeType="1"/>
          </p:cNvSpPr>
          <p:nvPr userDrawn="1"/>
        </p:nvSpPr>
        <p:spPr bwMode="auto">
          <a:xfrm>
            <a:off x="179388" y="6453188"/>
            <a:ext cx="8785225" cy="0"/>
          </a:xfrm>
          <a:prstGeom prst="line">
            <a:avLst/>
          </a:prstGeom>
          <a:noFill/>
          <a:ln w="12700" cap="rnd">
            <a:solidFill>
              <a:srgbClr val="00507C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6831013" y="64531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bg1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5357C7D9-CEEF-440E-9195-3BF79EDAAAF3}" type="slidenum">
              <a:rPr lang="en-US" altLang="ko-KR"/>
              <a:pPr>
                <a:defRPr/>
              </a:pPr>
              <a:t>‹#›</a:t>
            </a:fld>
            <a:r>
              <a:rPr lang="en-US" altLang="ko-KR"/>
              <a:t>/30</a:t>
            </a:r>
            <a:endParaRPr lang="en-US" altLang="ko-KR" dirty="0"/>
          </a:p>
        </p:txBody>
      </p:sp>
      <p:grpSp>
        <p:nvGrpSpPr>
          <p:cNvPr id="5" name="그룹 8"/>
          <p:cNvGrpSpPr>
            <a:grpSpLocks/>
          </p:cNvGrpSpPr>
          <p:nvPr userDrawn="1"/>
        </p:nvGrpSpPr>
        <p:grpSpPr bwMode="auto">
          <a:xfrm>
            <a:off x="0" y="1588"/>
            <a:ext cx="1071563" cy="1800225"/>
            <a:chOff x="-25893" y="-37671"/>
            <a:chExt cx="1162012" cy="1800356"/>
          </a:xfrm>
        </p:grpSpPr>
        <p:pic>
          <p:nvPicPr>
            <p:cNvPr id="6" name="Picture 16" descr="그림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189" y="-37671"/>
              <a:ext cx="811272" cy="814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6" descr="그림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93" y="1452648"/>
              <a:ext cx="308962" cy="31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6" descr="그림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802" y="503018"/>
              <a:ext cx="197317" cy="198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492538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981075"/>
          </a:xfrm>
          <a:prstGeom prst="rect">
            <a:avLst/>
          </a:prstGeom>
          <a:solidFill>
            <a:srgbClr val="00507C">
              <a:alpha val="6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4" name="Line 6"/>
          <p:cNvSpPr>
            <a:spLocks noChangeShapeType="1"/>
          </p:cNvSpPr>
          <p:nvPr userDrawn="1"/>
        </p:nvSpPr>
        <p:spPr bwMode="auto">
          <a:xfrm>
            <a:off x="179388" y="6453188"/>
            <a:ext cx="8785225" cy="0"/>
          </a:xfrm>
          <a:prstGeom prst="line">
            <a:avLst/>
          </a:prstGeom>
          <a:noFill/>
          <a:ln w="12700" cap="rnd">
            <a:solidFill>
              <a:srgbClr val="00507C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6831013" y="64531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bg1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47D0FD22-CC21-4BB6-A09B-0C3A3D5A3C1B}" type="slidenum">
              <a:rPr lang="en-US" altLang="ko-KR"/>
              <a:pPr>
                <a:defRPr/>
              </a:pPr>
              <a:t>‹#›</a:t>
            </a:fld>
            <a:r>
              <a:rPr lang="en-US" altLang="ko-KR"/>
              <a:t>/30</a:t>
            </a:r>
            <a:endParaRPr lang="en-US" altLang="ko-KR" dirty="0"/>
          </a:p>
        </p:txBody>
      </p:sp>
      <p:grpSp>
        <p:nvGrpSpPr>
          <p:cNvPr id="6" name="그룹 8"/>
          <p:cNvGrpSpPr>
            <a:grpSpLocks/>
          </p:cNvGrpSpPr>
          <p:nvPr userDrawn="1"/>
        </p:nvGrpSpPr>
        <p:grpSpPr bwMode="auto">
          <a:xfrm>
            <a:off x="0" y="1588"/>
            <a:ext cx="1071563" cy="1800225"/>
            <a:chOff x="-25893" y="-37671"/>
            <a:chExt cx="1162012" cy="1800356"/>
          </a:xfrm>
        </p:grpSpPr>
        <p:pic>
          <p:nvPicPr>
            <p:cNvPr id="7" name="Picture 16" descr="그림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189" y="-37671"/>
              <a:ext cx="811272" cy="814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6" descr="그림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93" y="1452648"/>
              <a:ext cx="308962" cy="31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6" descr="그림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802" y="503018"/>
              <a:ext cx="197317" cy="198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69390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981075"/>
          </a:xfrm>
          <a:prstGeom prst="rect">
            <a:avLst/>
          </a:prstGeom>
          <a:solidFill>
            <a:srgbClr val="00507C">
              <a:alpha val="6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Line 6"/>
          <p:cNvSpPr>
            <a:spLocks noChangeShapeType="1"/>
          </p:cNvSpPr>
          <p:nvPr userDrawn="1"/>
        </p:nvSpPr>
        <p:spPr bwMode="auto">
          <a:xfrm>
            <a:off x="179388" y="6453188"/>
            <a:ext cx="8785225" cy="0"/>
          </a:xfrm>
          <a:prstGeom prst="line">
            <a:avLst/>
          </a:prstGeom>
          <a:noFill/>
          <a:ln w="12700" cap="rnd">
            <a:solidFill>
              <a:srgbClr val="00507C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6831013" y="64531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bg1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C7769C5F-ACD3-47B5-A56A-CCDD31F34A87}" type="slidenum">
              <a:rPr lang="en-US" altLang="ko-KR"/>
              <a:pPr>
                <a:defRPr/>
              </a:pPr>
              <a:t>‹#›</a:t>
            </a:fld>
            <a:r>
              <a:rPr lang="en-US" altLang="ko-KR"/>
              <a:t>/30</a:t>
            </a:r>
            <a:endParaRPr lang="en-US" altLang="ko-KR" dirty="0"/>
          </a:p>
        </p:txBody>
      </p:sp>
      <p:grpSp>
        <p:nvGrpSpPr>
          <p:cNvPr id="5" name="그룹 8"/>
          <p:cNvGrpSpPr>
            <a:grpSpLocks/>
          </p:cNvGrpSpPr>
          <p:nvPr userDrawn="1"/>
        </p:nvGrpSpPr>
        <p:grpSpPr bwMode="auto">
          <a:xfrm>
            <a:off x="0" y="1588"/>
            <a:ext cx="1071563" cy="1800225"/>
            <a:chOff x="-25893" y="-37671"/>
            <a:chExt cx="1162012" cy="1800356"/>
          </a:xfrm>
        </p:grpSpPr>
        <p:pic>
          <p:nvPicPr>
            <p:cNvPr id="6" name="Picture 16" descr="그림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189" y="-37671"/>
              <a:ext cx="811272" cy="814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6" descr="그림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93" y="1452648"/>
              <a:ext cx="308962" cy="31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6" descr="그림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802" y="503018"/>
              <a:ext cx="197317" cy="198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339517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981075"/>
          </a:xfrm>
          <a:prstGeom prst="rect">
            <a:avLst/>
          </a:prstGeom>
          <a:solidFill>
            <a:srgbClr val="00507C">
              <a:alpha val="6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Line 6"/>
          <p:cNvSpPr>
            <a:spLocks noChangeShapeType="1"/>
          </p:cNvSpPr>
          <p:nvPr userDrawn="1"/>
        </p:nvSpPr>
        <p:spPr bwMode="auto">
          <a:xfrm>
            <a:off x="179388" y="6453188"/>
            <a:ext cx="8785225" cy="0"/>
          </a:xfrm>
          <a:prstGeom prst="line">
            <a:avLst/>
          </a:prstGeom>
          <a:noFill/>
          <a:ln w="12700" cap="rnd">
            <a:solidFill>
              <a:srgbClr val="00507C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6831013" y="64531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bg1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C7769C5F-ACD3-47B5-A56A-CCDD31F34A87}" type="slidenum">
              <a:rPr lang="en-US" altLang="ko-KR"/>
              <a:pPr>
                <a:defRPr/>
              </a:pPr>
              <a:t>‹#›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xmlns="" val="1794074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855348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887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92594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7" r:id="rId1"/>
    <p:sldLayoutId id="2147484300" r:id="rId2"/>
    <p:sldLayoutId id="2147484301" r:id="rId3"/>
    <p:sldLayoutId id="2147484302" r:id="rId4"/>
    <p:sldLayoutId id="2147484303" r:id="rId5"/>
    <p:sldLayoutId id="2147484306" r:id="rId6"/>
    <p:sldLayoutId id="2147484304" r:id="rId7"/>
    <p:sldLayoutId id="2147484305" r:id="rId8"/>
    <p:sldLayoutId id="2147484298" r:id="rId9"/>
    <p:sldLayoutId id="2147484299" r:id="rId10"/>
    <p:sldLayoutId id="2147484307" r:id="rId11"/>
    <p:sldLayoutId id="2147484308" r:id="rId12"/>
    <p:sldLayoutId id="2147484309" r:id="rId13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 latinLnBrk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.kr/url?sa=i&amp;rct=j&amp;q=%ED%97%88%EC%99%80%EC%8B%A4&amp;source=images&amp;cd=&amp;cad=rja&amp;docid=RyEbSXJxybLmqM&amp;tbnid=1kx4Iikyq2EtPM:&amp;ved=0CAUQjRw&amp;url=http://moneycall.tistory.com/43&amp;ei=DAOnUaerC82kigfVxIDgBg&amp;bvm=bv.47244034,d.aGc&amp;psig=AFQjCNGmH2x2ZnvIFuEXw_YIanhiCh6awQ&amp;ust=1369986164852463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1&#48516;&#44592;/&#49688;&#54617;.hwp" TargetMode="External"/><Relationship Id="rId2" Type="http://schemas.openxmlformats.org/officeDocument/2006/relationships/hyperlink" Target="4&#48516;&#44592;/&#44397;&#50612;.hwp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4&#48516;&#44592;/&#49324;&#54924;.hwp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1&#48516;&#44592;/&#49688;&#54617;.hwp" TargetMode="External"/><Relationship Id="rId2" Type="http://schemas.openxmlformats.org/officeDocument/2006/relationships/hyperlink" Target="4&#48516;&#44592;/&#44397;&#50612;.hwp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4&#48516;&#44592;/&#49324;&#54924;.hwp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co.kr/url?sa=i&amp;rct=j&amp;q=&#49464;&#44032;&#51648;&amp;source=images&amp;cd=&amp;cad=rja&amp;docid=ChT4td7GieSkgM&amp;tbnid=QfxShilV_ErHZM:&amp;ved=0CAUQjRw&amp;url=http://youngkhill.tistory.com/133&amp;ei=fwSnUYzoHMShiQfTroDYDA&amp;bvm=bv.47244034,d.aGc&amp;psig=AFQjCNFdO1xmhJLf52Ao_wUUiEfstgaCsg&amp;ust=1369986551744217" TargetMode="Externa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1&#48516;&#44592;/&#49688;&#54617;.hwp" TargetMode="External"/><Relationship Id="rId2" Type="http://schemas.openxmlformats.org/officeDocument/2006/relationships/hyperlink" Target="4&#48516;&#44592;/&#44397;&#50612;.hwp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4&#48516;&#44592;/&#49324;&#54924;.hwp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file:///C:\Documents%20and%20Settings\mr_yoon\&#48148;&#53461;%20&#54868;&#47732;\000_&#50577;&#49885;\&#51204;&#47928;&#49457;&#44060;&#48156;&#49884;&#49828;&#53596;&#51032;&#47928;&#51228;.ppt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vaio.or.kr/files/attach/images/9979/305/749/db10180032362622540ef08b06b89535.jpg"/>
          <p:cNvPicPr>
            <a:picLocks noChangeAspect="1" noChangeArrowheads="1"/>
          </p:cNvPicPr>
          <p:nvPr/>
        </p:nvPicPr>
        <p:blipFill>
          <a:blip r:embed="rId3" cstate="print">
            <a:lum brigh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3975" y="1268413"/>
            <a:ext cx="9131300" cy="555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직사각형 3"/>
          <p:cNvSpPr>
            <a:spLocks noChangeArrowheads="1"/>
          </p:cNvSpPr>
          <p:nvPr/>
        </p:nvSpPr>
        <p:spPr bwMode="auto">
          <a:xfrm rot="-1350632">
            <a:off x="7896225" y="1184275"/>
            <a:ext cx="730250" cy="24114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9050" cap="rnd" algn="ctr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/>
          </a:p>
        </p:txBody>
      </p:sp>
      <p:grpSp>
        <p:nvGrpSpPr>
          <p:cNvPr id="2" name="그룹 27"/>
          <p:cNvGrpSpPr>
            <a:grpSpLocks/>
          </p:cNvGrpSpPr>
          <p:nvPr/>
        </p:nvGrpSpPr>
        <p:grpSpPr bwMode="auto">
          <a:xfrm>
            <a:off x="5568950" y="5588000"/>
            <a:ext cx="3522663" cy="1009650"/>
            <a:chOff x="1387748" y="1548606"/>
            <a:chExt cx="2197100" cy="1797050"/>
          </a:xfrm>
        </p:grpSpPr>
        <p:sp>
          <p:nvSpPr>
            <p:cNvPr id="21" name="타원 20"/>
            <p:cNvSpPr/>
            <p:nvPr/>
          </p:nvSpPr>
          <p:spPr>
            <a:xfrm>
              <a:off x="1387748" y="1548606"/>
              <a:ext cx="2197100" cy="1797050"/>
            </a:xfrm>
            <a:prstGeom prst="ellipse">
              <a:avLst/>
            </a:prstGeom>
            <a:solidFill>
              <a:srgbClr val="FF3399">
                <a:alpha val="81961"/>
              </a:srgb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srgbClr val="66FF33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674886" y="2187180"/>
              <a:ext cx="114855" cy="9324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ko-KR" altLang="en-US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10245" name="직사각형 28"/>
          <p:cNvSpPr>
            <a:spLocks noChangeArrowheads="1"/>
          </p:cNvSpPr>
          <p:nvPr/>
        </p:nvSpPr>
        <p:spPr bwMode="auto">
          <a:xfrm>
            <a:off x="-22225" y="1412875"/>
            <a:ext cx="9144000" cy="2200275"/>
          </a:xfrm>
          <a:prstGeom prst="rect">
            <a:avLst/>
          </a:prstGeom>
          <a:solidFill>
            <a:srgbClr val="0070C0">
              <a:alpha val="3803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9050" cap="rnd" algn="ctr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/>
          </a:p>
        </p:txBody>
      </p:sp>
      <p:cxnSp>
        <p:nvCxnSpPr>
          <p:cNvPr id="10246" name="직선 연결선 29"/>
          <p:cNvCxnSpPr>
            <a:cxnSpLocks noChangeShapeType="1"/>
          </p:cNvCxnSpPr>
          <p:nvPr/>
        </p:nvCxnSpPr>
        <p:spPr bwMode="auto">
          <a:xfrm>
            <a:off x="0" y="2565400"/>
            <a:ext cx="9144000" cy="0"/>
          </a:xfrm>
          <a:prstGeom prst="line">
            <a:avLst/>
          </a:prstGeom>
          <a:noFill/>
          <a:ln w="22225" algn="ctr">
            <a:solidFill>
              <a:schemeClr val="bg1">
                <a:alpha val="32941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247" name="직선 연결선 31"/>
          <p:cNvCxnSpPr>
            <a:cxnSpLocks noChangeShapeType="1"/>
          </p:cNvCxnSpPr>
          <p:nvPr/>
        </p:nvCxnSpPr>
        <p:spPr bwMode="auto">
          <a:xfrm>
            <a:off x="0" y="2781300"/>
            <a:ext cx="9144000" cy="0"/>
          </a:xfrm>
          <a:prstGeom prst="line">
            <a:avLst/>
          </a:prstGeom>
          <a:noFill/>
          <a:ln w="22225" algn="ctr">
            <a:solidFill>
              <a:schemeClr val="bg1">
                <a:alpha val="32941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4690697" y="5280363"/>
            <a:ext cx="438694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800" dirty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경기도교육연구원</a:t>
            </a:r>
            <a:endParaRPr kumimoji="0" lang="en-US" altLang="ko-KR" sz="2800" dirty="0">
              <a:ln w="3175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200" dirty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윤      일      경</a:t>
            </a:r>
            <a:endParaRPr kumimoji="0" lang="en-US" altLang="ko-KR" sz="3200" dirty="0">
              <a:ln w="3175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572000" y="4221163"/>
            <a:ext cx="126365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20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2013. 6.</a:t>
            </a:r>
            <a:endParaRPr lang="ko-KR" altLang="en-US" sz="20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0250" name="그룹 18"/>
          <p:cNvGrpSpPr>
            <a:grpSpLocks/>
          </p:cNvGrpSpPr>
          <p:nvPr/>
        </p:nvGrpSpPr>
        <p:grpSpPr bwMode="auto">
          <a:xfrm>
            <a:off x="1089640" y="216683"/>
            <a:ext cx="3017838" cy="585796"/>
            <a:chOff x="2500667" y="5996562"/>
            <a:chExt cx="1388280" cy="287117"/>
          </a:xfrm>
        </p:grpSpPr>
        <p:pic>
          <p:nvPicPr>
            <p:cNvPr id="10253" name="그림 19" descr="경기도로고투명흰테두리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0667" y="5996562"/>
              <a:ext cx="245943" cy="284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TextBox 37"/>
            <p:cNvSpPr txBox="1"/>
            <p:nvPr/>
          </p:nvSpPr>
          <p:spPr>
            <a:xfrm>
              <a:off x="2835139" y="6020687"/>
              <a:ext cx="1053808" cy="19607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di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spc="-4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M" pitchFamily="18" charset="-127"/>
                  <a:ea typeface="HY울릉도M" pitchFamily="18" charset="-127"/>
                </a:rPr>
                <a:t>경기도교육연구원</a:t>
              </a:r>
            </a:p>
          </p:txBody>
        </p:sp>
        <p:sp>
          <p:nvSpPr>
            <p:cNvPr id="39" name="TextBox 21"/>
            <p:cNvSpPr txBox="1">
              <a:spLocks noChangeArrowheads="1"/>
            </p:cNvSpPr>
            <p:nvPr/>
          </p:nvSpPr>
          <p:spPr bwMode="auto">
            <a:xfrm>
              <a:off x="2838061" y="6200424"/>
              <a:ext cx="1050886" cy="83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di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500" b="1" dirty="0">
                  <a:solidFill>
                    <a:schemeClr val="bg1"/>
                  </a:solidFill>
                  <a:latin typeface="+mn-lt"/>
                  <a:ea typeface="+mn-ea"/>
                </a:rPr>
                <a:t>GYEONGGI PROVINCIAL OFFICE OF EDUCATION</a:t>
              </a:r>
              <a:endParaRPr kumimoji="0" lang="ko-KR" altLang="en-US" sz="5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</p:grpSp>
      <p:pic>
        <p:nvPicPr>
          <p:cNvPr id="40" name="Picture 2" descr="http://www.jgdm.co.kr/paper/data/news/images/2008/02/1_L_1204077748_1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107842" y="4037169"/>
            <a:ext cx="3733001" cy="2416169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/>
        </p:spPr>
      </p:pic>
      <p:sp>
        <p:nvSpPr>
          <p:cNvPr id="3" name="직사각형 2"/>
          <p:cNvSpPr/>
          <p:nvPr/>
        </p:nvSpPr>
        <p:spPr>
          <a:xfrm>
            <a:off x="1381492" y="1949932"/>
            <a:ext cx="3849131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ko-KR" altLang="en-US" sz="4800" b="1" spc="50" dirty="0">
                <a:ln w="11430"/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학교자체평가</a:t>
            </a:r>
            <a:endParaRPr lang="en-US" altLang="ko-KR" sz="4800" b="1" spc="50" dirty="0">
              <a:ln w="11430"/>
              <a:solidFill>
                <a:srgbClr val="FF33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86500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972616" y="163513"/>
            <a:ext cx="9144000" cy="584200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학교자체평가에 대한 문제 제기</a:t>
            </a:r>
          </a:p>
        </p:txBody>
      </p:sp>
      <p:pic>
        <p:nvPicPr>
          <p:cNvPr id="18435" name="Picture 2" descr="http://cfile5.uf.tistory.com/image/115448394E9558270B521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3075" y="3789040"/>
            <a:ext cx="1762125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AutoShape 5"/>
          <p:cNvSpPr>
            <a:spLocks noChangeArrowheads="1"/>
          </p:cNvSpPr>
          <p:nvPr/>
        </p:nvSpPr>
        <p:spPr bwMode="auto">
          <a:xfrm>
            <a:off x="508000" y="1988841"/>
            <a:ext cx="8604250" cy="4464495"/>
          </a:xfrm>
          <a:prstGeom prst="roundRect">
            <a:avLst>
              <a:gd name="adj" fmla="val 0"/>
            </a:avLst>
          </a:prstGeom>
          <a:noFill/>
          <a:ln w="38100" algn="ctr">
            <a:noFill/>
            <a:round/>
            <a:headEnd/>
            <a:tailEnd/>
          </a:ln>
        </p:spPr>
        <p:txBody>
          <a:bodyPr anchor="ctr"/>
          <a:lstStyle/>
          <a:p>
            <a:pPr marL="457200" indent="-457200" algn="just">
              <a:lnSpc>
                <a:spcPct val="150000"/>
              </a:lnSpc>
              <a:buAutoNum type="arabicPeriod"/>
              <a:defRPr/>
            </a:pPr>
            <a:r>
              <a:rPr lang="ko-KR" altLang="en-US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학교자체평가가 </a:t>
            </a:r>
            <a:r>
              <a:rPr lang="ko-KR" altLang="en-US" sz="24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학교교육개선에 도움</a:t>
            </a:r>
            <a:r>
              <a:rPr lang="ko-KR" altLang="en-US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을 주고 있는가</a:t>
            </a:r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?</a:t>
            </a:r>
          </a:p>
          <a:p>
            <a:pPr marL="457200" indent="-457200" algn="just">
              <a:lnSpc>
                <a:spcPct val="150000"/>
              </a:lnSpc>
              <a:buAutoNum type="arabicPeriod"/>
              <a:defRPr/>
            </a:pPr>
            <a:endParaRPr lang="en-US" altLang="ko-KR" sz="1400" dirty="0">
              <a:solidFill>
                <a:schemeClr val="tx2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altLang="ko-KR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2. </a:t>
            </a:r>
            <a:r>
              <a:rPr lang="ko-KR" altLang="en-US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학교자체평가를 통해 </a:t>
            </a:r>
            <a:r>
              <a:rPr lang="ko-KR" altLang="en-US" sz="2400" dirty="0" err="1">
                <a:latin typeface="HY울릉도M" pitchFamily="18" charset="-127"/>
                <a:ea typeface="HY울릉도M" pitchFamily="18" charset="-127"/>
              </a:rPr>
              <a:t>학교내</a:t>
            </a:r>
            <a:r>
              <a:rPr lang="ko-KR" altLang="en-US" sz="24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 민주적 의사결정</a:t>
            </a:r>
            <a:r>
              <a:rPr lang="ko-KR" altLang="en-US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이 </a:t>
            </a:r>
            <a:endParaRPr lang="en-US" altLang="ko-KR" sz="2400" dirty="0" smtClean="0">
              <a:solidFill>
                <a:schemeClr val="tx2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altLang="ko-KR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   </a:t>
            </a:r>
            <a:r>
              <a:rPr lang="ko-KR" altLang="en-US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강화되었는가</a:t>
            </a:r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? </a:t>
            </a:r>
            <a:r>
              <a:rPr lang="ko-KR" altLang="en-US" sz="2400" dirty="0" smtClean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교육공동체</a:t>
            </a:r>
            <a:r>
              <a:rPr lang="ko-KR" altLang="en-US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가 함께 노력했는가</a:t>
            </a:r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?</a:t>
            </a:r>
          </a:p>
          <a:p>
            <a:pPr algn="just">
              <a:lnSpc>
                <a:spcPct val="150000"/>
              </a:lnSpc>
              <a:defRPr/>
            </a:pPr>
            <a:endParaRPr lang="en-US" altLang="ko-KR" sz="1400" dirty="0" smtClean="0">
              <a:solidFill>
                <a:schemeClr val="tx2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3. </a:t>
            </a:r>
            <a:r>
              <a:rPr lang="ko-KR" altLang="en-US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학교자체평가 </a:t>
            </a:r>
            <a:r>
              <a:rPr lang="ko-KR" altLang="en-US" sz="24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결과에 책임의식</a:t>
            </a:r>
            <a:r>
              <a:rPr lang="ko-KR" altLang="en-US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을 느끼고</a:t>
            </a:r>
            <a:r>
              <a:rPr lang="en-US" altLang="ko-KR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endParaRPr lang="en-US" altLang="ko-KR" sz="2400" dirty="0" smtClean="0">
              <a:solidFill>
                <a:schemeClr val="tx2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altLang="ko-KR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   </a:t>
            </a:r>
            <a:r>
              <a:rPr lang="ko-KR" altLang="en-US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다음해 </a:t>
            </a:r>
            <a:r>
              <a:rPr lang="ko-KR" altLang="en-US" sz="24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기획에 반영</a:t>
            </a:r>
            <a:r>
              <a:rPr lang="ko-KR" altLang="en-US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하고 있는가</a:t>
            </a:r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?</a:t>
            </a:r>
          </a:p>
          <a:p>
            <a:pPr algn="just">
              <a:lnSpc>
                <a:spcPct val="150000"/>
              </a:lnSpc>
              <a:defRPr/>
            </a:pPr>
            <a:endParaRPr lang="en-US" altLang="ko-KR" sz="1400" dirty="0" smtClean="0">
              <a:solidFill>
                <a:schemeClr val="tx2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4. </a:t>
            </a:r>
            <a:r>
              <a:rPr lang="ko-KR" altLang="en-US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학교자체평가 </a:t>
            </a:r>
            <a:r>
              <a:rPr lang="ko-KR" altLang="en-US" sz="2400" dirty="0" smtClean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컨설팅</a:t>
            </a:r>
            <a:r>
              <a:rPr lang="ko-KR" altLang="en-US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은 실효성이 있었는가</a:t>
            </a:r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?</a:t>
            </a:r>
            <a:endParaRPr lang="en-US" altLang="ko-KR" sz="2400" dirty="0">
              <a:solidFill>
                <a:schemeClr val="tx2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  <a:p>
            <a:pPr algn="just">
              <a:lnSpc>
                <a:spcPct val="150000"/>
              </a:lnSpc>
              <a:defRPr/>
            </a:pPr>
            <a:endParaRPr lang="en-US" altLang="ko-KR" sz="2400" dirty="0">
              <a:solidFill>
                <a:schemeClr val="tx2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  <a:p>
            <a:pPr algn="just">
              <a:lnSpc>
                <a:spcPct val="150000"/>
              </a:lnSpc>
              <a:defRPr/>
            </a:pPr>
            <a:endParaRPr lang="en-US" altLang="ko-KR" sz="2400" dirty="0">
              <a:solidFill>
                <a:schemeClr val="tx2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9A70E-490F-4393-AFF4-A80B8BD82A45}" type="slidenum">
              <a:rPr lang="en-US" altLang="ko-KR"/>
              <a:pPr>
                <a:defRPr/>
              </a:pPr>
              <a:t>10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ko-KR" altLang="en-US">
              <a:latin typeface="굴림" charset="-127"/>
              <a:ea typeface="굴림" charset="-127"/>
            </a:endParaRPr>
          </a:p>
        </p:txBody>
      </p:sp>
      <p:sp>
        <p:nvSpPr>
          <p:cNvPr id="8294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ko-KR" altLang="en-US">
              <a:latin typeface="굴림" charset="-127"/>
              <a:ea typeface="굴림" charset="-127"/>
            </a:endParaRPr>
          </a:p>
        </p:txBody>
      </p:sp>
      <p:sp>
        <p:nvSpPr>
          <p:cNvPr id="860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ko-KR" altLang="en-US">
              <a:latin typeface="굴림" charset="-127"/>
              <a:ea typeface="굴림" charset="-127"/>
            </a:endParaRPr>
          </a:p>
        </p:txBody>
      </p:sp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ko-KR" altLang="en-US">
              <a:latin typeface="굴림" charset="-127"/>
              <a:ea typeface="굴림" charset="-127"/>
            </a:endParaRPr>
          </a:p>
        </p:txBody>
      </p:sp>
      <p:sp>
        <p:nvSpPr>
          <p:cNvPr id="921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ko-KR" altLang="en-US">
              <a:latin typeface="굴림" charset="-127"/>
              <a:ea typeface="굴림" charset="-127"/>
            </a:endParaRPr>
          </a:p>
        </p:txBody>
      </p:sp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ko-KR" altLang="en-US">
              <a:latin typeface="굴림" charset="-127"/>
              <a:ea typeface="굴림" charset="-127"/>
            </a:endParaRPr>
          </a:p>
        </p:txBody>
      </p:sp>
      <p:sp>
        <p:nvSpPr>
          <p:cNvPr id="19464" name="직사각형 12"/>
          <p:cNvSpPr>
            <a:spLocks noChangeArrowheads="1"/>
          </p:cNvSpPr>
          <p:nvPr/>
        </p:nvSpPr>
        <p:spPr bwMode="auto">
          <a:xfrm>
            <a:off x="438150" y="1081088"/>
            <a:ext cx="8397875" cy="490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60363" lvl="1" indent="-360363" algn="just">
              <a:lnSpc>
                <a:spcPct val="150000"/>
              </a:lnSpc>
              <a:buFontTx/>
              <a:buAutoNum type="arabicPeriod"/>
            </a:pP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경험 부족으로 혼선</a:t>
            </a:r>
          </a:p>
          <a:p>
            <a:pPr marL="360363" lvl="1" indent="-360363" algn="just">
              <a:lnSpc>
                <a:spcPct val="150000"/>
              </a:lnSpc>
              <a:buFontTx/>
              <a:buAutoNum type="arabicPeriod"/>
            </a:pP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공통지표와 실제 학교교육활동과의 괴리</a:t>
            </a:r>
          </a:p>
          <a:p>
            <a:pPr marL="360363" lvl="1" indent="-360363" algn="just">
              <a:lnSpc>
                <a:spcPct val="150000"/>
              </a:lnSpc>
              <a:buFontTx/>
              <a:buAutoNum type="arabicPeriod"/>
            </a:pP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학교교육과정 평가와 자체평가의 연계 부족</a:t>
            </a:r>
          </a:p>
          <a:p>
            <a:pPr marL="360363" lvl="1" indent="-360363" algn="just">
              <a:lnSpc>
                <a:spcPct val="150000"/>
              </a:lnSpc>
              <a:buFontTx/>
              <a:buAutoNum type="arabicPeriod"/>
            </a:pP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자체평가의 절차와 방법 강조로 형식화</a:t>
            </a:r>
            <a:r>
              <a:rPr lang="en-US" altLang="ko-KR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획일화</a:t>
            </a:r>
          </a:p>
          <a:p>
            <a:pPr marL="360363" lvl="1" indent="-360363" algn="just">
              <a:lnSpc>
                <a:spcPct val="150000"/>
              </a:lnSpc>
              <a:buFontTx/>
              <a:buAutoNum type="arabicPeriod"/>
            </a:pP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평가위원의 역할 모호</a:t>
            </a:r>
            <a:r>
              <a:rPr lang="en-US" altLang="ko-KR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전문성 부족</a:t>
            </a:r>
          </a:p>
          <a:p>
            <a:pPr marL="360363" lvl="1" indent="-360363" algn="just">
              <a:lnSpc>
                <a:spcPct val="150000"/>
              </a:lnSpc>
              <a:buFontTx/>
              <a:buAutoNum type="arabicPeriod"/>
            </a:pP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교내 민주적 의사소통 강화에 역부족</a:t>
            </a:r>
          </a:p>
          <a:p>
            <a:pPr marL="360363" lvl="1" indent="-360363" algn="just">
              <a:lnSpc>
                <a:spcPct val="150000"/>
              </a:lnSpc>
              <a:buFontTx/>
              <a:buAutoNum type="arabicPeriod"/>
            </a:pP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학교 </a:t>
            </a:r>
            <a:r>
              <a:rPr lang="ko-KR" altLang="en-US" sz="2200" dirty="0" err="1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거버넌스</a:t>
            </a: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구축이 미약</a:t>
            </a:r>
          </a:p>
          <a:p>
            <a:pPr marL="360363" lvl="1" indent="-360363" algn="just">
              <a:lnSpc>
                <a:spcPct val="150000"/>
              </a:lnSpc>
              <a:buFontTx/>
              <a:buAutoNum type="arabicPeriod"/>
            </a:pPr>
            <a:r>
              <a:rPr lang="ko-KR" altLang="en-US" sz="22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컨설팅 실효성 없음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616" y="163513"/>
            <a:ext cx="9144000" cy="584200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2012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 시행 분석</a:t>
            </a:r>
          </a:p>
        </p:txBody>
      </p:sp>
      <p:sp>
        <p:nvSpPr>
          <p:cNvPr id="19466" name="직사각형 11"/>
          <p:cNvSpPr>
            <a:spLocks noChangeArrowheads="1"/>
          </p:cNvSpPr>
          <p:nvPr/>
        </p:nvSpPr>
        <p:spPr bwMode="auto">
          <a:xfrm>
            <a:off x="495300" y="5949950"/>
            <a:ext cx="8397875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60363" lvl="1" indent="-360363" algn="r">
              <a:lnSpc>
                <a:spcPct val="150000"/>
              </a:lnSpc>
            </a:pPr>
            <a:r>
              <a:rPr lang="en-US" altLang="ko-KR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&lt;* </a:t>
            </a:r>
            <a:r>
              <a:rPr lang="ko-KR" altLang="en-US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본원 설문조사 결과 분석 내용 참조</a:t>
            </a:r>
            <a:r>
              <a:rPr lang="en-US" altLang="ko-KR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(2012.11.29~12.7)&gt;</a:t>
            </a:r>
          </a:p>
        </p:txBody>
      </p:sp>
      <p:pic>
        <p:nvPicPr>
          <p:cNvPr id="1946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789363"/>
            <a:ext cx="2659062" cy="197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슬라이드 번호 개체 틀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50FDB-E8C7-4271-82D3-B77EB03EBE4B}" type="slidenum">
              <a:rPr lang="en-US" altLang="ko-KR"/>
              <a:pPr>
                <a:defRPr/>
              </a:pPr>
              <a:t>11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60575"/>
            <a:ext cx="2609850" cy="255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제목 1"/>
          <p:cNvSpPr txBox="1">
            <a:spLocks/>
          </p:cNvSpPr>
          <p:nvPr/>
        </p:nvSpPr>
        <p:spPr bwMode="auto">
          <a:xfrm>
            <a:off x="3059113" y="2903538"/>
            <a:ext cx="56165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400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Ⅲ. 2013</a:t>
            </a:r>
            <a:r>
              <a:rPr kumimoji="0" lang="ko-KR" altLang="en-US" sz="400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년 학교자체평가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그룹 8"/>
          <p:cNvGrpSpPr>
            <a:grpSpLocks/>
          </p:cNvGrpSpPr>
          <p:nvPr/>
        </p:nvGrpSpPr>
        <p:grpSpPr bwMode="auto">
          <a:xfrm>
            <a:off x="-23813" y="-38100"/>
            <a:ext cx="1454151" cy="1800225"/>
            <a:chOff x="-25893" y="-37671"/>
            <a:chExt cx="1575809" cy="1800356"/>
          </a:xfrm>
        </p:grpSpPr>
        <p:pic>
          <p:nvPicPr>
            <p:cNvPr id="21511" name="Picture 16" descr="그림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189" y="-37671"/>
              <a:ext cx="811272" cy="814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2" name="Picture 16" descr="그림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93" y="1452648"/>
              <a:ext cx="308962" cy="31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3" name="Picture 16" descr="그림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2600" y="378159"/>
              <a:ext cx="197316" cy="198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" name="TextBox 26"/>
          <p:cNvSpPr txBox="1"/>
          <p:nvPr/>
        </p:nvSpPr>
        <p:spPr>
          <a:xfrm>
            <a:off x="1332656" y="178917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dirty="0" smtClean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 2013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 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468313" y="2924175"/>
            <a:ext cx="8405812" cy="1828800"/>
          </a:xfrm>
          <a:prstGeom prst="rect">
            <a:avLst/>
          </a:prstGeom>
          <a:ln>
            <a:noFill/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635000" lvl="1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HY수평선M" pitchFamily="18" charset="-127"/>
                <a:ea typeface="HY수평선M" pitchFamily="18" charset="-127"/>
              </a:rPr>
              <a:t>학교자체평가란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HY수평선M" pitchFamily="18" charset="-127"/>
                <a:ea typeface="HY수평선M" pitchFamily="18" charset="-127"/>
              </a:rPr>
              <a:t>?</a:t>
            </a:r>
          </a:p>
          <a:p>
            <a:pPr marL="635000" lvl="1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HY수평선M" pitchFamily="18" charset="-127"/>
                <a:ea typeface="HY수평선M" pitchFamily="18" charset="-127"/>
              </a:rPr>
              <a:t>지표개발과 보고서 체제</a:t>
            </a:r>
            <a:endParaRPr lang="en-US" altLang="ko-KR" sz="2400" dirty="0">
              <a:solidFill>
                <a:schemeClr val="tx1">
                  <a:lumMod val="85000"/>
                  <a:lumOff val="15000"/>
                </a:schemeClr>
              </a:solidFill>
              <a:latin typeface="HY수평선M" pitchFamily="18" charset="-127"/>
              <a:ea typeface="HY수평선M" pitchFamily="18" charset="-127"/>
            </a:endParaRPr>
          </a:p>
          <a:p>
            <a:pPr marL="635000" lvl="1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HY수평선M" pitchFamily="18" charset="-127"/>
                <a:ea typeface="HY수평선M" pitchFamily="18" charset="-127"/>
              </a:rPr>
              <a:t>절차와 방법</a:t>
            </a:r>
            <a:endParaRPr lang="en-US" altLang="ko-KR" sz="2400" dirty="0">
              <a:solidFill>
                <a:schemeClr val="tx1">
                  <a:lumMod val="85000"/>
                  <a:lumOff val="15000"/>
                </a:schemeClr>
              </a:solidFill>
              <a:latin typeface="HY수평선M" pitchFamily="18" charset="-127"/>
              <a:ea typeface="HY수평선M" pitchFamily="18" charset="-127"/>
            </a:endParaRPr>
          </a:p>
          <a:p>
            <a:pPr marL="635000" lvl="1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HY수평선M" pitchFamily="18" charset="-127"/>
                <a:ea typeface="HY수평선M" pitchFamily="18" charset="-127"/>
              </a:rPr>
              <a:t>평가위원의 역할과 전문성</a:t>
            </a:r>
            <a:endParaRPr lang="en-US" altLang="ko-KR" sz="2400" dirty="0">
              <a:solidFill>
                <a:schemeClr val="tx1">
                  <a:lumMod val="85000"/>
                  <a:lumOff val="15000"/>
                </a:schemeClr>
              </a:solidFill>
              <a:latin typeface="HY수평선M" pitchFamily="18" charset="-127"/>
              <a:ea typeface="HY수평선M" pitchFamily="18" charset="-127"/>
            </a:endParaRPr>
          </a:p>
          <a:p>
            <a:pPr marL="635000" lvl="1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HY수평선M" pitchFamily="18" charset="-127"/>
                <a:ea typeface="HY수평선M" pitchFamily="18" charset="-127"/>
              </a:rPr>
              <a:t>학교의 담론 형성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HY수평선M" pitchFamily="18" charset="-127"/>
                <a:ea typeface="HY수평선M" pitchFamily="18" charset="-127"/>
              </a:rPr>
              <a:t>, </a:t>
            </a:r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HY수평선M" pitchFamily="18" charset="-127"/>
                <a:ea typeface="HY수평선M" pitchFamily="18" charset="-127"/>
              </a:rPr>
              <a:t>공동체 구축</a:t>
            </a:r>
            <a:endParaRPr lang="en-US" altLang="ko-KR" sz="2400" dirty="0">
              <a:solidFill>
                <a:schemeClr val="tx1">
                  <a:lumMod val="85000"/>
                  <a:lumOff val="15000"/>
                </a:schemeClr>
              </a:solidFill>
              <a:latin typeface="HY수평선M" pitchFamily="18" charset="-127"/>
              <a:ea typeface="HY수평선M" pitchFamily="18" charset="-127"/>
            </a:endParaRPr>
          </a:p>
          <a:p>
            <a:pPr marL="635000" lvl="1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HY수평선M" pitchFamily="18" charset="-127"/>
                <a:ea typeface="HY수평선M" pitchFamily="18" charset="-127"/>
              </a:rPr>
              <a:t>컨설팅 문제</a:t>
            </a:r>
          </a:p>
          <a:p>
            <a:pPr marL="635000" lvl="1" indent="-457200">
              <a:lnSpc>
                <a:spcPct val="200000"/>
              </a:lnSpc>
              <a:buFont typeface="+mj-lt"/>
              <a:buAutoNum type="arabicPeriod"/>
              <a:defRPr/>
            </a:pPr>
            <a:endParaRPr lang="en-US" altLang="ko-KR" sz="2400" dirty="0">
              <a:solidFill>
                <a:schemeClr val="tx1">
                  <a:lumMod val="85000"/>
                  <a:lumOff val="15000"/>
                </a:schemeClr>
              </a:solidFill>
              <a:latin typeface="HY수평선M" pitchFamily="18" charset="-127"/>
              <a:ea typeface="HY수평선M" pitchFamily="18" charset="-127"/>
            </a:endParaRPr>
          </a:p>
        </p:txBody>
      </p:sp>
      <p:pic>
        <p:nvPicPr>
          <p:cNvPr id="21509" name="Picture 40" descr="http://cfile8.uf.tistory.com/image/2032C84F502B96D2108CF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068638"/>
            <a:ext cx="325755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슬라이드 번호 개체 틀 3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B4C2A-A19E-47C5-9E80-47B0E84EABD7}" type="slidenum">
              <a:rPr lang="en-US" altLang="ko-KR"/>
              <a:pPr>
                <a:defRPr/>
              </a:pPr>
              <a:t>13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직사각형 17"/>
          <p:cNvSpPr>
            <a:spLocks noChangeArrowheads="1"/>
          </p:cNvSpPr>
          <p:nvPr/>
        </p:nvSpPr>
        <p:spPr bwMode="auto">
          <a:xfrm>
            <a:off x="1019572" y="548680"/>
            <a:ext cx="7129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ko-KR" altLang="en-US" sz="28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단위학교의 성장</a:t>
            </a:r>
            <a:r>
              <a:rPr kumimoji="0" lang="en-US" altLang="ko-KR" sz="28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kumimoji="0" lang="ko-KR" altLang="en-US" sz="28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교원의 교육기획력 </a:t>
            </a:r>
            <a:endParaRPr kumimoji="0" lang="en-US" altLang="ko-KR" sz="2800" dirty="0">
              <a:solidFill>
                <a:srgbClr val="0070C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이등변 삼각형 18"/>
          <p:cNvSpPr/>
          <p:nvPr/>
        </p:nvSpPr>
        <p:spPr>
          <a:xfrm>
            <a:off x="2555776" y="1945747"/>
            <a:ext cx="4104456" cy="3067429"/>
          </a:xfrm>
          <a:prstGeom prst="triangle">
            <a:avLst/>
          </a:prstGeom>
          <a:solidFill>
            <a:schemeClr val="accent5">
              <a:alpha val="37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1475656" y="1592746"/>
            <a:ext cx="6017344" cy="3852478"/>
            <a:chOff x="1475656" y="1196752"/>
            <a:chExt cx="6017344" cy="3852478"/>
          </a:xfrm>
        </p:grpSpPr>
        <p:grpSp>
          <p:nvGrpSpPr>
            <p:cNvPr id="26628" name="그룹 16"/>
            <p:cNvGrpSpPr>
              <a:grpSpLocks/>
            </p:cNvGrpSpPr>
            <p:nvPr/>
          </p:nvGrpSpPr>
          <p:grpSpPr bwMode="auto">
            <a:xfrm>
              <a:off x="3676650" y="1196752"/>
              <a:ext cx="1809750" cy="1180505"/>
              <a:chOff x="3676650" y="1647825"/>
              <a:chExt cx="1809750" cy="1089025"/>
            </a:xfrm>
          </p:grpSpPr>
          <p:pic>
            <p:nvPicPr>
              <p:cNvPr id="26636" name="Picture 442" descr="25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6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76650" y="1647825"/>
                <a:ext cx="1809750" cy="1089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" name="Rectangle 43"/>
              <p:cNvSpPr>
                <a:spLocks noChangeArrowheads="1"/>
              </p:cNvSpPr>
              <p:nvPr/>
            </p:nvSpPr>
            <p:spPr bwMode="auto">
              <a:xfrm>
                <a:off x="3780828" y="1879560"/>
                <a:ext cx="1606953" cy="5839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>
                  <a:defRPr/>
                </a:pPr>
                <a:r>
                  <a:rPr lang="ko-KR" altLang="en-US" sz="28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HY견고딕" pitchFamily="18" charset="-127"/>
                    <a:ea typeface="HY견고딕" pitchFamily="18" charset="-127"/>
                  </a:rPr>
                  <a:t>자율</a:t>
                </a:r>
              </a:p>
            </p:txBody>
          </p:sp>
        </p:grpSp>
        <p:grpSp>
          <p:nvGrpSpPr>
            <p:cNvPr id="26629" name="그룹 17"/>
            <p:cNvGrpSpPr>
              <a:grpSpLocks/>
            </p:cNvGrpSpPr>
            <p:nvPr/>
          </p:nvGrpSpPr>
          <p:grpSpPr bwMode="auto">
            <a:xfrm>
              <a:off x="1475656" y="3861048"/>
              <a:ext cx="1809750" cy="1188182"/>
              <a:chOff x="754063" y="4586288"/>
              <a:chExt cx="1809750" cy="1089025"/>
            </a:xfrm>
          </p:grpSpPr>
          <p:pic>
            <p:nvPicPr>
              <p:cNvPr id="26634" name="Picture 442" descr="25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6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4063" y="4586288"/>
                <a:ext cx="1809750" cy="1089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" name="Rectangle 43"/>
              <p:cNvSpPr>
                <a:spLocks noChangeArrowheads="1"/>
              </p:cNvSpPr>
              <p:nvPr/>
            </p:nvSpPr>
            <p:spPr bwMode="auto">
              <a:xfrm>
                <a:off x="866800" y="4879113"/>
                <a:ext cx="1606953" cy="579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>
                  <a:defRPr/>
                </a:pPr>
                <a:r>
                  <a:rPr lang="ko-KR" altLang="en-US" sz="28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HY견고딕" pitchFamily="18" charset="-127"/>
                    <a:ea typeface="HY견고딕" pitchFamily="18" charset="-127"/>
                  </a:rPr>
                  <a:t>전문성</a:t>
                </a:r>
              </a:p>
            </p:txBody>
          </p:sp>
        </p:grpSp>
        <p:grpSp>
          <p:nvGrpSpPr>
            <p:cNvPr id="26630" name="그룹 18"/>
            <p:cNvGrpSpPr>
              <a:grpSpLocks/>
            </p:cNvGrpSpPr>
            <p:nvPr/>
          </p:nvGrpSpPr>
          <p:grpSpPr bwMode="auto">
            <a:xfrm>
              <a:off x="5683250" y="3861048"/>
              <a:ext cx="1809750" cy="1178585"/>
              <a:chOff x="6402388" y="4551363"/>
              <a:chExt cx="1809750" cy="1089025"/>
            </a:xfrm>
          </p:grpSpPr>
          <p:pic>
            <p:nvPicPr>
              <p:cNvPr id="26632" name="Picture 442" descr="25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6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02388" y="4551363"/>
                <a:ext cx="1809750" cy="1089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" name="Rectangle 43"/>
              <p:cNvSpPr>
                <a:spLocks noChangeArrowheads="1"/>
              </p:cNvSpPr>
              <p:nvPr/>
            </p:nvSpPr>
            <p:spPr bwMode="auto">
              <a:xfrm>
                <a:off x="6566361" y="4825800"/>
                <a:ext cx="1606953" cy="5842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>
                  <a:defRPr/>
                </a:pPr>
                <a:r>
                  <a:rPr lang="ko-KR" altLang="en-US" sz="280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HY견고딕" pitchFamily="18" charset="-127"/>
                    <a:ea typeface="HY견고딕" pitchFamily="18" charset="-127"/>
                  </a:rPr>
                  <a:t>책무성</a:t>
                </a:r>
                <a:endParaRPr lang="ko-KR" alt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26631" name="TextBox 28"/>
            <p:cNvSpPr txBox="1">
              <a:spLocks noChangeArrowheads="1"/>
            </p:cNvSpPr>
            <p:nvPr/>
          </p:nvSpPr>
          <p:spPr bwMode="auto">
            <a:xfrm>
              <a:off x="3704258" y="2599615"/>
              <a:ext cx="1947862" cy="1405449"/>
            </a:xfrm>
            <a:prstGeom prst="rect">
              <a:avLst/>
            </a:prstGeom>
            <a:noFill/>
            <a:ln>
              <a:noFill/>
            </a:ln>
            <a:effectLst>
              <a:outerShdw dist="50800" sx="999" sy="999" algn="ctr" rotWithShape="0">
                <a:srgbClr val="000000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r>
                <a:rPr lang="ko-KR" altLang="en-US" sz="2000" dirty="0">
                  <a:solidFill>
                    <a:srgbClr val="C00000"/>
                  </a:solidFill>
                  <a:latin typeface="HY견고딕" pitchFamily="18" charset="-127"/>
                  <a:ea typeface="HY견고딕" pitchFamily="18" charset="-127"/>
                </a:rPr>
                <a:t>실질적</a:t>
              </a:r>
              <a:endParaRPr lang="en-US" altLang="ko-KR" sz="2000" dirty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 eaLnBrk="1" hangingPunct="1">
                <a:lnSpc>
                  <a:spcPct val="150000"/>
                </a:lnSpc>
              </a:pPr>
              <a:r>
                <a:rPr lang="ko-KR" altLang="en-US" sz="2000" dirty="0">
                  <a:solidFill>
                    <a:srgbClr val="C00000"/>
                  </a:solidFill>
                  <a:latin typeface="HY견고딕" pitchFamily="18" charset="-127"/>
                  <a:ea typeface="HY견고딕" pitchFamily="18" charset="-127"/>
                </a:rPr>
                <a:t>단위학교</a:t>
              </a:r>
              <a:endParaRPr lang="en-US" altLang="ko-KR" sz="2000" dirty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 eaLnBrk="1" hangingPunct="1">
                <a:lnSpc>
                  <a:spcPct val="150000"/>
                </a:lnSpc>
              </a:pPr>
              <a:r>
                <a:rPr lang="ko-KR" altLang="en-US" sz="2000" dirty="0">
                  <a:solidFill>
                    <a:srgbClr val="C00000"/>
                  </a:solidFill>
                  <a:latin typeface="HY견고딕" pitchFamily="18" charset="-127"/>
                  <a:ea typeface="HY견고딕" pitchFamily="18" charset="-127"/>
                </a:rPr>
                <a:t>체제 구축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6687331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7"/>
          <p:cNvGraphicFramePr>
            <a:graphicFrameLocks/>
          </p:cNvGraphicFramePr>
          <p:nvPr/>
        </p:nvGraphicFramePr>
        <p:xfrm>
          <a:off x="395536" y="1700808"/>
          <a:ext cx="8280920" cy="4419005"/>
        </p:xfrm>
        <a:graphic>
          <a:graphicData uri="http://schemas.openxmlformats.org/drawingml/2006/table">
            <a:tbl>
              <a:tblPr/>
              <a:tblGrid>
                <a:gridCol w="4260866"/>
                <a:gridCol w="4020054"/>
              </a:tblGrid>
              <a:tr h="669441"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ko-KR" altLang="en-US" sz="2000" b="1" dirty="0" smtClean="0"/>
                        <a:t>최소한의 표준</a:t>
                      </a:r>
                      <a:r>
                        <a:rPr kumimoji="0" lang="en-US" altLang="ko-KR" sz="2000" b="1" dirty="0" smtClean="0"/>
                        <a:t>(</a:t>
                      </a:r>
                      <a:r>
                        <a:rPr kumimoji="0" lang="ko-KR" altLang="en-US" sz="2000" b="1" dirty="0" smtClean="0"/>
                        <a:t>인증</a:t>
                      </a:r>
                      <a:r>
                        <a:rPr kumimoji="0" lang="en-US" altLang="ko-KR" sz="2000" b="1" dirty="0" smtClean="0"/>
                        <a:t>)</a:t>
                      </a:r>
                      <a:endParaRPr kumimoji="0" lang="ko-KR" altLang="en-US" sz="2000" b="1" dirty="0"/>
                    </a:p>
                  </a:txBody>
                  <a:tcPr marL="91443" marR="91443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질적 제고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1" lang="ko-K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평가</a:t>
                      </a: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</a:p>
                  </a:txBody>
                  <a:tcPr marL="91443" marR="91443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49564">
                <a:tc>
                  <a:txBody>
                    <a:bodyPr/>
                    <a:lstStyle/>
                    <a:p>
                      <a:pPr marL="628650" marR="0" lvl="0" indent="-452438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교육환경</a:t>
                      </a:r>
                    </a:p>
                    <a:p>
                      <a:pPr marL="628650" marR="0" lvl="0" indent="-452438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교육과정</a:t>
                      </a:r>
                      <a:r>
                        <a:rPr kumimoji="1" lang="en-US" altLang="ko-K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1" lang="ko-KR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과목수</a:t>
                      </a: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 </a:t>
                      </a:r>
                      <a:r>
                        <a:rPr kumimoji="1" lang="ko-KR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시수</a:t>
                      </a:r>
                      <a:r>
                        <a:rPr kumimoji="1" lang="ko-KR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 등</a:t>
                      </a:r>
                      <a:r>
                        <a:rPr kumimoji="1" lang="en-US" altLang="ko-K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</a:p>
                    <a:p>
                      <a:pPr marL="628650" marR="0" lvl="0" indent="-452438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학생당 교사 수</a:t>
                      </a:r>
                    </a:p>
                    <a:p>
                      <a:pPr marL="628650" marR="0" lvl="0" indent="-452438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en-US" altLang="ko-K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SOP </a:t>
                      </a:r>
                      <a:r>
                        <a:rPr kumimoji="1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준수</a:t>
                      </a:r>
                    </a:p>
                    <a:p>
                      <a:pPr marL="628650" marR="0" lvl="0" indent="-452438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학습관리시스템</a:t>
                      </a:r>
                    </a:p>
                  </a:txBody>
                  <a:tcPr marL="91443" marR="91443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28650" marR="0" lvl="0" indent="-360363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학교교육목표 및 전략</a:t>
                      </a:r>
                    </a:p>
                    <a:p>
                      <a:pPr marL="628650" marR="0" lvl="0" indent="-360363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교육과정 및 방법</a:t>
                      </a:r>
                    </a:p>
                    <a:p>
                      <a:pPr marL="628650" marR="0" lvl="0" indent="-360363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교육 성과 관리</a:t>
                      </a:r>
                    </a:p>
                    <a:p>
                      <a:pPr marL="628650" marR="0" lvl="0" indent="-360363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교육 경영</a:t>
                      </a:r>
                    </a:p>
                  </a:txBody>
                  <a:tcPr marL="91443" marR="91443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15616" y="188913"/>
            <a:ext cx="9144000" cy="584200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dirty="0" smtClean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2013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학교자체평가란</a:t>
            </a: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?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 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174670-695A-4E73-BD22-E0ED1B511606}" type="slidenum">
              <a:rPr lang="en-US" altLang="ko-KR"/>
              <a:pPr>
                <a:defRPr/>
              </a:pPr>
              <a:t>15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9" name="TextBox 7"/>
          <p:cNvSpPr txBox="1">
            <a:spLocks noChangeArrowheads="1"/>
          </p:cNvSpPr>
          <p:nvPr/>
        </p:nvSpPr>
        <p:spPr bwMode="auto">
          <a:xfrm>
            <a:off x="928688" y="1701800"/>
            <a:ext cx="6715125" cy="40011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>
              <a:defRPr/>
            </a:pPr>
            <a:r>
              <a:rPr lang="en-US" altLang="ko-KR" sz="2000" b="1" dirty="0" smtClean="0">
                <a:latin typeface="+mn-ea"/>
                <a:ea typeface="+mn-ea"/>
              </a:rPr>
              <a:t>1. </a:t>
            </a:r>
            <a:r>
              <a:rPr lang="ko-KR" altLang="en-US" sz="2000" b="1" dirty="0" smtClean="0">
                <a:solidFill>
                  <a:srgbClr val="C00000"/>
                </a:solidFill>
                <a:latin typeface="+mn-ea"/>
                <a:ea typeface="+mn-ea"/>
              </a:rPr>
              <a:t>공통지표</a:t>
            </a:r>
            <a:r>
              <a:rPr lang="ko-KR" altLang="en-US" sz="2000" b="1" dirty="0" smtClean="0">
                <a:latin typeface="+mn-ea"/>
                <a:ea typeface="+mn-ea"/>
              </a:rPr>
              <a:t> </a:t>
            </a:r>
            <a:r>
              <a:rPr lang="en-US" altLang="ko-KR" sz="2000" b="1" dirty="0" smtClean="0">
                <a:latin typeface="+mn-ea"/>
                <a:ea typeface="+mn-ea"/>
              </a:rPr>
              <a:t>/ </a:t>
            </a:r>
            <a:r>
              <a:rPr lang="ko-KR" altLang="en-US" sz="2000" b="1" dirty="0" smtClean="0">
                <a:latin typeface="+mn-ea"/>
                <a:ea typeface="+mn-ea"/>
              </a:rPr>
              <a:t>공통 </a:t>
            </a:r>
          </a:p>
        </p:txBody>
      </p:sp>
      <p:sp>
        <p:nvSpPr>
          <p:cNvPr id="25603" name="TextBox 7"/>
          <p:cNvSpPr txBox="1">
            <a:spLocks noChangeArrowheads="1"/>
          </p:cNvSpPr>
          <p:nvPr/>
        </p:nvSpPr>
        <p:spPr bwMode="auto">
          <a:xfrm>
            <a:off x="828675" y="2132856"/>
            <a:ext cx="77041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000" dirty="0"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학교의 성과와 어려움을 지역사회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학부모와 공유하고</a:t>
            </a:r>
            <a:endParaRPr lang="en-US" altLang="ko-KR" sz="2000" dirty="0" smtClean="0">
              <a:latin typeface="휴먼모음T" pitchFamily="18" charset="-127"/>
              <a:ea typeface="휴먼모음T" pitchFamily="18" charset="-127"/>
            </a:endParaRPr>
          </a:p>
          <a:p>
            <a:pPr eaLnBrk="1" hangingPunct="1"/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집단지성으로 풀어가는 것</a:t>
            </a:r>
            <a:endParaRPr lang="ko-KR" altLang="en-US" sz="20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442" name="TextBox 9"/>
          <p:cNvSpPr txBox="1">
            <a:spLocks noChangeArrowheads="1"/>
          </p:cNvSpPr>
          <p:nvPr/>
        </p:nvSpPr>
        <p:spPr bwMode="auto">
          <a:xfrm>
            <a:off x="971550" y="3068960"/>
            <a:ext cx="6715125" cy="40011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>
              <a:defRPr/>
            </a:pPr>
            <a:r>
              <a:rPr lang="en-US" altLang="ko-KR" sz="2000" b="1" dirty="0" smtClean="0">
                <a:latin typeface="+mn-ea"/>
                <a:ea typeface="+mn-ea"/>
              </a:rPr>
              <a:t>2. </a:t>
            </a:r>
            <a:r>
              <a:rPr lang="ko-KR" altLang="en-US" sz="2000" b="1" dirty="0" smtClean="0">
                <a:solidFill>
                  <a:srgbClr val="C00000"/>
                </a:solidFill>
                <a:latin typeface="+mn-ea"/>
                <a:ea typeface="+mn-ea"/>
              </a:rPr>
              <a:t>자율지표</a:t>
            </a:r>
            <a:r>
              <a:rPr lang="ko-KR" altLang="en-US" sz="2000" b="1" dirty="0" smtClean="0">
                <a:latin typeface="+mn-ea"/>
                <a:ea typeface="+mn-ea"/>
              </a:rPr>
              <a:t> </a:t>
            </a:r>
            <a:r>
              <a:rPr lang="en-US" altLang="ko-KR" sz="2000" b="1" dirty="0" smtClean="0">
                <a:latin typeface="+mn-ea"/>
                <a:ea typeface="+mn-ea"/>
              </a:rPr>
              <a:t>/ </a:t>
            </a:r>
            <a:r>
              <a:rPr lang="ko-KR" altLang="en-US" sz="2000" b="1" dirty="0" smtClean="0">
                <a:latin typeface="+mn-ea"/>
                <a:ea typeface="+mn-ea"/>
              </a:rPr>
              <a:t>학교에서 개발 </a:t>
            </a:r>
          </a:p>
        </p:txBody>
      </p:sp>
      <p:sp>
        <p:nvSpPr>
          <p:cNvPr id="18444" name="TextBox 10"/>
          <p:cNvSpPr txBox="1">
            <a:spLocks noChangeArrowheads="1"/>
          </p:cNvSpPr>
          <p:nvPr/>
        </p:nvSpPr>
        <p:spPr bwMode="auto">
          <a:xfrm>
            <a:off x="971550" y="4397042"/>
            <a:ext cx="6715125" cy="40011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>
              <a:defRPr/>
            </a:pPr>
            <a:r>
              <a:rPr lang="en-US" altLang="ko-KR" sz="2000" b="1" dirty="0" smtClean="0">
                <a:latin typeface="+mn-ea"/>
                <a:ea typeface="+mn-ea"/>
              </a:rPr>
              <a:t>3. </a:t>
            </a:r>
            <a:r>
              <a:rPr lang="ko-KR" altLang="en-US" sz="2000" b="1" dirty="0" smtClean="0">
                <a:solidFill>
                  <a:srgbClr val="C00000"/>
                </a:solidFill>
                <a:latin typeface="+mn-ea"/>
                <a:ea typeface="+mn-ea"/>
              </a:rPr>
              <a:t>보고서 체제</a:t>
            </a:r>
          </a:p>
        </p:txBody>
      </p:sp>
      <p:sp>
        <p:nvSpPr>
          <p:cNvPr id="25607" name="직사각형 45"/>
          <p:cNvSpPr>
            <a:spLocks noChangeArrowheads="1"/>
          </p:cNvSpPr>
          <p:nvPr/>
        </p:nvSpPr>
        <p:spPr bwMode="auto">
          <a:xfrm>
            <a:off x="323528" y="1124744"/>
            <a:ext cx="38623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ko-KR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2. </a:t>
            </a:r>
            <a:r>
              <a:rPr kumimoji="0" lang="ko-KR" altLang="en-US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지표개발과 보고서 체제</a:t>
            </a:r>
          </a:p>
        </p:txBody>
      </p:sp>
      <p:grpSp>
        <p:nvGrpSpPr>
          <p:cNvPr id="25608" name="그룹 45"/>
          <p:cNvGrpSpPr>
            <a:grpSpLocks/>
          </p:cNvGrpSpPr>
          <p:nvPr/>
        </p:nvGrpSpPr>
        <p:grpSpPr bwMode="auto">
          <a:xfrm>
            <a:off x="1692275" y="4937720"/>
            <a:ext cx="6191250" cy="1371600"/>
            <a:chOff x="1475656" y="4545124"/>
            <a:chExt cx="6191696" cy="1371600"/>
          </a:xfrm>
        </p:grpSpPr>
        <p:grpSp>
          <p:nvGrpSpPr>
            <p:cNvPr id="25610" name="그룹 39"/>
            <p:cNvGrpSpPr>
              <a:grpSpLocks/>
            </p:cNvGrpSpPr>
            <p:nvPr/>
          </p:nvGrpSpPr>
          <p:grpSpPr bwMode="auto">
            <a:xfrm>
              <a:off x="1475656" y="4545124"/>
              <a:ext cx="1612900" cy="1371600"/>
              <a:chOff x="1475656" y="4509120"/>
              <a:chExt cx="1612900" cy="1371600"/>
            </a:xfrm>
          </p:grpSpPr>
          <p:pic>
            <p:nvPicPr>
              <p:cNvPr id="25623" name="Picture 19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5656" y="4509120"/>
                <a:ext cx="1612900" cy="1371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5624" name="그룹 34"/>
              <p:cNvGrpSpPr>
                <a:grpSpLocks/>
              </p:cNvGrpSpPr>
              <p:nvPr/>
            </p:nvGrpSpPr>
            <p:grpSpPr bwMode="auto">
              <a:xfrm>
                <a:off x="1619672" y="4653136"/>
                <a:ext cx="1224136" cy="936104"/>
                <a:chOff x="1619672" y="4653136"/>
                <a:chExt cx="1224136" cy="936104"/>
              </a:xfrm>
            </p:grpSpPr>
            <p:sp>
              <p:nvSpPr>
                <p:cNvPr id="31" name="Rectangle 18"/>
                <p:cNvSpPr>
                  <a:spLocks noChangeArrowheads="1"/>
                </p:cNvSpPr>
                <p:nvPr/>
              </p:nvSpPr>
              <p:spPr bwMode="auto">
                <a:xfrm>
                  <a:off x="1620129" y="4653583"/>
                  <a:ext cx="1224050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en-US" altLang="ko-KR" kern="0" dirty="0">
                      <a:solidFill>
                        <a:srgbClr val="C00000"/>
                      </a:solidFill>
                      <a:latin typeface="HY울릉도M" pitchFamily="18" charset="-127"/>
                      <a:ea typeface="HY울릉도M" pitchFamily="18" charset="-127"/>
                    </a:rPr>
                    <a:t>(</a:t>
                  </a:r>
                  <a:r>
                    <a:rPr kumimoji="0" lang="ko-KR" altLang="en-US" kern="0" dirty="0">
                      <a:solidFill>
                        <a:srgbClr val="C00000"/>
                      </a:solidFill>
                      <a:latin typeface="HY울릉도M" pitchFamily="18" charset="-127"/>
                      <a:ea typeface="HY울릉도M" pitchFamily="18" charset="-127"/>
                    </a:rPr>
                    <a:t>공동지표</a:t>
                  </a:r>
                  <a:r>
                    <a:rPr kumimoji="0" lang="en-US" altLang="ko-KR" kern="0" dirty="0">
                      <a:solidFill>
                        <a:srgbClr val="C00000"/>
                      </a:solidFill>
                      <a:latin typeface="HY울릉도M" pitchFamily="18" charset="-127"/>
                      <a:ea typeface="HY울릉도M" pitchFamily="18" charset="-127"/>
                    </a:rPr>
                    <a:t>)</a:t>
                  </a:r>
                  <a:endParaRPr kumimoji="0" lang="ko-KR" altLang="en-US" kern="0" dirty="0">
                    <a:solidFill>
                      <a:srgbClr val="C00000"/>
                    </a:solidFill>
                    <a:latin typeface="HY울릉도M" pitchFamily="18" charset="-127"/>
                    <a:ea typeface="HY울릉도M" pitchFamily="18" charset="-127"/>
                  </a:endParaRPr>
                </a:p>
              </p:txBody>
            </p:sp>
            <p:sp>
              <p:nvSpPr>
                <p:cNvPr id="32" name="Rectangle 18"/>
                <p:cNvSpPr>
                  <a:spLocks noChangeArrowheads="1"/>
                </p:cNvSpPr>
                <p:nvPr/>
              </p:nvSpPr>
              <p:spPr bwMode="auto">
                <a:xfrm>
                  <a:off x="1764601" y="5220320"/>
                  <a:ext cx="1008135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ko-KR" altLang="en-US" kern="0" dirty="0">
                      <a:solidFill>
                        <a:srgbClr val="000000"/>
                      </a:solidFill>
                      <a:latin typeface="HY울릉도M" pitchFamily="18" charset="-127"/>
                      <a:ea typeface="HY울릉도M" pitchFamily="18" charset="-127"/>
                    </a:rPr>
                    <a:t>양식</a:t>
                  </a:r>
                </a:p>
              </p:txBody>
            </p:sp>
          </p:grpSp>
        </p:grpSp>
        <p:grpSp>
          <p:nvGrpSpPr>
            <p:cNvPr id="25611" name="그룹 40"/>
            <p:cNvGrpSpPr>
              <a:grpSpLocks/>
            </p:cNvGrpSpPr>
            <p:nvPr/>
          </p:nvGrpSpPr>
          <p:grpSpPr bwMode="auto">
            <a:xfrm>
              <a:off x="3707904" y="4545124"/>
              <a:ext cx="1612900" cy="1371600"/>
              <a:chOff x="3923928" y="4581128"/>
              <a:chExt cx="1612900" cy="1371600"/>
            </a:xfrm>
          </p:grpSpPr>
          <p:pic>
            <p:nvPicPr>
              <p:cNvPr id="25621" name="Picture 16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3928" y="4581128"/>
                <a:ext cx="1612900" cy="1371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" name="Rectangle 25"/>
              <p:cNvSpPr>
                <a:spLocks noChangeArrowheads="1"/>
              </p:cNvSpPr>
              <p:nvPr/>
            </p:nvSpPr>
            <p:spPr bwMode="auto">
              <a:xfrm>
                <a:off x="4033412" y="4676378"/>
                <a:ext cx="1366935" cy="12001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kern="0" dirty="0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자율지표</a:t>
                </a:r>
                <a:endParaRPr kumimoji="0" lang="en-US" altLang="ko-KR" kern="0" dirty="0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kern="0" dirty="0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또는</a:t>
                </a:r>
                <a:endParaRPr kumimoji="0" lang="en-US" altLang="ko-KR" kern="0" dirty="0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kern="0" dirty="0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교육과정</a:t>
                </a:r>
                <a:endParaRPr kumimoji="0" lang="en-US" altLang="ko-KR" kern="0" dirty="0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kern="0" dirty="0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연계</a:t>
                </a:r>
              </a:p>
            </p:txBody>
          </p:sp>
        </p:grpSp>
        <p:grpSp>
          <p:nvGrpSpPr>
            <p:cNvPr id="25612" name="그룹 41"/>
            <p:cNvGrpSpPr>
              <a:grpSpLocks/>
            </p:cNvGrpSpPr>
            <p:nvPr/>
          </p:nvGrpSpPr>
          <p:grpSpPr bwMode="auto">
            <a:xfrm>
              <a:off x="5940152" y="4545124"/>
              <a:ext cx="1727200" cy="1371600"/>
              <a:chOff x="5940152" y="4581128"/>
              <a:chExt cx="1727200" cy="1371600"/>
            </a:xfrm>
          </p:grpSpPr>
          <p:pic>
            <p:nvPicPr>
              <p:cNvPr id="25619" name="Picture 15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0152" y="4581128"/>
                <a:ext cx="1727200" cy="1371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" name="직사각형 33"/>
              <p:cNvSpPr/>
              <p:nvPr/>
            </p:nvSpPr>
            <p:spPr>
              <a:xfrm>
                <a:off x="6146418" y="4912916"/>
                <a:ext cx="1224051" cy="70802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2000" kern="0" dirty="0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과정중심</a:t>
                </a:r>
                <a:endParaRPr kumimoji="0" lang="en-US" altLang="ko-KR" sz="2000" kern="0" dirty="0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2000" kern="0" dirty="0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Process</a:t>
                </a:r>
              </a:p>
            </p:txBody>
          </p:sp>
        </p:grpSp>
        <p:sp>
          <p:nvSpPr>
            <p:cNvPr id="44" name="십자형 43"/>
            <p:cNvSpPr/>
            <p:nvPr/>
          </p:nvSpPr>
          <p:spPr>
            <a:xfrm>
              <a:off x="3254214" y="5086908"/>
              <a:ext cx="288032" cy="288032"/>
            </a:xfrm>
            <a:prstGeom prst="plus">
              <a:avLst>
                <a:gd name="adj" fmla="val 37827"/>
              </a:avLst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45" name="십자형 44"/>
            <p:cNvSpPr/>
            <p:nvPr/>
          </p:nvSpPr>
          <p:spPr>
            <a:xfrm>
              <a:off x="5486462" y="5086908"/>
              <a:ext cx="288032" cy="288032"/>
            </a:xfrm>
            <a:prstGeom prst="plus">
              <a:avLst>
                <a:gd name="adj" fmla="val 37827"/>
              </a:avLst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47" name="슬라이드 번호 개체 틀 4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B6399C-B312-4A6C-95EB-0D890ABA957D}" type="slidenum">
              <a:rPr lang="en-US" altLang="ko-KR"/>
              <a:pPr>
                <a:defRPr/>
              </a:pPr>
              <a:t>16</a:t>
            </a:fld>
            <a:r>
              <a:rPr lang="en-US" altLang="ko-KR"/>
              <a:t>/30</a:t>
            </a:r>
            <a:endParaRPr lang="en-US" altLang="ko-KR" dirty="0"/>
          </a:p>
        </p:txBody>
      </p:sp>
      <p:sp>
        <p:nvSpPr>
          <p:cNvPr id="23" name="TextBox 22"/>
          <p:cNvSpPr txBox="1"/>
          <p:nvPr/>
        </p:nvSpPr>
        <p:spPr>
          <a:xfrm>
            <a:off x="1115616" y="188913"/>
            <a:ext cx="6048672" cy="523220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800" dirty="0" smtClean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2013 </a:t>
            </a:r>
            <a:r>
              <a:rPr lang="ko-KR" altLang="en-US" sz="28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학교자체평가란</a:t>
            </a:r>
            <a:r>
              <a:rPr lang="en-US" altLang="ko-KR" sz="28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?</a:t>
            </a:r>
            <a:r>
              <a:rPr lang="ko-KR" altLang="en-US" sz="28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 </a:t>
            </a:r>
          </a:p>
        </p:txBody>
      </p:sp>
      <p:sp>
        <p:nvSpPr>
          <p:cNvPr id="24" name="TextBox 7"/>
          <p:cNvSpPr txBox="1">
            <a:spLocks noChangeArrowheads="1"/>
          </p:cNvSpPr>
          <p:nvPr/>
        </p:nvSpPr>
        <p:spPr bwMode="auto">
          <a:xfrm>
            <a:off x="827584" y="3513202"/>
            <a:ext cx="77041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000" dirty="0"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학교의 문화와 고유한 개성을 드러내고 인정받는 것</a:t>
            </a:r>
            <a:endParaRPr lang="en-US" altLang="ko-KR" sz="2000" dirty="0" smtClean="0">
              <a:latin typeface="휴먼모음T" pitchFamily="18" charset="-127"/>
              <a:ea typeface="휴먼모음T" pitchFamily="18" charset="-127"/>
            </a:endParaRPr>
          </a:p>
          <a:p>
            <a:pPr eaLnBrk="1" hangingPunct="1"/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이를 통해 지역사회 내 교육 공감을 끌어내는 것</a:t>
            </a:r>
            <a:endParaRPr lang="ko-KR" altLang="en-US" sz="2000" dirty="0">
              <a:latin typeface="휴먼모음T" pitchFamily="18" charset="-127"/>
              <a:ea typeface="휴먼모음T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88"/>
          <p:cNvSpPr>
            <a:spLocks noChangeArrowheads="1"/>
          </p:cNvSpPr>
          <p:nvPr/>
        </p:nvSpPr>
        <p:spPr bwMode="auto">
          <a:xfrm>
            <a:off x="285750" y="1717675"/>
            <a:ext cx="8572500" cy="4951413"/>
          </a:xfrm>
          <a:prstGeom prst="roundRect">
            <a:avLst>
              <a:gd name="adj" fmla="val 5889"/>
            </a:avLst>
          </a:prstGeom>
          <a:gradFill rotWithShape="1">
            <a:gsLst>
              <a:gs pos="0">
                <a:srgbClr val="00CC00">
                  <a:alpha val="12000"/>
                </a:srgbClr>
              </a:gs>
              <a:gs pos="100000">
                <a:srgbClr val="DCEDFF">
                  <a:alpha val="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6627" name="그룹 13"/>
          <p:cNvGrpSpPr>
            <a:grpSpLocks/>
          </p:cNvGrpSpPr>
          <p:nvPr/>
        </p:nvGrpSpPr>
        <p:grpSpPr bwMode="auto">
          <a:xfrm>
            <a:off x="500063" y="2360613"/>
            <a:ext cx="8215312" cy="3517900"/>
            <a:chOff x="500063" y="2143116"/>
            <a:chExt cx="8215312" cy="3517909"/>
          </a:xfrm>
        </p:grpSpPr>
        <p:sp>
          <p:nvSpPr>
            <p:cNvPr id="26631" name="Oval 108"/>
            <p:cNvSpPr>
              <a:spLocks noChangeArrowheads="1"/>
            </p:cNvSpPr>
            <p:nvPr/>
          </p:nvSpPr>
          <p:spPr bwMode="auto">
            <a:xfrm rot="-1484875">
              <a:off x="1412875" y="2822575"/>
              <a:ext cx="6061075" cy="1955800"/>
            </a:xfrm>
            <a:prstGeom prst="ellipse">
              <a:avLst/>
            </a:prstGeom>
            <a:noFill/>
            <a:ln w="60325" algn="ctr">
              <a:solidFill>
                <a:srgbClr val="FF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26632" name="Group 162"/>
            <p:cNvGrpSpPr>
              <a:grpSpLocks/>
            </p:cNvGrpSpPr>
            <p:nvPr/>
          </p:nvGrpSpPr>
          <p:grpSpPr bwMode="auto">
            <a:xfrm>
              <a:off x="2357170" y="4929188"/>
              <a:ext cx="2889517" cy="731837"/>
              <a:chOff x="2401" y="2747"/>
              <a:chExt cx="2188" cy="1343"/>
            </a:xfrm>
          </p:grpSpPr>
          <p:sp>
            <p:nvSpPr>
              <p:cNvPr id="26645" name="AutoShape 111"/>
              <p:cNvSpPr>
                <a:spLocks noChangeArrowheads="1"/>
              </p:cNvSpPr>
              <p:nvPr/>
            </p:nvSpPr>
            <p:spPr bwMode="auto">
              <a:xfrm>
                <a:off x="2401" y="2747"/>
                <a:ext cx="2188" cy="1343"/>
              </a:xfrm>
              <a:prstGeom prst="roundRect">
                <a:avLst>
                  <a:gd name="adj" fmla="val 7495"/>
                </a:avLst>
              </a:prstGeom>
              <a:solidFill>
                <a:srgbClr val="DCB9FF">
                  <a:alpha val="63921"/>
                </a:srgbClr>
              </a:solidFill>
              <a:ln w="38100" algn="ctr">
                <a:solidFill>
                  <a:srgbClr val="CC99FF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  <p:sp>
            <p:nvSpPr>
              <p:cNvPr id="26646" name="Text Box 113"/>
              <p:cNvSpPr txBox="1">
                <a:spLocks noChangeArrowheads="1"/>
              </p:cNvSpPr>
              <p:nvPr/>
            </p:nvSpPr>
            <p:spPr bwMode="auto">
              <a:xfrm>
                <a:off x="2502" y="3009"/>
                <a:ext cx="2063" cy="6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/>
                <a:r>
                  <a:rPr lang="ko-KR" altLang="en-US">
                    <a:solidFill>
                      <a:srgbClr val="6600CC"/>
                    </a:solidFill>
                    <a:latin typeface="HY울릉도M" pitchFamily="18" charset="-127"/>
                    <a:ea typeface="HY울릉도M" pitchFamily="18" charset="-127"/>
                  </a:rPr>
                  <a:t>혁신교육 직무평가 요소 </a:t>
                </a:r>
                <a:endParaRPr lang="en-US" altLang="ko-KR">
                  <a:solidFill>
                    <a:srgbClr val="6600CC"/>
                  </a:solidFill>
                  <a:latin typeface="HY울릉도M" pitchFamily="18" charset="-127"/>
                  <a:ea typeface="HY울릉도M" pitchFamily="18" charset="-127"/>
                </a:endParaRPr>
              </a:p>
            </p:txBody>
          </p:sp>
        </p:grpSp>
        <p:grpSp>
          <p:nvGrpSpPr>
            <p:cNvPr id="26633" name="Group 161"/>
            <p:cNvGrpSpPr>
              <a:grpSpLocks/>
            </p:cNvGrpSpPr>
            <p:nvPr/>
          </p:nvGrpSpPr>
          <p:grpSpPr bwMode="auto">
            <a:xfrm>
              <a:off x="500063" y="3429000"/>
              <a:ext cx="2714625" cy="785813"/>
              <a:chOff x="467" y="1394"/>
              <a:chExt cx="2069" cy="1280"/>
            </a:xfrm>
          </p:grpSpPr>
          <p:sp>
            <p:nvSpPr>
              <p:cNvPr id="26642" name="AutoShape 121"/>
              <p:cNvSpPr>
                <a:spLocks noChangeArrowheads="1"/>
              </p:cNvSpPr>
              <p:nvPr/>
            </p:nvSpPr>
            <p:spPr bwMode="auto">
              <a:xfrm>
                <a:off x="467" y="1394"/>
                <a:ext cx="2042" cy="1280"/>
              </a:xfrm>
              <a:prstGeom prst="roundRect">
                <a:avLst>
                  <a:gd name="adj" fmla="val 7019"/>
                </a:avLst>
              </a:prstGeom>
              <a:gradFill rotWithShape="1">
                <a:gsLst>
                  <a:gs pos="0">
                    <a:srgbClr val="A4DE00">
                      <a:alpha val="64000"/>
                    </a:srgbClr>
                  </a:gs>
                  <a:gs pos="100000">
                    <a:srgbClr val="4C6700">
                      <a:alpha val="0"/>
                    </a:srgbClr>
                  </a:gs>
                </a:gsLst>
                <a:lin ang="0" scaled="1"/>
              </a:gradFill>
              <a:ln w="38100" algn="ctr">
                <a:solidFill>
                  <a:srgbClr val="8EC000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  <p:sp>
            <p:nvSpPr>
              <p:cNvPr id="26643" name="Text Box 123"/>
              <p:cNvSpPr txBox="1">
                <a:spLocks noChangeArrowheads="1"/>
              </p:cNvSpPr>
              <p:nvPr/>
            </p:nvSpPr>
            <p:spPr bwMode="auto">
              <a:xfrm>
                <a:off x="533" y="2266"/>
                <a:ext cx="11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/>
                <a:endParaRPr lang="en-US" altLang="ko-KR" sz="1600">
                  <a:ea typeface="HY울릉도M" pitchFamily="18" charset="-127"/>
                </a:endParaRPr>
              </a:p>
            </p:txBody>
          </p:sp>
          <p:sp>
            <p:nvSpPr>
              <p:cNvPr id="26644" name="Text Box 124"/>
              <p:cNvSpPr txBox="1">
                <a:spLocks noChangeArrowheads="1"/>
              </p:cNvSpPr>
              <p:nvPr/>
            </p:nvSpPr>
            <p:spPr bwMode="auto">
              <a:xfrm>
                <a:off x="501" y="1723"/>
                <a:ext cx="2035" cy="6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defTabSz="12954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defTabSz="1295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/>
                <a:r>
                  <a:rPr lang="ko-KR" altLang="en-US">
                    <a:solidFill>
                      <a:srgbClr val="006600"/>
                    </a:solidFill>
                    <a:latin typeface="HY울릉도M" pitchFamily="18" charset="-127"/>
                    <a:ea typeface="HY울릉도M" pitchFamily="18" charset="-127"/>
                  </a:rPr>
                  <a:t>혁신교육 모델</a:t>
                </a:r>
              </a:p>
            </p:txBody>
          </p:sp>
        </p:grpSp>
        <p:grpSp>
          <p:nvGrpSpPr>
            <p:cNvPr id="26634" name="Group 160"/>
            <p:cNvGrpSpPr>
              <a:grpSpLocks/>
            </p:cNvGrpSpPr>
            <p:nvPr/>
          </p:nvGrpSpPr>
          <p:grpSpPr bwMode="auto">
            <a:xfrm>
              <a:off x="5857875" y="3429000"/>
              <a:ext cx="2857500" cy="1000125"/>
              <a:chOff x="3314" y="771"/>
              <a:chExt cx="2094" cy="1497"/>
            </a:xfrm>
          </p:grpSpPr>
          <p:sp>
            <p:nvSpPr>
              <p:cNvPr id="32" name="AutoShape 126"/>
              <p:cNvSpPr>
                <a:spLocks noChangeArrowheads="1"/>
              </p:cNvSpPr>
              <p:nvPr/>
            </p:nvSpPr>
            <p:spPr bwMode="auto">
              <a:xfrm>
                <a:off x="3314" y="771"/>
                <a:ext cx="2042" cy="1497"/>
              </a:xfrm>
              <a:prstGeom prst="roundRect">
                <a:avLst>
                  <a:gd name="adj" fmla="val 5389"/>
                </a:avLst>
              </a:prstGeom>
              <a:solidFill>
                <a:schemeClr val="tx2">
                  <a:lumMod val="20000"/>
                  <a:lumOff val="80000"/>
                  <a:alpha val="44000"/>
                </a:schemeClr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33" name="Text Box 128"/>
              <p:cNvSpPr txBox="1">
                <a:spLocks noChangeArrowheads="1"/>
              </p:cNvSpPr>
              <p:nvPr/>
            </p:nvSpPr>
            <p:spPr bwMode="auto">
              <a:xfrm>
                <a:off x="3314" y="785"/>
                <a:ext cx="2094" cy="96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defTabSz="1295400">
                  <a:defRPr/>
                </a:pPr>
                <a:endParaRPr lang="en-US" altLang="ko-KR" spc="-150" dirty="0">
                  <a:solidFill>
                    <a:srgbClr val="1608C8"/>
                  </a:solidFill>
                  <a:latin typeface="HY울릉도M" pitchFamily="18" charset="-127"/>
                  <a:ea typeface="HY울릉도M" pitchFamily="18" charset="-127"/>
                </a:endParaRPr>
              </a:p>
              <a:p>
                <a:pPr algn="ctr" defTabSz="1295400">
                  <a:defRPr/>
                </a:pPr>
                <a:r>
                  <a:rPr lang="en-US" altLang="ko-KR" spc="-150" dirty="0" smtClean="0">
                    <a:solidFill>
                      <a:srgbClr val="1608C8"/>
                    </a:solidFill>
                    <a:latin typeface="HY울릉도M" pitchFamily="18" charset="-127"/>
                    <a:ea typeface="HY울릉도M" pitchFamily="18" charset="-127"/>
                  </a:rPr>
                  <a:t>4</a:t>
                </a:r>
                <a:r>
                  <a:rPr lang="ko-KR" altLang="en-US" spc="-150" dirty="0" smtClean="0">
                    <a:solidFill>
                      <a:srgbClr val="1608C8"/>
                    </a:solidFill>
                    <a:latin typeface="HY울릉도M" pitchFamily="18" charset="-127"/>
                    <a:ea typeface="HY울릉도M" pitchFamily="18" charset="-127"/>
                  </a:rPr>
                  <a:t>개 영역 </a:t>
                </a:r>
                <a:r>
                  <a:rPr lang="en-US" altLang="ko-KR" spc="-150" dirty="0" smtClean="0">
                    <a:solidFill>
                      <a:srgbClr val="1608C8"/>
                    </a:solidFill>
                    <a:latin typeface="HY울릉도M" pitchFamily="18" charset="-127"/>
                    <a:ea typeface="HY울릉도M" pitchFamily="18" charset="-127"/>
                  </a:rPr>
                  <a:t>14</a:t>
                </a:r>
                <a:r>
                  <a:rPr lang="ko-KR" altLang="en-US" spc="-150" dirty="0" smtClean="0">
                    <a:solidFill>
                      <a:srgbClr val="1608C8"/>
                    </a:solidFill>
                    <a:latin typeface="HY울릉도M" pitchFamily="18" charset="-127"/>
                    <a:ea typeface="HY울릉도M" pitchFamily="18" charset="-127"/>
                  </a:rPr>
                  <a:t>개 지표 개발</a:t>
                </a:r>
                <a:endParaRPr lang="ko-KR" altLang="en-US" spc="-150" dirty="0">
                  <a:solidFill>
                    <a:srgbClr val="1608C8"/>
                  </a:solidFill>
                  <a:latin typeface="HY울릉도M" pitchFamily="18" charset="-127"/>
                  <a:ea typeface="HY울릉도M" pitchFamily="18" charset="-127"/>
                </a:endParaRPr>
              </a:p>
            </p:txBody>
          </p:sp>
        </p:grpSp>
        <p:grpSp>
          <p:nvGrpSpPr>
            <p:cNvPr id="6" name="Group 162"/>
            <p:cNvGrpSpPr>
              <a:grpSpLocks/>
            </p:cNvGrpSpPr>
            <p:nvPr/>
          </p:nvGrpSpPr>
          <p:grpSpPr bwMode="auto">
            <a:xfrm>
              <a:off x="2500296" y="2143116"/>
              <a:ext cx="2889260" cy="731851"/>
              <a:chOff x="2401" y="2747"/>
              <a:chExt cx="2188" cy="1343"/>
            </a:xfrm>
            <a:solidFill>
              <a:schemeClr val="accent6">
                <a:lumMod val="20000"/>
                <a:lumOff val="80000"/>
              </a:schemeClr>
            </a:solidFill>
          </p:grpSpPr>
          <p:sp>
            <p:nvSpPr>
              <p:cNvPr id="30" name="AutoShape 111"/>
              <p:cNvSpPr>
                <a:spLocks noChangeArrowheads="1"/>
              </p:cNvSpPr>
              <p:nvPr/>
            </p:nvSpPr>
            <p:spPr bwMode="auto">
              <a:xfrm>
                <a:off x="2401" y="2747"/>
                <a:ext cx="2188" cy="1343"/>
              </a:xfrm>
              <a:prstGeom prst="roundRect">
                <a:avLst>
                  <a:gd name="adj" fmla="val 7495"/>
                </a:avLst>
              </a:prstGeom>
              <a:grpFill/>
              <a:ln w="38100" algn="ctr">
                <a:solidFill>
                  <a:schemeClr val="accent6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31" name="Text Box 113"/>
              <p:cNvSpPr txBox="1">
                <a:spLocks noChangeArrowheads="1"/>
              </p:cNvSpPr>
              <p:nvPr/>
            </p:nvSpPr>
            <p:spPr bwMode="auto">
              <a:xfrm>
                <a:off x="2563" y="3118"/>
                <a:ext cx="1840" cy="678"/>
              </a:xfrm>
              <a:prstGeom prst="rect">
                <a:avLst/>
              </a:prstGeom>
              <a:grp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defTabSz="1295400">
                  <a:defRPr/>
                </a:pPr>
                <a:r>
                  <a:rPr lang="ko-KR" altLang="en-US" dirty="0">
                    <a:solidFill>
                      <a:schemeClr val="accent6">
                        <a:lumMod val="50000"/>
                      </a:schemeClr>
                    </a:solidFill>
                    <a:latin typeface="HY울릉도M" pitchFamily="18" charset="-127"/>
                    <a:ea typeface="HY울릉도M" pitchFamily="18" charset="-127"/>
                  </a:rPr>
                  <a:t>좋은 학교 상 </a:t>
                </a:r>
                <a:endParaRPr lang="en-US" altLang="ko-KR" dirty="0">
                  <a:solidFill>
                    <a:schemeClr val="accent6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endParaRPr>
              </a:p>
            </p:txBody>
          </p:sp>
        </p:grpSp>
        <p:grpSp>
          <p:nvGrpSpPr>
            <p:cNvPr id="26636" name="그룹 134"/>
            <p:cNvGrpSpPr>
              <a:grpSpLocks/>
            </p:cNvGrpSpPr>
            <p:nvPr/>
          </p:nvGrpSpPr>
          <p:grpSpPr bwMode="auto">
            <a:xfrm>
              <a:off x="3001965" y="3286125"/>
              <a:ext cx="2498726" cy="1214438"/>
              <a:chOff x="3715826" y="3286124"/>
              <a:chExt cx="2499744" cy="1214446"/>
            </a:xfrm>
          </p:grpSpPr>
          <p:sp>
            <p:nvSpPr>
              <p:cNvPr id="19471" name="Oval 12"/>
              <p:cNvSpPr>
                <a:spLocks noChangeArrowheads="1"/>
              </p:cNvSpPr>
              <p:nvPr/>
            </p:nvSpPr>
            <p:spPr bwMode="auto">
              <a:xfrm>
                <a:off x="3976280" y="3286118"/>
                <a:ext cx="2024887" cy="1214448"/>
              </a:xfrm>
              <a:prstGeom prst="ellipse">
                <a:avLst/>
              </a:prstGeom>
              <a:solidFill>
                <a:srgbClr val="54ABC6">
                  <a:alpha val="47842"/>
                </a:srgbClr>
              </a:solidFill>
              <a:ln w="28575" algn="ctr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 sz="22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26638" name="Oval 13"/>
              <p:cNvSpPr>
                <a:spLocks noChangeArrowheads="1"/>
              </p:cNvSpPr>
              <p:nvPr/>
            </p:nvSpPr>
            <p:spPr bwMode="auto">
              <a:xfrm>
                <a:off x="4391883" y="3330764"/>
                <a:ext cx="1180483" cy="353689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60001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857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en-US" sz="22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26639" name="Text Box 14"/>
              <p:cNvSpPr txBox="1">
                <a:spLocks noChangeArrowheads="1"/>
              </p:cNvSpPr>
              <p:nvPr/>
            </p:nvSpPr>
            <p:spPr bwMode="auto">
              <a:xfrm>
                <a:off x="3715826" y="3516817"/>
                <a:ext cx="2499744" cy="769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/>
                <a:r>
                  <a:rPr lang="ko-KR" altLang="en-US" sz="2200">
                    <a:latin typeface="HY견고딕" pitchFamily="18" charset="-127"/>
                    <a:ea typeface="HY견고딕" pitchFamily="18" charset="-127"/>
                  </a:rPr>
                  <a:t>공통</a:t>
                </a:r>
                <a:endParaRPr lang="en-US" altLang="ko-KR" sz="2200">
                  <a:latin typeface="HY견고딕" pitchFamily="18" charset="-127"/>
                  <a:ea typeface="HY견고딕" pitchFamily="18" charset="-127"/>
                </a:endParaRPr>
              </a:p>
              <a:p>
                <a:pPr algn="ctr" eaLnBrk="1" hangingPunct="1"/>
                <a:r>
                  <a:rPr lang="ko-KR" altLang="en-US" sz="2200">
                    <a:latin typeface="HY견고딕" pitchFamily="18" charset="-127"/>
                    <a:ea typeface="HY견고딕" pitchFamily="18" charset="-127"/>
                  </a:rPr>
                  <a:t>지표</a:t>
                </a:r>
              </a:p>
            </p:txBody>
          </p:sp>
        </p:grpSp>
      </p:grpSp>
      <p:sp>
        <p:nvSpPr>
          <p:cNvPr id="28" name="TextBox 27"/>
          <p:cNvSpPr txBox="1"/>
          <p:nvPr/>
        </p:nvSpPr>
        <p:spPr>
          <a:xfrm>
            <a:off x="972616" y="1158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2013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 </a:t>
            </a: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-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공통지표</a:t>
            </a:r>
          </a:p>
        </p:txBody>
      </p:sp>
      <p:sp>
        <p:nvSpPr>
          <p:cNvPr id="26629" name="직사각형 45"/>
          <p:cNvSpPr>
            <a:spLocks noChangeArrowheads="1"/>
          </p:cNvSpPr>
          <p:nvPr/>
        </p:nvSpPr>
        <p:spPr bwMode="auto">
          <a:xfrm>
            <a:off x="684213" y="1196975"/>
            <a:ext cx="3467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ko-KR" altLang="en-US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공통지표의 이론적 근거</a:t>
            </a:r>
          </a:p>
        </p:txBody>
      </p:sp>
      <p:sp>
        <p:nvSpPr>
          <p:cNvPr id="35" name="슬라이드 번호 개체 틀 3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303262-F1C3-483A-9EFD-CFCF648BB6F0}" type="slidenum">
              <a:rPr lang="en-US" altLang="ko-KR"/>
              <a:pPr>
                <a:defRPr/>
              </a:pPr>
              <a:t>17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그림 7" descr="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25" y="1628775"/>
            <a:ext cx="5408613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그룹 17"/>
          <p:cNvGrpSpPr>
            <a:grpSpLocks/>
          </p:cNvGrpSpPr>
          <p:nvPr/>
        </p:nvGrpSpPr>
        <p:grpSpPr bwMode="auto">
          <a:xfrm>
            <a:off x="5699125" y="2133600"/>
            <a:ext cx="3265488" cy="2808288"/>
            <a:chOff x="2063467" y="2142926"/>
            <a:chExt cx="4743485" cy="4053601"/>
          </a:xfrm>
        </p:grpSpPr>
        <p:sp>
          <p:nvSpPr>
            <p:cNvPr id="8" name="타원 7"/>
            <p:cNvSpPr/>
            <p:nvPr/>
          </p:nvSpPr>
          <p:spPr bwMode="auto">
            <a:xfrm>
              <a:off x="2063467" y="2142926"/>
              <a:ext cx="4743485" cy="4053601"/>
            </a:xfrm>
            <a:prstGeom prst="ellipse">
              <a:avLst/>
            </a:prstGeom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/>
            <a:lstStyle/>
            <a:p>
              <a:pPr algn="ctr">
                <a:defRPr/>
              </a:pPr>
              <a:endParaRPr lang="ko-KR" altLang="en-US" dirty="0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2829066" y="5582415"/>
              <a:ext cx="3283773" cy="5614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ko-KR" altLang="en-US" dirty="0" err="1">
                  <a:solidFill>
                    <a:schemeClr val="accent6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rPr>
                <a:t>외부적지원</a:t>
              </a:r>
              <a:endParaRPr lang="ko-KR" altLang="en-US" dirty="0">
                <a:solidFill>
                  <a:schemeClr val="accent6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</p:grpSp>
      <p:grpSp>
        <p:nvGrpSpPr>
          <p:cNvPr id="3" name="그룹 17"/>
          <p:cNvGrpSpPr>
            <a:grpSpLocks/>
          </p:cNvGrpSpPr>
          <p:nvPr/>
        </p:nvGrpSpPr>
        <p:grpSpPr bwMode="auto">
          <a:xfrm>
            <a:off x="5942013" y="2133600"/>
            <a:ext cx="2779712" cy="2289175"/>
            <a:chOff x="1927270" y="1873846"/>
            <a:chExt cx="4743485" cy="4053601"/>
          </a:xfrm>
        </p:grpSpPr>
        <p:sp>
          <p:nvSpPr>
            <p:cNvPr id="11" name="타원 10"/>
            <p:cNvSpPr/>
            <p:nvPr/>
          </p:nvSpPr>
          <p:spPr bwMode="auto">
            <a:xfrm>
              <a:off x="1927270" y="1873846"/>
              <a:ext cx="4743485" cy="4053601"/>
            </a:xfrm>
            <a:prstGeom prst="ellipse">
              <a:avLst/>
            </a:prstGeom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/>
            <a:lstStyle/>
            <a:p>
              <a:pPr algn="ctr">
                <a:defRPr/>
              </a:pPr>
              <a:endParaRPr lang="ko-KR" altLang="en-US" dirty="0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2699339" y="5154396"/>
              <a:ext cx="3283327" cy="6859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ko-KR" altLang="en-US" dirty="0">
                  <a:solidFill>
                    <a:schemeClr val="accent6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rPr>
                <a:t>학교조직역량</a:t>
              </a:r>
            </a:p>
          </p:txBody>
        </p:sp>
      </p:grpSp>
      <p:grpSp>
        <p:nvGrpSpPr>
          <p:cNvPr id="4" name="그룹 17"/>
          <p:cNvGrpSpPr>
            <a:grpSpLocks/>
          </p:cNvGrpSpPr>
          <p:nvPr/>
        </p:nvGrpSpPr>
        <p:grpSpPr bwMode="auto">
          <a:xfrm>
            <a:off x="6056313" y="2205038"/>
            <a:ext cx="2551112" cy="1666875"/>
            <a:chOff x="1927270" y="1873846"/>
            <a:chExt cx="4743485" cy="4053601"/>
          </a:xfrm>
        </p:grpSpPr>
        <p:sp>
          <p:nvSpPr>
            <p:cNvPr id="14" name="타원 13"/>
            <p:cNvSpPr/>
            <p:nvPr/>
          </p:nvSpPr>
          <p:spPr bwMode="auto">
            <a:xfrm>
              <a:off x="1927270" y="1873846"/>
              <a:ext cx="4743485" cy="4053601"/>
            </a:xfrm>
            <a:prstGeom prst="ellipse">
              <a:avLst/>
            </a:prstGeom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/>
            <a:lstStyle/>
            <a:p>
              <a:pPr algn="ctr">
                <a:defRPr/>
              </a:pPr>
              <a:endParaRPr lang="ko-KR" altLang="en-US" dirty="0"/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2346421" y="4240376"/>
              <a:ext cx="3843198" cy="165232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ko-KR" altLang="en-US" dirty="0">
                  <a:solidFill>
                    <a:schemeClr val="accent6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rPr>
                <a:t>참된 성취를 위한 교수활동</a:t>
              </a:r>
            </a:p>
          </p:txBody>
        </p:sp>
      </p:grpSp>
      <p:grpSp>
        <p:nvGrpSpPr>
          <p:cNvPr id="5" name="그룹 20"/>
          <p:cNvGrpSpPr>
            <a:grpSpLocks/>
          </p:cNvGrpSpPr>
          <p:nvPr/>
        </p:nvGrpSpPr>
        <p:grpSpPr bwMode="auto">
          <a:xfrm>
            <a:off x="6540500" y="2205038"/>
            <a:ext cx="1582738" cy="985837"/>
            <a:chOff x="3420236" y="4461813"/>
            <a:chExt cx="2029946" cy="1734714"/>
          </a:xfrm>
        </p:grpSpPr>
        <p:sp>
          <p:nvSpPr>
            <p:cNvPr id="17" name="타원 16"/>
            <p:cNvSpPr/>
            <p:nvPr/>
          </p:nvSpPr>
          <p:spPr bwMode="auto">
            <a:xfrm>
              <a:off x="3420236" y="4461813"/>
              <a:ext cx="2029946" cy="1734714"/>
            </a:xfrm>
            <a:prstGeom prst="ellipse">
              <a:avLst/>
            </a:prstGeo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/>
            <a:lstStyle/>
            <a:p>
              <a:pPr algn="ctr">
                <a:defRPr/>
              </a:pPr>
              <a:endParaRPr lang="ko-KR" altLang="en-US" dirty="0"/>
            </a:p>
          </p:txBody>
        </p:sp>
        <p:sp>
          <p:nvSpPr>
            <p:cNvPr id="27670" name="직사각형 17"/>
            <p:cNvSpPr>
              <a:spLocks noChangeArrowheads="1"/>
            </p:cNvSpPr>
            <p:nvPr/>
          </p:nvSpPr>
          <p:spPr bwMode="auto">
            <a:xfrm>
              <a:off x="3710228" y="4862130"/>
              <a:ext cx="1625103" cy="741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ko-KR" altLang="en-US" sz="2000">
                  <a:solidFill>
                    <a:srgbClr val="FF0000"/>
                  </a:solidFill>
                  <a:latin typeface="HY울릉도M" pitchFamily="18" charset="-127"/>
                  <a:ea typeface="HY울릉도M" pitchFamily="18" charset="-127"/>
                </a:rPr>
                <a:t>참된성취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43608" y="1158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2013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</a:t>
            </a: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-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공통지표</a:t>
            </a:r>
          </a:p>
        </p:txBody>
      </p:sp>
      <p:sp>
        <p:nvSpPr>
          <p:cNvPr id="30" name="타원 29"/>
          <p:cNvSpPr/>
          <p:nvPr/>
        </p:nvSpPr>
        <p:spPr>
          <a:xfrm>
            <a:off x="3348038" y="2636838"/>
            <a:ext cx="144462" cy="1444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39" name="직선 화살표 연결선 38"/>
          <p:cNvCxnSpPr>
            <a:stCxn id="30" idx="6"/>
          </p:cNvCxnSpPr>
          <p:nvPr/>
        </p:nvCxnSpPr>
        <p:spPr>
          <a:xfrm>
            <a:off x="3492500" y="2709069"/>
            <a:ext cx="3311748" cy="71859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타원 39"/>
          <p:cNvSpPr/>
          <p:nvPr/>
        </p:nvSpPr>
        <p:spPr>
          <a:xfrm>
            <a:off x="1763713" y="3573463"/>
            <a:ext cx="144462" cy="1428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41" name="직선 화살표 연결선 40"/>
          <p:cNvCxnSpPr/>
          <p:nvPr/>
        </p:nvCxnSpPr>
        <p:spPr>
          <a:xfrm flipV="1">
            <a:off x="2915816" y="4725144"/>
            <a:ext cx="3888432" cy="70868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타원 43"/>
          <p:cNvSpPr/>
          <p:nvPr/>
        </p:nvSpPr>
        <p:spPr>
          <a:xfrm>
            <a:off x="5003800" y="4076700"/>
            <a:ext cx="144463" cy="1444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45" name="직선 화살표 연결선 44"/>
          <p:cNvCxnSpPr>
            <a:stCxn id="44" idx="6"/>
          </p:cNvCxnSpPr>
          <p:nvPr/>
        </p:nvCxnSpPr>
        <p:spPr>
          <a:xfrm flipV="1">
            <a:off x="5148263" y="4077072"/>
            <a:ext cx="1583977" cy="71860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화살표 연결선 47"/>
          <p:cNvCxnSpPr/>
          <p:nvPr/>
        </p:nvCxnSpPr>
        <p:spPr>
          <a:xfrm flipV="1">
            <a:off x="1979712" y="3190876"/>
            <a:ext cx="4680520" cy="454148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타원 48"/>
          <p:cNvSpPr/>
          <p:nvPr/>
        </p:nvSpPr>
        <p:spPr>
          <a:xfrm>
            <a:off x="3419475" y="5013325"/>
            <a:ext cx="144463" cy="1444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7664" name="직사각형 45"/>
          <p:cNvSpPr>
            <a:spLocks noChangeArrowheads="1"/>
          </p:cNvSpPr>
          <p:nvPr/>
        </p:nvSpPr>
        <p:spPr bwMode="auto">
          <a:xfrm>
            <a:off x="1587500" y="5589588"/>
            <a:ext cx="2768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ko-KR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[</a:t>
            </a:r>
            <a:r>
              <a:rPr kumimoji="0" lang="ko-KR" altLang="en-US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공교육 혁신 모델</a:t>
            </a:r>
            <a:r>
              <a:rPr kumimoji="0" lang="en-US" altLang="ko-KR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]</a:t>
            </a:r>
            <a:endParaRPr kumimoji="0" lang="ko-KR" altLang="en-US" sz="2400">
              <a:solidFill>
                <a:srgbClr val="7030A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7665" name="직사각형 45"/>
          <p:cNvSpPr>
            <a:spLocks noChangeArrowheads="1"/>
          </p:cNvSpPr>
          <p:nvPr/>
        </p:nvSpPr>
        <p:spPr bwMode="auto">
          <a:xfrm>
            <a:off x="6372225" y="5516563"/>
            <a:ext cx="2359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ko-KR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[</a:t>
            </a:r>
            <a:r>
              <a:rPr kumimoji="0" lang="ko-KR" altLang="en-US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학교 재구조화</a:t>
            </a:r>
            <a:r>
              <a:rPr kumimoji="0" lang="en-US" altLang="ko-KR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]</a:t>
            </a:r>
            <a:endParaRPr kumimoji="0" lang="ko-KR" altLang="en-US" sz="2400">
              <a:solidFill>
                <a:srgbClr val="7030A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55" name="슬라이드 번호 개체 틀 5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793CB9-114C-4888-8094-3B83A89897F5}" type="slidenum">
              <a:rPr lang="en-US" altLang="ko-KR"/>
              <a:pPr>
                <a:defRPr/>
              </a:pPr>
              <a:t>18</a:t>
            </a:fld>
            <a:r>
              <a:rPr lang="en-US" altLang="ko-KR"/>
              <a:t>/30</a:t>
            </a:r>
            <a:endParaRPr lang="en-US" altLang="ko-KR" dirty="0"/>
          </a:p>
        </p:txBody>
      </p:sp>
      <p:cxnSp>
        <p:nvCxnSpPr>
          <p:cNvPr id="27" name="직선 화살표 연결선 26"/>
          <p:cNvCxnSpPr/>
          <p:nvPr/>
        </p:nvCxnSpPr>
        <p:spPr>
          <a:xfrm flipV="1">
            <a:off x="1907704" y="2852936"/>
            <a:ext cx="4824536" cy="720081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/>
          <p:cNvCxnSpPr/>
          <p:nvPr/>
        </p:nvCxnSpPr>
        <p:spPr>
          <a:xfrm>
            <a:off x="3563888" y="2780928"/>
            <a:ext cx="3096344" cy="432048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화살표 연결선 41"/>
          <p:cNvCxnSpPr/>
          <p:nvPr/>
        </p:nvCxnSpPr>
        <p:spPr>
          <a:xfrm flipV="1">
            <a:off x="2915816" y="4229472"/>
            <a:ext cx="3968824" cy="567680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471488" y="244475"/>
            <a:ext cx="423862" cy="614363"/>
          </a:xfrm>
          <a:prstGeom prst="rect">
            <a:avLst/>
          </a:prstGeom>
        </p:spPr>
        <p:txBody>
          <a:bodyPr tIns="0" bIns="0">
            <a:spAutoFit/>
          </a:bodyPr>
          <a:lstStyle/>
          <a:p>
            <a:pPr algn="ctr">
              <a:defRPr/>
            </a:pP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itchFamily="18" charset="-127"/>
                <a:ea typeface="HY견명조" pitchFamily="18" charset="-127"/>
              </a:rPr>
              <a:t>Ⅰ</a:t>
            </a:r>
            <a:endParaRPr lang="ko-KR" alt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명조" pitchFamily="18" charset="-127"/>
              <a:ea typeface="HY견명조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8159" y="290105"/>
            <a:ext cx="471490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tabLst>
                <a:tab pos="2247900" algn="l"/>
              </a:tabLst>
              <a:defRPr/>
            </a:pPr>
            <a:r>
              <a:rPr lang="ko-KR" altLang="en-US" sz="2800" b="1" dirty="0">
                <a:ln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지표 체계</a:t>
            </a:r>
            <a:endParaRPr lang="en-US" altLang="ko-KR" sz="2800" b="1" dirty="0">
              <a:ln>
                <a:solidFill>
                  <a:schemeClr val="bg1"/>
                </a:solidFill>
              </a:ln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2" name="그룹 19"/>
          <p:cNvGrpSpPr/>
          <p:nvPr/>
        </p:nvGrpSpPr>
        <p:grpSpPr>
          <a:xfrm>
            <a:off x="7668344" y="1338896"/>
            <a:ext cx="1224136" cy="653917"/>
            <a:chOff x="438150" y="3606800"/>
            <a:chExt cx="2000250" cy="66675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" name="대각선 방향의 모서리가 둥근 사각형 5"/>
            <p:cNvSpPr/>
            <p:nvPr/>
          </p:nvSpPr>
          <p:spPr>
            <a:xfrm>
              <a:off x="438150" y="3606800"/>
              <a:ext cx="2000250" cy="666750"/>
            </a:xfrm>
            <a:prstGeom prst="round2DiagRect">
              <a:avLst/>
            </a:prstGeom>
            <a:gradFill flip="none" rotWithShape="1">
              <a:gsLst>
                <a:gs pos="0">
                  <a:srgbClr val="6D9335"/>
                </a:gs>
                <a:gs pos="50000">
                  <a:srgbClr val="9FC765"/>
                </a:gs>
                <a:gs pos="100000">
                  <a:srgbClr val="E8F2DA"/>
                </a:gs>
              </a:gsLst>
              <a:lin ang="13500000" scaled="1"/>
              <a:tileRect/>
            </a:gradFill>
            <a:ln>
              <a:noFill/>
            </a:ln>
            <a:effectLst>
              <a:reflection blurRad="6350" stA="21000" endPos="35000" dir="5400000" sy="-100000" algn="bl" rotWithShape="0"/>
            </a:effectLst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대각선 방향의 모서리가 둥근 사각형 6"/>
            <p:cNvSpPr/>
            <p:nvPr/>
          </p:nvSpPr>
          <p:spPr>
            <a:xfrm>
              <a:off x="471582" y="3622075"/>
              <a:ext cx="1922367" cy="570098"/>
            </a:xfrm>
            <a:prstGeom prst="round2DiagRect">
              <a:avLst/>
            </a:prstGeom>
            <a:gradFill flip="none" rotWithShape="1">
              <a:gsLst>
                <a:gs pos="0">
                  <a:schemeClr val="bg1">
                    <a:alpha val="80000"/>
                  </a:schemeClr>
                </a:gs>
                <a:gs pos="12000">
                  <a:schemeClr val="bg1">
                    <a:alpha val="50000"/>
                  </a:schemeClr>
                </a:gs>
                <a:gs pos="35000">
                  <a:schemeClr val="bg1">
                    <a:alpha val="15000"/>
                  </a:schemeClr>
                </a:gs>
                <a:gs pos="6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모서리가 둥근 직사각형 7"/>
            <p:cNvSpPr/>
            <p:nvPr/>
          </p:nvSpPr>
          <p:spPr>
            <a:xfrm>
              <a:off x="523924" y="3657250"/>
              <a:ext cx="1850983" cy="57907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795469" y="1519933"/>
            <a:ext cx="10970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1600" b="1" dirty="0">
                <a:solidFill>
                  <a:srgbClr val="6D9335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교육철학</a:t>
            </a:r>
            <a:endParaRPr lang="en-US" altLang="ko-KR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grpSp>
        <p:nvGrpSpPr>
          <p:cNvPr id="5" name="그룹 19"/>
          <p:cNvGrpSpPr/>
          <p:nvPr/>
        </p:nvGrpSpPr>
        <p:grpSpPr>
          <a:xfrm>
            <a:off x="7740352" y="2304741"/>
            <a:ext cx="1224136" cy="1866967"/>
            <a:chOff x="438150" y="3606800"/>
            <a:chExt cx="2000250" cy="66675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1" name="대각선 방향의 모서리가 둥근 사각형 10"/>
            <p:cNvSpPr/>
            <p:nvPr/>
          </p:nvSpPr>
          <p:spPr>
            <a:xfrm>
              <a:off x="438150" y="3606800"/>
              <a:ext cx="2000250" cy="666750"/>
            </a:xfrm>
            <a:prstGeom prst="round2DiagRect">
              <a:avLst/>
            </a:prstGeom>
            <a:gradFill flip="none" rotWithShape="1">
              <a:gsLst>
                <a:gs pos="0">
                  <a:srgbClr val="937D35"/>
                </a:gs>
                <a:gs pos="50000">
                  <a:srgbClr val="C7B065"/>
                </a:gs>
                <a:gs pos="100000">
                  <a:srgbClr val="F2ECDA"/>
                </a:gs>
              </a:gsLst>
              <a:lin ang="13500000" scaled="1"/>
              <a:tileRect/>
            </a:gradFill>
            <a:ln>
              <a:noFill/>
            </a:ln>
            <a:effectLst>
              <a:reflection blurRad="6350" stA="21000" endPos="35000" dir="5400000" sy="-100000" algn="bl" rotWithShape="0"/>
            </a:effectLst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대각선 방향의 모서리가 둥근 사각형 11"/>
            <p:cNvSpPr/>
            <p:nvPr/>
          </p:nvSpPr>
          <p:spPr>
            <a:xfrm>
              <a:off x="477933" y="3622075"/>
              <a:ext cx="1922367" cy="570098"/>
            </a:xfrm>
            <a:prstGeom prst="round2DiagRect">
              <a:avLst/>
            </a:prstGeom>
            <a:gradFill flip="none" rotWithShape="1">
              <a:gsLst>
                <a:gs pos="0">
                  <a:schemeClr val="bg1">
                    <a:alpha val="80000"/>
                  </a:schemeClr>
                </a:gs>
                <a:gs pos="12000">
                  <a:schemeClr val="bg1">
                    <a:alpha val="50000"/>
                  </a:schemeClr>
                </a:gs>
                <a:gs pos="35000">
                  <a:schemeClr val="bg1">
                    <a:alpha val="15000"/>
                  </a:schemeClr>
                </a:gs>
                <a:gs pos="6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모서리가 둥근 직사각형 12"/>
            <p:cNvSpPr/>
            <p:nvPr/>
          </p:nvSpPr>
          <p:spPr>
            <a:xfrm>
              <a:off x="513626" y="3634057"/>
              <a:ext cx="1850983" cy="6081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740352" y="2832100"/>
            <a:ext cx="122413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b="1" dirty="0" smtClean="0">
                <a:solidFill>
                  <a:srgbClr val="937D35"/>
                </a:solidFill>
                <a:latin typeface="Arial" charset="0"/>
                <a:cs typeface="Arial" charset="0"/>
              </a:rPr>
              <a:t>교육과정</a:t>
            </a:r>
            <a:endParaRPr lang="en-US" altLang="ko-KR" b="1" dirty="0" smtClean="0">
              <a:solidFill>
                <a:srgbClr val="937D35"/>
              </a:solidFill>
              <a:latin typeface="Arial" charset="0"/>
              <a:cs typeface="Arial" charset="0"/>
            </a:endParaRPr>
          </a:p>
          <a:p>
            <a:pPr algn="ctr"/>
            <a:r>
              <a:rPr lang="ko-KR" altLang="en-US" b="1" dirty="0" smtClean="0">
                <a:solidFill>
                  <a:srgbClr val="937D35"/>
                </a:solidFill>
                <a:latin typeface="Arial" charset="0"/>
                <a:cs typeface="Arial" charset="0"/>
              </a:rPr>
              <a:t> </a:t>
            </a:r>
            <a:r>
              <a:rPr lang="ko-KR" altLang="en-US" b="1" dirty="0">
                <a:solidFill>
                  <a:srgbClr val="937D35"/>
                </a:solidFill>
                <a:latin typeface="Arial" charset="0"/>
                <a:cs typeface="Arial" charset="0"/>
              </a:rPr>
              <a:t>및 </a:t>
            </a:r>
            <a:endParaRPr lang="en-US" altLang="ko-KR" b="1" dirty="0">
              <a:solidFill>
                <a:srgbClr val="937D35"/>
              </a:solidFill>
              <a:latin typeface="Arial" charset="0"/>
              <a:cs typeface="Arial" charset="0"/>
            </a:endParaRPr>
          </a:p>
          <a:p>
            <a:pPr algn="ctr"/>
            <a:r>
              <a:rPr lang="ko-KR" altLang="en-US" b="1" dirty="0">
                <a:solidFill>
                  <a:srgbClr val="937D35"/>
                </a:solidFill>
                <a:latin typeface="Arial" charset="0"/>
                <a:cs typeface="Arial" charset="0"/>
              </a:rPr>
              <a:t>교수학습</a:t>
            </a:r>
            <a:endParaRPr lang="en-US" altLang="ko-KR" b="1" dirty="0">
              <a:solidFill>
                <a:srgbClr val="937D35"/>
              </a:solidFill>
              <a:latin typeface="Arial" charset="0"/>
              <a:cs typeface="Arial" charset="0"/>
            </a:endParaRPr>
          </a:p>
        </p:txBody>
      </p:sp>
      <p:grpSp>
        <p:nvGrpSpPr>
          <p:cNvPr id="10" name="그룹 19"/>
          <p:cNvGrpSpPr/>
          <p:nvPr/>
        </p:nvGrpSpPr>
        <p:grpSpPr>
          <a:xfrm>
            <a:off x="7740352" y="4437112"/>
            <a:ext cx="1261426" cy="707757"/>
            <a:chOff x="438150" y="3606800"/>
            <a:chExt cx="2000250" cy="66675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6" name="대각선 방향의 모서리가 둥근 사각형 15"/>
            <p:cNvSpPr/>
            <p:nvPr/>
          </p:nvSpPr>
          <p:spPr>
            <a:xfrm>
              <a:off x="438150" y="3606800"/>
              <a:ext cx="2000250" cy="666750"/>
            </a:xfrm>
            <a:prstGeom prst="round2DiagRect">
              <a:avLst/>
            </a:prstGeom>
            <a:gradFill flip="none" rotWithShape="1">
              <a:gsLst>
                <a:gs pos="0">
                  <a:srgbClr val="933540"/>
                </a:gs>
                <a:gs pos="50000">
                  <a:srgbClr val="C7636F"/>
                </a:gs>
                <a:gs pos="100000">
                  <a:srgbClr val="F2DADD"/>
                </a:gs>
              </a:gsLst>
              <a:lin ang="13500000" scaled="1"/>
              <a:tileRect/>
            </a:gradFill>
            <a:ln>
              <a:noFill/>
            </a:ln>
            <a:effectLst>
              <a:reflection blurRad="6350" stA="21000" endPos="35000" dir="5400000" sy="-100000" algn="bl" rotWithShape="0"/>
            </a:effectLst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대각선 방향의 모서리가 둥근 사각형 16"/>
            <p:cNvSpPr/>
            <p:nvPr/>
          </p:nvSpPr>
          <p:spPr>
            <a:xfrm>
              <a:off x="471582" y="3622075"/>
              <a:ext cx="1922367" cy="570098"/>
            </a:xfrm>
            <a:prstGeom prst="round2DiagRect">
              <a:avLst/>
            </a:prstGeom>
            <a:gradFill flip="none" rotWithShape="1">
              <a:gsLst>
                <a:gs pos="0">
                  <a:schemeClr val="bg1">
                    <a:alpha val="80000"/>
                  </a:schemeClr>
                </a:gs>
                <a:gs pos="12000">
                  <a:schemeClr val="bg1">
                    <a:alpha val="50000"/>
                  </a:schemeClr>
                </a:gs>
                <a:gs pos="35000">
                  <a:schemeClr val="bg1">
                    <a:alpha val="15000"/>
                  </a:schemeClr>
                </a:gs>
                <a:gs pos="6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492178" y="3649607"/>
              <a:ext cx="1850983" cy="55750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812360" y="4608558"/>
            <a:ext cx="1080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b="1" dirty="0">
                <a:solidFill>
                  <a:srgbClr val="93354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교육활동</a:t>
            </a:r>
            <a:endParaRPr lang="en-US" altLang="ko-KR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grpSp>
        <p:nvGrpSpPr>
          <p:cNvPr id="15" name="그룹 19"/>
          <p:cNvGrpSpPr/>
          <p:nvPr/>
        </p:nvGrpSpPr>
        <p:grpSpPr>
          <a:xfrm>
            <a:off x="7740352" y="5350206"/>
            <a:ext cx="1224136" cy="1157155"/>
            <a:chOff x="438150" y="3606800"/>
            <a:chExt cx="2000250" cy="66675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1" name="대각선 방향의 모서리가 둥근 사각형 20"/>
            <p:cNvSpPr/>
            <p:nvPr/>
          </p:nvSpPr>
          <p:spPr>
            <a:xfrm>
              <a:off x="438150" y="3606800"/>
              <a:ext cx="2000250" cy="666750"/>
            </a:xfrm>
            <a:prstGeom prst="round2DiagRect">
              <a:avLst/>
            </a:prstGeom>
            <a:gradFill flip="none" rotWithShape="1">
              <a:gsLst>
                <a:gs pos="0">
                  <a:srgbClr val="6D9335"/>
                </a:gs>
                <a:gs pos="50000">
                  <a:srgbClr val="9FC765"/>
                </a:gs>
                <a:gs pos="100000">
                  <a:srgbClr val="E8F2DA"/>
                </a:gs>
              </a:gsLst>
              <a:lin ang="13500000" scaled="1"/>
              <a:tileRect/>
            </a:gradFill>
            <a:ln>
              <a:noFill/>
            </a:ln>
            <a:effectLst>
              <a:reflection blurRad="6350" stA="21000" endPos="35000" dir="5400000" sy="-100000" algn="bl" rotWithShape="0"/>
            </a:effectLst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대각선 방향의 모서리가 둥근 사각형 21"/>
            <p:cNvSpPr/>
            <p:nvPr/>
          </p:nvSpPr>
          <p:spPr>
            <a:xfrm>
              <a:off x="471582" y="3622075"/>
              <a:ext cx="1922367" cy="570098"/>
            </a:xfrm>
            <a:prstGeom prst="round2DiagRect">
              <a:avLst/>
            </a:prstGeom>
            <a:gradFill flip="none" rotWithShape="1">
              <a:gsLst>
                <a:gs pos="0">
                  <a:schemeClr val="bg1">
                    <a:alpha val="80000"/>
                  </a:schemeClr>
                </a:gs>
                <a:gs pos="12000">
                  <a:schemeClr val="bg1">
                    <a:alpha val="50000"/>
                  </a:schemeClr>
                </a:gs>
                <a:gs pos="35000">
                  <a:schemeClr val="bg1">
                    <a:alpha val="15000"/>
                  </a:schemeClr>
                </a:gs>
                <a:gs pos="6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523924" y="3657250"/>
              <a:ext cx="1850983" cy="57907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7812360" y="5589240"/>
            <a:ext cx="1152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b="1" dirty="0" smtClean="0">
                <a:solidFill>
                  <a:srgbClr val="6D9335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학교자율</a:t>
            </a:r>
            <a:endParaRPr lang="en-US" altLang="ko-KR" b="1" dirty="0" smtClean="0">
              <a:solidFill>
                <a:srgbClr val="6D9335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  <a:p>
            <a:pPr algn="ctr">
              <a:defRPr/>
            </a:pPr>
            <a:r>
              <a:rPr lang="ko-KR" altLang="en-US" b="1" dirty="0" smtClean="0">
                <a:solidFill>
                  <a:srgbClr val="6D9335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운영체제</a:t>
            </a:r>
            <a:endParaRPr lang="en-US" altLang="ko-KR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25" name="대각선 방향의 모서리가 둥근 사각형 24"/>
          <p:cNvSpPr/>
          <p:nvPr/>
        </p:nvSpPr>
        <p:spPr>
          <a:xfrm>
            <a:off x="5148064" y="1357313"/>
            <a:ext cx="2376264" cy="631527"/>
          </a:xfrm>
          <a:prstGeom prst="round2DiagRect">
            <a:avLst/>
          </a:prstGeom>
          <a:solidFill>
            <a:schemeClr val="bg1">
              <a:alpha val="40000"/>
            </a:schemeClr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0" anchor="ctr"/>
          <a:lstStyle/>
          <a:p>
            <a:pPr>
              <a:defRPr/>
            </a:pPr>
            <a:r>
              <a:rPr lang="ko-KR" altLang="en-US" dirty="0">
                <a:solidFill>
                  <a:schemeClr val="tx1"/>
                </a:solidFill>
              </a:rPr>
              <a:t>혁신교육의 이해 </a:t>
            </a:r>
            <a:r>
              <a:rPr lang="ko-KR" altLang="en-US" dirty="0" smtClean="0">
                <a:solidFill>
                  <a:schemeClr val="tx1"/>
                </a:solidFill>
              </a:rPr>
              <a:t>및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ko-KR" altLang="en-US" dirty="0" smtClean="0">
                <a:solidFill>
                  <a:schemeClr val="tx1"/>
                </a:solidFill>
              </a:rPr>
              <a:t>학교 </a:t>
            </a:r>
            <a:r>
              <a:rPr lang="ko-KR" altLang="en-US" dirty="0">
                <a:solidFill>
                  <a:schemeClr val="tx1"/>
                </a:solidFill>
              </a:rPr>
              <a:t>교육목표</a:t>
            </a:r>
          </a:p>
        </p:txBody>
      </p:sp>
      <p:sp>
        <p:nvSpPr>
          <p:cNvPr id="26" name="대각선 방향의 모서리가 둥근 사각형 25"/>
          <p:cNvSpPr/>
          <p:nvPr/>
        </p:nvSpPr>
        <p:spPr>
          <a:xfrm>
            <a:off x="5148064" y="2276475"/>
            <a:ext cx="2448272" cy="792485"/>
          </a:xfrm>
          <a:prstGeom prst="round2DiagRect">
            <a:avLst/>
          </a:prstGeom>
          <a:solidFill>
            <a:schemeClr val="bg1">
              <a:alpha val="40000"/>
            </a:schemeClr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0" anchor="ctr"/>
          <a:lstStyle/>
          <a:p>
            <a:pPr>
              <a:defRPr/>
            </a:pPr>
            <a:r>
              <a:rPr lang="ko-KR" altLang="en-US" dirty="0">
                <a:solidFill>
                  <a:schemeClr val="tx1"/>
                </a:solidFill>
              </a:rPr>
              <a:t>창의지성교육을 위한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ko-KR" altLang="en-US" dirty="0" smtClean="0">
                <a:solidFill>
                  <a:schemeClr val="tx1"/>
                </a:solidFill>
              </a:rPr>
              <a:t>교육과정 </a:t>
            </a:r>
            <a:r>
              <a:rPr lang="ko-KR" altLang="en-US" dirty="0">
                <a:solidFill>
                  <a:schemeClr val="tx1"/>
                </a:solidFill>
              </a:rPr>
              <a:t>편성</a:t>
            </a:r>
            <a:r>
              <a:rPr lang="en-US" altLang="ko-KR" dirty="0">
                <a:solidFill>
                  <a:schemeClr val="tx1"/>
                </a:solidFill>
              </a:rPr>
              <a:t>․</a:t>
            </a:r>
            <a:r>
              <a:rPr lang="ko-KR" altLang="en-US" dirty="0">
                <a:solidFill>
                  <a:schemeClr val="tx1"/>
                </a:solidFill>
              </a:rPr>
              <a:t>운영</a:t>
            </a:r>
          </a:p>
        </p:txBody>
      </p:sp>
      <p:sp>
        <p:nvSpPr>
          <p:cNvPr id="27" name="대각선 방향의 모서리가 둥근 사각형 26"/>
          <p:cNvSpPr/>
          <p:nvPr/>
        </p:nvSpPr>
        <p:spPr>
          <a:xfrm>
            <a:off x="5148064" y="3140968"/>
            <a:ext cx="2448272" cy="478854"/>
          </a:xfrm>
          <a:prstGeom prst="round2DiagRect">
            <a:avLst/>
          </a:prstGeom>
          <a:solidFill>
            <a:schemeClr val="bg1">
              <a:alpha val="40000"/>
            </a:schemeClr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0" anchor="ctr"/>
          <a:lstStyle/>
          <a:p>
            <a:pPr>
              <a:defRPr/>
            </a:pPr>
            <a:r>
              <a:rPr lang="ko-KR" altLang="en-US" dirty="0" err="1">
                <a:solidFill>
                  <a:schemeClr val="tx1"/>
                </a:solidFill>
              </a:rPr>
              <a:t>배움중심수업</a:t>
            </a:r>
            <a:r>
              <a:rPr lang="ko-KR" altLang="en-US" dirty="0">
                <a:solidFill>
                  <a:schemeClr val="tx1"/>
                </a:solidFill>
              </a:rPr>
              <a:t> 실천</a:t>
            </a:r>
          </a:p>
        </p:txBody>
      </p:sp>
      <p:sp>
        <p:nvSpPr>
          <p:cNvPr id="28" name="대각선 방향의 모서리가 둥근 사각형 27"/>
          <p:cNvSpPr/>
          <p:nvPr/>
        </p:nvSpPr>
        <p:spPr>
          <a:xfrm>
            <a:off x="5148064" y="3708449"/>
            <a:ext cx="2448272" cy="512639"/>
          </a:xfrm>
          <a:prstGeom prst="round2DiagRect">
            <a:avLst/>
          </a:prstGeom>
          <a:solidFill>
            <a:schemeClr val="bg1">
              <a:alpha val="40000"/>
            </a:schemeClr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0" anchor="ctr"/>
          <a:lstStyle/>
          <a:p>
            <a:pPr>
              <a:defRPr/>
            </a:pPr>
            <a:r>
              <a:rPr lang="ko-KR" altLang="en-US" dirty="0">
                <a:solidFill>
                  <a:schemeClr val="tx1"/>
                </a:solidFill>
              </a:rPr>
              <a:t>평가혁신</a:t>
            </a:r>
          </a:p>
        </p:txBody>
      </p:sp>
      <p:sp>
        <p:nvSpPr>
          <p:cNvPr id="30" name="대각선 방향의 모서리가 둥근 사각형 29"/>
          <p:cNvSpPr/>
          <p:nvPr/>
        </p:nvSpPr>
        <p:spPr>
          <a:xfrm>
            <a:off x="5148064" y="4581128"/>
            <a:ext cx="2448272" cy="538560"/>
          </a:xfrm>
          <a:prstGeom prst="round2DiagRect">
            <a:avLst/>
          </a:prstGeom>
          <a:solidFill>
            <a:schemeClr val="bg1">
              <a:alpha val="40000"/>
            </a:schemeClr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0" anchor="ctr"/>
          <a:lstStyle/>
          <a:p>
            <a:pPr>
              <a:defRPr/>
            </a:pPr>
            <a:r>
              <a:rPr lang="ko-KR" altLang="en-US" dirty="0">
                <a:solidFill>
                  <a:schemeClr val="tx1"/>
                </a:solidFill>
              </a:rPr>
              <a:t>민주시민 교육</a:t>
            </a:r>
          </a:p>
        </p:txBody>
      </p:sp>
      <p:sp>
        <p:nvSpPr>
          <p:cNvPr id="31" name="대각선 방향의 모서리가 둥근 사각형 30"/>
          <p:cNvSpPr/>
          <p:nvPr/>
        </p:nvSpPr>
        <p:spPr>
          <a:xfrm>
            <a:off x="5148064" y="5445224"/>
            <a:ext cx="2448272" cy="409476"/>
          </a:xfrm>
          <a:prstGeom prst="round2DiagRect">
            <a:avLst/>
          </a:prstGeom>
          <a:solidFill>
            <a:schemeClr val="bg1">
              <a:alpha val="40000"/>
            </a:schemeClr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0" anchor="ctr"/>
          <a:lstStyle/>
          <a:p>
            <a:pPr>
              <a:defRPr/>
            </a:pPr>
            <a:r>
              <a:rPr lang="ko-KR" altLang="en-US" dirty="0">
                <a:solidFill>
                  <a:schemeClr val="tx1"/>
                </a:solidFill>
              </a:rPr>
              <a:t>민주적 학교 운영</a:t>
            </a:r>
          </a:p>
        </p:txBody>
      </p:sp>
      <p:sp>
        <p:nvSpPr>
          <p:cNvPr id="32" name="대각선 방향의 모서리가 둥근 사각형 31"/>
          <p:cNvSpPr/>
          <p:nvPr/>
        </p:nvSpPr>
        <p:spPr>
          <a:xfrm>
            <a:off x="5148064" y="5929313"/>
            <a:ext cx="2448272" cy="452015"/>
          </a:xfrm>
          <a:prstGeom prst="round2DiagRect">
            <a:avLst/>
          </a:prstGeom>
          <a:solidFill>
            <a:schemeClr val="bg1">
              <a:alpha val="40000"/>
            </a:schemeClr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0" anchor="ctr"/>
          <a:lstStyle/>
          <a:p>
            <a:pPr>
              <a:defRPr/>
            </a:pPr>
            <a:r>
              <a:rPr lang="ko-KR" altLang="en-US" dirty="0">
                <a:solidFill>
                  <a:schemeClr val="tx1"/>
                </a:solidFill>
              </a:rPr>
              <a:t>학교 자체 평가 운영</a:t>
            </a:r>
          </a:p>
        </p:txBody>
      </p:sp>
      <p:grpSp>
        <p:nvGrpSpPr>
          <p:cNvPr id="34" name="Group 162"/>
          <p:cNvGrpSpPr>
            <a:grpSpLocks/>
          </p:cNvGrpSpPr>
          <p:nvPr/>
        </p:nvGrpSpPr>
        <p:grpSpPr bwMode="auto">
          <a:xfrm>
            <a:off x="1898763" y="1556792"/>
            <a:ext cx="1449101" cy="1152128"/>
            <a:chOff x="2401" y="2747"/>
            <a:chExt cx="2188" cy="134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5" name="AutoShape 111"/>
            <p:cNvSpPr>
              <a:spLocks noChangeArrowheads="1"/>
            </p:cNvSpPr>
            <p:nvPr/>
          </p:nvSpPr>
          <p:spPr bwMode="auto">
            <a:xfrm>
              <a:off x="2401" y="2747"/>
              <a:ext cx="2188" cy="1343"/>
            </a:xfrm>
            <a:prstGeom prst="roundRect">
              <a:avLst>
                <a:gd name="adj" fmla="val 7495"/>
              </a:avLst>
            </a:prstGeom>
            <a:grpFill/>
            <a:ln w="38100" algn="ctr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6" name="Text Box 113"/>
            <p:cNvSpPr txBox="1">
              <a:spLocks noChangeArrowheads="1"/>
            </p:cNvSpPr>
            <p:nvPr/>
          </p:nvSpPr>
          <p:spPr bwMode="auto">
            <a:xfrm>
              <a:off x="2415" y="2846"/>
              <a:ext cx="1963" cy="1076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1295400">
                <a:defRPr/>
              </a:pPr>
              <a:r>
                <a:rPr lang="ko-KR" altLang="en-US" dirty="0" smtClean="0">
                  <a:solidFill>
                    <a:schemeClr val="accent6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rPr>
                <a:t>창의지성 </a:t>
              </a:r>
              <a:endParaRPr lang="en-US" altLang="ko-KR" dirty="0" smtClean="0">
                <a:solidFill>
                  <a:schemeClr val="accent6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algn="ctr" defTabSz="1295400">
                <a:defRPr/>
              </a:pPr>
              <a:r>
                <a:rPr lang="ko-KR" altLang="en-US" dirty="0" smtClean="0">
                  <a:solidFill>
                    <a:schemeClr val="accent6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rPr>
                <a:t>교육과정</a:t>
              </a:r>
              <a:endParaRPr lang="en-US" altLang="ko-KR" dirty="0" smtClean="0">
                <a:solidFill>
                  <a:schemeClr val="accent6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algn="ctr" defTabSz="1295400">
                <a:defRPr/>
              </a:pPr>
              <a:r>
                <a:rPr lang="ko-KR" altLang="en-US" dirty="0" smtClean="0">
                  <a:solidFill>
                    <a:schemeClr val="accent6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rPr>
                <a:t> 운영 </a:t>
              </a:r>
              <a:endParaRPr lang="en-US" altLang="ko-KR" dirty="0">
                <a:solidFill>
                  <a:schemeClr val="accent6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</p:grpSp>
      <p:sp>
        <p:nvSpPr>
          <p:cNvPr id="38" name="AutoShape 121"/>
          <p:cNvSpPr>
            <a:spLocks noChangeArrowheads="1"/>
          </p:cNvSpPr>
          <p:nvPr/>
        </p:nvSpPr>
        <p:spPr bwMode="auto">
          <a:xfrm>
            <a:off x="179512" y="2974008"/>
            <a:ext cx="1512168" cy="959048"/>
          </a:xfrm>
          <a:prstGeom prst="roundRect">
            <a:avLst>
              <a:gd name="adj" fmla="val 7019"/>
            </a:avLst>
          </a:prstGeom>
          <a:gradFill rotWithShape="1">
            <a:gsLst>
              <a:gs pos="0">
                <a:srgbClr val="A4DE00">
                  <a:alpha val="64000"/>
                </a:srgbClr>
              </a:gs>
              <a:gs pos="100000">
                <a:srgbClr val="4C6700">
                  <a:alpha val="0"/>
                </a:srgbClr>
              </a:gs>
            </a:gsLst>
            <a:lin ang="0" scaled="1"/>
          </a:gradFill>
          <a:ln w="38100" algn="ctr">
            <a:solidFill>
              <a:srgbClr val="8EC000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39" name="Text Box 123"/>
          <p:cNvSpPr txBox="1">
            <a:spLocks noChangeArrowheads="1"/>
          </p:cNvSpPr>
          <p:nvPr/>
        </p:nvSpPr>
        <p:spPr bwMode="auto">
          <a:xfrm>
            <a:off x="308495" y="3000652"/>
            <a:ext cx="77699" cy="90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295400"/>
            <a:endParaRPr lang="en-US" altLang="ko-KR" sz="1600">
              <a:ea typeface="HY울릉도M" pitchFamily="18" charset="-127"/>
            </a:endParaRPr>
          </a:p>
        </p:txBody>
      </p:sp>
      <p:sp>
        <p:nvSpPr>
          <p:cNvPr id="40" name="Text Box 124"/>
          <p:cNvSpPr txBox="1">
            <a:spLocks noChangeArrowheads="1"/>
          </p:cNvSpPr>
          <p:nvPr/>
        </p:nvSpPr>
        <p:spPr bwMode="auto">
          <a:xfrm>
            <a:off x="323528" y="3009726"/>
            <a:ext cx="1363086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1295400"/>
            <a:r>
              <a:rPr lang="ko-KR" altLang="en-US" dirty="0" smtClean="0">
                <a:solidFill>
                  <a:srgbClr val="006600"/>
                </a:solidFill>
                <a:latin typeface="HY울릉도M" pitchFamily="18" charset="-127"/>
                <a:ea typeface="HY울릉도M" pitchFamily="18" charset="-127"/>
              </a:rPr>
              <a:t>민주적 </a:t>
            </a:r>
            <a:endParaRPr lang="en-US" altLang="ko-KR" dirty="0" smtClean="0">
              <a:solidFill>
                <a:srgbClr val="0066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defTabSz="1295400"/>
            <a:r>
              <a:rPr lang="ko-KR" altLang="en-US" dirty="0" smtClean="0">
                <a:solidFill>
                  <a:srgbClr val="006600"/>
                </a:solidFill>
                <a:latin typeface="HY울릉도M" pitchFamily="18" charset="-127"/>
                <a:ea typeface="HY울릉도M" pitchFamily="18" charset="-127"/>
              </a:rPr>
              <a:t>자치공동체 </a:t>
            </a:r>
            <a:endParaRPr lang="en-US" altLang="ko-KR" dirty="0" smtClean="0">
              <a:solidFill>
                <a:srgbClr val="0066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defTabSz="1295400"/>
            <a:r>
              <a:rPr lang="ko-KR" altLang="en-US" dirty="0" smtClean="0">
                <a:solidFill>
                  <a:srgbClr val="006600"/>
                </a:solidFill>
                <a:latin typeface="HY울릉도M" pitchFamily="18" charset="-127"/>
                <a:ea typeface="HY울릉도M" pitchFamily="18" charset="-127"/>
              </a:rPr>
              <a:t>운영</a:t>
            </a:r>
            <a:endParaRPr lang="ko-KR" altLang="en-US" dirty="0">
              <a:solidFill>
                <a:srgbClr val="0066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grpSp>
        <p:nvGrpSpPr>
          <p:cNvPr id="41" name="Group 162"/>
          <p:cNvGrpSpPr>
            <a:grpSpLocks/>
          </p:cNvGrpSpPr>
          <p:nvPr/>
        </p:nvGrpSpPr>
        <p:grpSpPr bwMode="auto">
          <a:xfrm>
            <a:off x="1907704" y="4149080"/>
            <a:ext cx="1440160" cy="1497031"/>
            <a:chOff x="1500" y="3777"/>
            <a:chExt cx="4027" cy="1699"/>
          </a:xfrm>
        </p:grpSpPr>
        <p:sp>
          <p:nvSpPr>
            <p:cNvPr id="42" name="AutoShape 111"/>
            <p:cNvSpPr>
              <a:spLocks noChangeArrowheads="1"/>
            </p:cNvSpPr>
            <p:nvPr/>
          </p:nvSpPr>
          <p:spPr bwMode="auto">
            <a:xfrm>
              <a:off x="1500" y="3777"/>
              <a:ext cx="4027" cy="953"/>
            </a:xfrm>
            <a:prstGeom prst="roundRect">
              <a:avLst>
                <a:gd name="adj" fmla="val 7495"/>
              </a:avLst>
            </a:prstGeom>
            <a:solidFill>
              <a:srgbClr val="DCB9FF">
                <a:alpha val="63921"/>
              </a:srgbClr>
            </a:solidFill>
            <a:ln w="38100" algn="ctr">
              <a:solidFill>
                <a:srgbClr val="CC99FF"/>
              </a:solidFill>
              <a:round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43" name="Text Box 113"/>
            <p:cNvSpPr txBox="1">
              <a:spLocks noChangeArrowheads="1"/>
            </p:cNvSpPr>
            <p:nvPr/>
          </p:nvSpPr>
          <p:spPr bwMode="auto">
            <a:xfrm>
              <a:off x="1924" y="3871"/>
              <a:ext cx="3391" cy="160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1295400"/>
              <a:r>
                <a:rPr lang="ko-KR" altLang="en-US" dirty="0" smtClean="0">
                  <a:solidFill>
                    <a:srgbClr val="6600CC"/>
                  </a:solidFill>
                  <a:latin typeface="HY울릉도M" pitchFamily="18" charset="-127"/>
                  <a:ea typeface="HY울릉도M" pitchFamily="18" charset="-127"/>
                </a:rPr>
                <a:t>자율경영</a:t>
              </a:r>
              <a:endParaRPr lang="en-US" altLang="ko-KR" dirty="0" smtClean="0">
                <a:solidFill>
                  <a:srgbClr val="6600CC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algn="ctr" defTabSz="1295400"/>
              <a:r>
                <a:rPr lang="ko-KR" altLang="en-US" dirty="0" smtClean="0">
                  <a:solidFill>
                    <a:srgbClr val="6600CC"/>
                  </a:solidFill>
                  <a:latin typeface="HY울릉도M" pitchFamily="18" charset="-127"/>
                  <a:ea typeface="HY울릉도M" pitchFamily="18" charset="-127"/>
                </a:rPr>
                <a:t>체제 구축</a:t>
              </a:r>
              <a:endParaRPr lang="en-US" altLang="ko-KR" dirty="0">
                <a:solidFill>
                  <a:srgbClr val="6600CC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</p:grpSp>
      <p:grpSp>
        <p:nvGrpSpPr>
          <p:cNvPr id="44" name="Group 160"/>
          <p:cNvGrpSpPr>
            <a:grpSpLocks/>
          </p:cNvGrpSpPr>
          <p:nvPr/>
        </p:nvGrpSpPr>
        <p:grpSpPr bwMode="auto">
          <a:xfrm>
            <a:off x="3496886" y="2996952"/>
            <a:ext cx="1507162" cy="1593119"/>
            <a:chOff x="1841" y="-159"/>
            <a:chExt cx="2094" cy="2163"/>
          </a:xfrm>
        </p:grpSpPr>
        <p:sp>
          <p:nvSpPr>
            <p:cNvPr id="45" name="AutoShape 126"/>
            <p:cNvSpPr>
              <a:spLocks noChangeArrowheads="1"/>
            </p:cNvSpPr>
            <p:nvPr/>
          </p:nvSpPr>
          <p:spPr bwMode="auto">
            <a:xfrm>
              <a:off x="1841" y="-159"/>
              <a:ext cx="2042" cy="1206"/>
            </a:xfrm>
            <a:prstGeom prst="roundRect">
              <a:avLst>
                <a:gd name="adj" fmla="val 5389"/>
              </a:avLst>
            </a:prstGeom>
            <a:solidFill>
              <a:schemeClr val="tx2">
                <a:lumMod val="20000"/>
                <a:lumOff val="80000"/>
                <a:alpha val="44000"/>
              </a:schemeClr>
            </a:solidFill>
            <a:ln w="38100" algn="ctr">
              <a:solidFill>
                <a:schemeClr val="accent1"/>
              </a:solidFill>
              <a:round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>
                <a:defRPr/>
              </a:pPr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46" name="Text Box 128"/>
            <p:cNvSpPr txBox="1">
              <a:spLocks noChangeArrowheads="1"/>
            </p:cNvSpPr>
            <p:nvPr/>
          </p:nvSpPr>
          <p:spPr bwMode="auto">
            <a:xfrm>
              <a:off x="1841" y="-47"/>
              <a:ext cx="2094" cy="20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1295400">
                <a:defRPr/>
              </a:pPr>
              <a:r>
                <a:rPr lang="ko-KR" altLang="en-US" spc="-150" dirty="0" smtClean="0">
                  <a:solidFill>
                    <a:srgbClr val="1608C8"/>
                  </a:solidFill>
                  <a:latin typeface="HY울릉도M" pitchFamily="18" charset="-127"/>
                  <a:ea typeface="HY울릉도M" pitchFamily="18" charset="-127"/>
                </a:rPr>
                <a:t>전문적 </a:t>
              </a:r>
              <a:endParaRPr lang="en-US" altLang="ko-KR" spc="-150" dirty="0" smtClean="0">
                <a:solidFill>
                  <a:srgbClr val="1608C8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algn="ctr" defTabSz="1295400">
                <a:defRPr/>
              </a:pPr>
              <a:r>
                <a:rPr lang="ko-KR" altLang="en-US" spc="-150" dirty="0" smtClean="0">
                  <a:solidFill>
                    <a:srgbClr val="1608C8"/>
                  </a:solidFill>
                  <a:latin typeface="HY울릉도M" pitchFamily="18" charset="-127"/>
                  <a:ea typeface="HY울릉도M" pitchFamily="18" charset="-127"/>
                </a:rPr>
                <a:t>학습 공동체</a:t>
              </a:r>
              <a:endParaRPr lang="ko-KR" altLang="en-US" spc="-150" dirty="0">
                <a:solidFill>
                  <a:srgbClr val="1608C8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</p:grpSp>
      <p:grpSp>
        <p:nvGrpSpPr>
          <p:cNvPr id="51" name="그룹 134"/>
          <p:cNvGrpSpPr>
            <a:grpSpLocks/>
          </p:cNvGrpSpPr>
          <p:nvPr/>
        </p:nvGrpSpPr>
        <p:grpSpPr bwMode="auto">
          <a:xfrm>
            <a:off x="1907704" y="2924944"/>
            <a:ext cx="1296144" cy="934963"/>
            <a:chOff x="3976280" y="3286118"/>
            <a:chExt cx="2024887" cy="1214449"/>
          </a:xfrm>
        </p:grpSpPr>
        <p:sp>
          <p:nvSpPr>
            <p:cNvPr id="52" name="Oval 12"/>
            <p:cNvSpPr>
              <a:spLocks noChangeArrowheads="1"/>
            </p:cNvSpPr>
            <p:nvPr/>
          </p:nvSpPr>
          <p:spPr bwMode="auto">
            <a:xfrm>
              <a:off x="3976280" y="3286118"/>
              <a:ext cx="2024887" cy="1214449"/>
            </a:xfrm>
            <a:prstGeom prst="ellipse">
              <a:avLst/>
            </a:prstGeom>
            <a:solidFill>
              <a:srgbClr val="54ABC6">
                <a:alpha val="47842"/>
              </a:srgbClr>
            </a:solidFill>
            <a:ln w="28575" algn="ctr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ko-KR" altLang="en-US" sz="2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53" name="Oval 13"/>
            <p:cNvSpPr>
              <a:spLocks noChangeArrowheads="1"/>
            </p:cNvSpPr>
            <p:nvPr/>
          </p:nvSpPr>
          <p:spPr bwMode="auto">
            <a:xfrm>
              <a:off x="4391883" y="3330764"/>
              <a:ext cx="1180483" cy="353689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60001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sz="2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54" name="Text Box 14"/>
            <p:cNvSpPr txBox="1">
              <a:spLocks noChangeArrowheads="1"/>
            </p:cNvSpPr>
            <p:nvPr/>
          </p:nvSpPr>
          <p:spPr bwMode="auto">
            <a:xfrm>
              <a:off x="4201267" y="3475446"/>
              <a:ext cx="1512783" cy="8395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dirty="0" smtClean="0">
                  <a:latin typeface="HY견고딕" pitchFamily="18" charset="-127"/>
                  <a:ea typeface="HY견고딕" pitchFamily="18" charset="-127"/>
                </a:rPr>
                <a:t>혁신</a:t>
              </a:r>
              <a:endParaRPr lang="en-US" altLang="ko-KR" dirty="0" smtClean="0">
                <a:latin typeface="HY견고딕" pitchFamily="18" charset="-127"/>
                <a:ea typeface="HY견고딕" pitchFamily="18" charset="-127"/>
              </a:endParaRPr>
            </a:p>
            <a:p>
              <a:pPr algn="ctr"/>
              <a:r>
                <a:rPr lang="ko-KR" altLang="en-US" dirty="0" smtClean="0">
                  <a:latin typeface="HY견고딕" pitchFamily="18" charset="-127"/>
                  <a:ea typeface="HY견고딕" pitchFamily="18" charset="-127"/>
                </a:rPr>
                <a:t> 철학</a:t>
              </a:r>
              <a:endParaRPr lang="ko-KR" altLang="en-US" dirty="0"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3" descr="http://cfile4.uf.tistory.com/image/12391C424E7C5FFA268E4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0153" y="2658690"/>
            <a:ext cx="2692400" cy="336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67" name="그룹 8"/>
          <p:cNvGrpSpPr>
            <a:grpSpLocks/>
          </p:cNvGrpSpPr>
          <p:nvPr/>
        </p:nvGrpSpPr>
        <p:grpSpPr bwMode="auto">
          <a:xfrm>
            <a:off x="0" y="1588"/>
            <a:ext cx="1071563" cy="1800225"/>
            <a:chOff x="-25893" y="-37671"/>
            <a:chExt cx="1162012" cy="1800356"/>
          </a:xfrm>
        </p:grpSpPr>
        <p:pic>
          <p:nvPicPr>
            <p:cNvPr id="11270" name="Picture 16" descr="그림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189" y="-37671"/>
              <a:ext cx="811272" cy="814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1" name="Picture 16" descr="그림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93" y="1452648"/>
              <a:ext cx="308962" cy="31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2" name="Picture 16" descr="그림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802" y="503018"/>
              <a:ext cx="197317" cy="198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직사각형 17"/>
          <p:cNvSpPr/>
          <p:nvPr/>
        </p:nvSpPr>
        <p:spPr>
          <a:xfrm>
            <a:off x="1303829" y="1196752"/>
            <a:ext cx="8308731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US" altLang="ko-KR" sz="4400" spc="-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defRPr/>
            </a:pPr>
            <a:r>
              <a:rPr lang="ko-KR" altLang="en-US" sz="5400" spc="-100" dirty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5400" spc="-100" dirty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5400" spc="-100" dirty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학교자체평가의</a:t>
            </a:r>
            <a:endParaRPr lang="en-US" altLang="ko-KR" sz="5400" spc="-100" dirty="0">
              <a:solidFill>
                <a:schemeClr val="tx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pPr algn="ctr">
              <a:defRPr/>
            </a:pPr>
            <a:r>
              <a:rPr lang="en-US" altLang="ko-KR" sz="2000" spc="-100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6600" spc="-100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/>
            </a:r>
            <a:br>
              <a:rPr lang="en-US" altLang="ko-KR" sz="6600" spc="-100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</a:br>
            <a:r>
              <a:rPr lang="ko-KR" altLang="en-US" sz="6600" dirty="0">
                <a:ln w="28575">
                  <a:solidFill>
                    <a:schemeClr val="bg1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虛와 實</a:t>
            </a:r>
            <a:endParaRPr lang="en-US" altLang="ko-KR" sz="6600" spc="-100" dirty="0">
              <a:ln w="28575">
                <a:solidFill>
                  <a:schemeClr val="bg1"/>
                </a:solidFill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637669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>
            <a:grpSpLocks/>
          </p:cNvGrpSpPr>
          <p:nvPr/>
        </p:nvGrpSpPr>
        <p:grpSpPr bwMode="auto">
          <a:xfrm>
            <a:off x="895350" y="5278438"/>
            <a:ext cx="5273675" cy="428625"/>
            <a:chOff x="1000100" y="3029892"/>
            <a:chExt cx="2279133" cy="428628"/>
          </a:xfrm>
        </p:grpSpPr>
        <p:sp>
          <p:nvSpPr>
            <p:cNvPr id="5" name="한쪽 모서리가 둥근 사각형 4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8720" name="TextBox 5"/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ko-KR" altLang="en-US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평가 혁신</a:t>
              </a:r>
            </a:p>
          </p:txBody>
        </p:sp>
      </p:grpSp>
      <p:grpSp>
        <p:nvGrpSpPr>
          <p:cNvPr id="3" name="그룹 6"/>
          <p:cNvGrpSpPr>
            <a:grpSpLocks/>
          </p:cNvGrpSpPr>
          <p:nvPr/>
        </p:nvGrpSpPr>
        <p:grpSpPr bwMode="auto">
          <a:xfrm>
            <a:off x="911225" y="1276350"/>
            <a:ext cx="5273675" cy="428625"/>
            <a:chOff x="1000100" y="3029892"/>
            <a:chExt cx="2279133" cy="428628"/>
          </a:xfrm>
        </p:grpSpPr>
        <p:sp>
          <p:nvSpPr>
            <p:cNvPr id="8" name="한쪽 모서리가 둥근 사각형 7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8716" name="TextBox 8">
              <a:hlinkClick r:id="rId2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ko-KR" altLang="en-US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혁신 교육의 이해 및 학교 교육 목표</a:t>
              </a:r>
            </a:p>
          </p:txBody>
        </p:sp>
      </p:grpSp>
      <p:grpSp>
        <p:nvGrpSpPr>
          <p:cNvPr id="4" name="그룹 9"/>
          <p:cNvGrpSpPr>
            <a:grpSpLocks/>
          </p:cNvGrpSpPr>
          <p:nvPr/>
        </p:nvGrpSpPr>
        <p:grpSpPr bwMode="auto">
          <a:xfrm>
            <a:off x="892175" y="2590800"/>
            <a:ext cx="5272088" cy="428625"/>
            <a:chOff x="1000100" y="4030024"/>
            <a:chExt cx="2279133" cy="428628"/>
          </a:xfrm>
        </p:grpSpPr>
        <p:sp>
          <p:nvSpPr>
            <p:cNvPr id="11" name="한쪽 모서리가 둥근 사각형 10"/>
            <p:cNvSpPr/>
            <p:nvPr/>
          </p:nvSpPr>
          <p:spPr>
            <a:xfrm>
              <a:off x="1000100" y="4030024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2" name="TextBox 11">
              <a:hlinkClick r:id="rId3" action="ppaction://hlinkfile"/>
            </p:cNvPr>
            <p:cNvSpPr txBox="1"/>
            <p:nvPr/>
          </p:nvSpPr>
          <p:spPr>
            <a:xfrm>
              <a:off x="1000100" y="4101463"/>
              <a:ext cx="2185799" cy="339727"/>
            </a:xfrm>
            <a:prstGeom prst="rect">
              <a:avLst/>
            </a:prstGeom>
            <a:noFill/>
          </p:spPr>
          <p:txBody>
            <a:bodyPr lIns="360000" anchor="ctr"/>
            <a:lstStyle/>
            <a:p>
              <a:pPr>
                <a:defRPr/>
              </a:pPr>
              <a:r>
                <a:rPr lang="ko-KR" altLang="en-US" sz="2000" spc="-100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창의지성 교육을 위한 교육과정 편성 운영</a:t>
              </a:r>
            </a:p>
          </p:txBody>
        </p:sp>
      </p:grpSp>
      <p:grpSp>
        <p:nvGrpSpPr>
          <p:cNvPr id="6" name="그룹 12"/>
          <p:cNvGrpSpPr>
            <a:grpSpLocks/>
          </p:cNvGrpSpPr>
          <p:nvPr/>
        </p:nvGrpSpPr>
        <p:grpSpPr bwMode="auto">
          <a:xfrm>
            <a:off x="892175" y="3914775"/>
            <a:ext cx="5272088" cy="428625"/>
            <a:chOff x="1000100" y="4887280"/>
            <a:chExt cx="2279133" cy="428628"/>
          </a:xfrm>
        </p:grpSpPr>
        <p:sp>
          <p:nvSpPr>
            <p:cNvPr id="14" name="한쪽 모서리가 둥근 사각형 13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8708" name="TextBox 14">
              <a:hlinkClick r:id="rId4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ko-KR" altLang="en-US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배움중심 수업 실천</a:t>
              </a:r>
            </a:p>
          </p:txBody>
        </p:sp>
      </p:grpSp>
      <p:grpSp>
        <p:nvGrpSpPr>
          <p:cNvPr id="7" name="그룹 15"/>
          <p:cNvGrpSpPr>
            <a:grpSpLocks/>
          </p:cNvGrpSpPr>
          <p:nvPr/>
        </p:nvGrpSpPr>
        <p:grpSpPr bwMode="auto">
          <a:xfrm flipH="1">
            <a:off x="339725" y="1133475"/>
            <a:ext cx="509588" cy="428625"/>
            <a:chOff x="1000100" y="3029892"/>
            <a:chExt cx="2279133" cy="428628"/>
          </a:xfrm>
        </p:grpSpPr>
        <p:sp>
          <p:nvSpPr>
            <p:cNvPr id="17" name="한쪽 모서리가 둥근 사각형 16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8704" name="TextBox 17"/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1</a:t>
              </a:r>
              <a:endParaRPr lang="ko-KR" altLang="en-US" sz="20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9" name="그룹 18"/>
          <p:cNvGrpSpPr>
            <a:grpSpLocks/>
          </p:cNvGrpSpPr>
          <p:nvPr/>
        </p:nvGrpSpPr>
        <p:grpSpPr bwMode="auto">
          <a:xfrm flipH="1">
            <a:off x="320675" y="2447925"/>
            <a:ext cx="509588" cy="428625"/>
            <a:chOff x="1000100" y="4030024"/>
            <a:chExt cx="2279133" cy="428628"/>
          </a:xfrm>
        </p:grpSpPr>
        <p:sp>
          <p:nvSpPr>
            <p:cNvPr id="20" name="한쪽 모서리가 둥근 사각형 19"/>
            <p:cNvSpPr/>
            <p:nvPr/>
          </p:nvSpPr>
          <p:spPr>
            <a:xfrm>
              <a:off x="1000100" y="4030024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8700" name="TextBox 20"/>
            <p:cNvSpPr txBox="1">
              <a:spLocks noChangeArrowheads="1"/>
            </p:cNvSpPr>
            <p:nvPr/>
          </p:nvSpPr>
          <p:spPr bwMode="auto">
            <a:xfrm>
              <a:off x="1000100" y="4101860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2</a:t>
              </a:r>
              <a:endParaRPr lang="ko-KR" altLang="en-US" sz="20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10" name="그룹 21"/>
          <p:cNvGrpSpPr>
            <a:grpSpLocks/>
          </p:cNvGrpSpPr>
          <p:nvPr/>
        </p:nvGrpSpPr>
        <p:grpSpPr bwMode="auto">
          <a:xfrm flipH="1">
            <a:off x="320675" y="3771900"/>
            <a:ext cx="509588" cy="428625"/>
            <a:chOff x="1000100" y="4887280"/>
            <a:chExt cx="2279133" cy="428628"/>
          </a:xfrm>
        </p:grpSpPr>
        <p:sp>
          <p:nvSpPr>
            <p:cNvPr id="23" name="한쪽 모서리가 둥근 사각형 22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8696" name="TextBox 23"/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3</a:t>
              </a:r>
              <a:endParaRPr lang="ko-KR" altLang="en-US" sz="20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13" name="그룹 24"/>
          <p:cNvGrpSpPr>
            <a:grpSpLocks/>
          </p:cNvGrpSpPr>
          <p:nvPr/>
        </p:nvGrpSpPr>
        <p:grpSpPr bwMode="auto">
          <a:xfrm flipH="1">
            <a:off x="323850" y="5135563"/>
            <a:ext cx="509588" cy="428625"/>
            <a:chOff x="1000100" y="3029892"/>
            <a:chExt cx="2279133" cy="428628"/>
          </a:xfrm>
        </p:grpSpPr>
        <p:sp>
          <p:nvSpPr>
            <p:cNvPr id="26" name="한쪽 모서리가 둥근 사각형 25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8692" name="TextBox 26"/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4</a:t>
              </a:r>
              <a:endParaRPr lang="ko-KR" altLang="en-US" sz="20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cxnSp>
        <p:nvCxnSpPr>
          <p:cNvPr id="28" name="직선 연결선 27"/>
          <p:cNvCxnSpPr/>
          <p:nvPr/>
        </p:nvCxnSpPr>
        <p:spPr>
          <a:xfrm>
            <a:off x="903288" y="980728"/>
            <a:ext cx="1" cy="5405785"/>
          </a:xfrm>
          <a:prstGeom prst="line">
            <a:avLst/>
          </a:prstGeom>
          <a:ln w="38100"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195388" y="1781175"/>
            <a:ext cx="7839075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1-1.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학교 교육목표가 혁신교육의 기본철학을 담아 구체적으로 설정되어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</a:p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1-2.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학교 구성원이 혁신교육의 철학을 이해하고 공유하고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187450" y="3121025"/>
            <a:ext cx="7840663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2-1.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학생의 창의지성역량 증진을 위한 학교교육과정을 편성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․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운영하고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2-2.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교육과정을 창의적으로 재구성하여 가르치고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187450" y="4462463"/>
            <a:ext cx="7840663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3-1.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창의지성역량을 기르는 배움중심수업이 이루어지고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3-2.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수업 전문성 신장을 위한 다양한 노력을 하고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177925" y="5800725"/>
            <a:ext cx="7840663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Aft>
                <a:spcPts val="600"/>
              </a:spcAft>
              <a:defRPr/>
            </a:pPr>
            <a:r>
              <a:rPr lang="en-US" altLang="ko-KR" sz="1600" spc="-100" dirty="0">
                <a:latin typeface="HY헤드라인M" pitchFamily="18" charset="-127"/>
                <a:ea typeface="HY헤드라인M" pitchFamily="18" charset="-127"/>
              </a:rPr>
              <a:t>4-1. </a:t>
            </a:r>
            <a:r>
              <a:rPr lang="ko-KR" altLang="en-US" sz="1600" spc="-100" dirty="0">
                <a:latin typeface="HY헤드라인M" pitchFamily="18" charset="-127"/>
                <a:ea typeface="HY헤드라인M" pitchFamily="18" charset="-127"/>
              </a:rPr>
              <a:t>학교 여건에 맞게 논술형 평가와 </a:t>
            </a:r>
            <a:r>
              <a:rPr lang="ko-KR" altLang="en-US" sz="1600" spc="-100" dirty="0" err="1">
                <a:latin typeface="HY헤드라인M" pitchFamily="18" charset="-127"/>
                <a:ea typeface="HY헤드라인M" pitchFamily="18" charset="-127"/>
              </a:rPr>
              <a:t>교사별</a:t>
            </a:r>
            <a:r>
              <a:rPr lang="ko-KR" altLang="en-US" sz="1600" spc="-100" dirty="0">
                <a:latin typeface="HY헤드라인M" pitchFamily="18" charset="-127"/>
                <a:ea typeface="HY헤드라인M" pitchFamily="18" charset="-127"/>
              </a:rPr>
              <a:t> 평가 및 정의적 능력 평가를 실시하고 있는가</a:t>
            </a:r>
            <a:r>
              <a:rPr lang="en-US" altLang="ko-KR" sz="1600" spc="-100" dirty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 spc="-100" dirty="0">
              <a:latin typeface="HY헤드라인M" pitchFamily="18" charset="-127"/>
              <a:ea typeface="HY헤드라인M" pitchFamily="18" charset="-127"/>
            </a:endParaRPr>
          </a:p>
          <a:p>
            <a:pPr>
              <a:spcAft>
                <a:spcPts val="600"/>
              </a:spcAft>
              <a:defRPr/>
            </a:pPr>
            <a:r>
              <a:rPr lang="en-US" altLang="ko-KR" sz="1600" dirty="0">
                <a:latin typeface="HY헤드라인M" pitchFamily="18" charset="-127"/>
                <a:ea typeface="HY헤드라인M" pitchFamily="18" charset="-127"/>
              </a:rPr>
              <a:t>4-2. </a:t>
            </a:r>
            <a:r>
              <a:rPr lang="ko-KR" altLang="en-US" sz="1600" dirty="0">
                <a:latin typeface="HY헤드라인M" pitchFamily="18" charset="-127"/>
                <a:ea typeface="HY헤드라인M" pitchFamily="18" charset="-127"/>
              </a:rPr>
              <a:t>평가 결과를 학생 상담과 진로 지도 등 적절하게 활용하고 있는가</a:t>
            </a:r>
            <a:r>
              <a:rPr lang="en-US" altLang="ko-KR" sz="1600" dirty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99592" y="1158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 평가 영역별 평가 지표</a:t>
            </a:r>
          </a:p>
        </p:txBody>
      </p:sp>
      <p:sp>
        <p:nvSpPr>
          <p:cNvPr id="35" name="슬라이드 번호 개체 틀 3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A1DAFE-8835-4EE5-A8F7-6460E2F1FD64}" type="slidenum">
              <a:rPr lang="en-US" altLang="ko-KR"/>
              <a:pPr>
                <a:defRPr/>
              </a:pPr>
              <a:t>20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>
            <a:grpSpLocks/>
          </p:cNvGrpSpPr>
          <p:nvPr/>
        </p:nvGrpSpPr>
        <p:grpSpPr bwMode="auto">
          <a:xfrm>
            <a:off x="911225" y="1276350"/>
            <a:ext cx="5273675" cy="428625"/>
            <a:chOff x="1000100" y="3029892"/>
            <a:chExt cx="2279133" cy="428628"/>
          </a:xfrm>
        </p:grpSpPr>
        <p:sp>
          <p:nvSpPr>
            <p:cNvPr id="8" name="한쪽 모서리가 둥근 사각형 7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33" name="TextBox 8">
              <a:hlinkClick r:id="rId2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ko-KR" altLang="en-US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민주시민 교육</a:t>
              </a:r>
            </a:p>
          </p:txBody>
        </p:sp>
      </p:grpSp>
      <p:grpSp>
        <p:nvGrpSpPr>
          <p:cNvPr id="3" name="그룹 9"/>
          <p:cNvGrpSpPr>
            <a:grpSpLocks/>
          </p:cNvGrpSpPr>
          <p:nvPr/>
        </p:nvGrpSpPr>
        <p:grpSpPr bwMode="auto">
          <a:xfrm>
            <a:off x="898525" y="3111500"/>
            <a:ext cx="5273675" cy="428625"/>
            <a:chOff x="1000100" y="4030024"/>
            <a:chExt cx="2279133" cy="428628"/>
          </a:xfrm>
        </p:grpSpPr>
        <p:sp>
          <p:nvSpPr>
            <p:cNvPr id="11" name="한쪽 모서리가 둥근 사각형 10"/>
            <p:cNvSpPr/>
            <p:nvPr/>
          </p:nvSpPr>
          <p:spPr>
            <a:xfrm>
              <a:off x="1000100" y="4030024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2" name="TextBox 11">
              <a:hlinkClick r:id="rId3" action="ppaction://hlinkfile"/>
            </p:cNvPr>
            <p:cNvSpPr txBox="1"/>
            <p:nvPr/>
          </p:nvSpPr>
          <p:spPr>
            <a:xfrm>
              <a:off x="1000100" y="4101463"/>
              <a:ext cx="2185827" cy="339727"/>
            </a:xfrm>
            <a:prstGeom prst="rect">
              <a:avLst/>
            </a:prstGeom>
            <a:noFill/>
          </p:spPr>
          <p:txBody>
            <a:bodyPr lIns="360000" anchor="ctr"/>
            <a:lstStyle/>
            <a:p>
              <a:pPr>
                <a:defRPr/>
              </a:pPr>
              <a:r>
                <a:rPr lang="ko-KR" altLang="en-US" sz="2000" spc="-100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민주적 학교 운영</a:t>
              </a:r>
            </a:p>
          </p:txBody>
        </p:sp>
      </p:grpSp>
      <p:grpSp>
        <p:nvGrpSpPr>
          <p:cNvPr id="4" name="그룹 12"/>
          <p:cNvGrpSpPr>
            <a:grpSpLocks/>
          </p:cNvGrpSpPr>
          <p:nvPr/>
        </p:nvGrpSpPr>
        <p:grpSpPr bwMode="auto">
          <a:xfrm>
            <a:off x="903288" y="4391025"/>
            <a:ext cx="5273675" cy="428625"/>
            <a:chOff x="1000100" y="4887280"/>
            <a:chExt cx="2279133" cy="428628"/>
          </a:xfrm>
        </p:grpSpPr>
        <p:sp>
          <p:nvSpPr>
            <p:cNvPr id="14" name="한쪽 모서리가 둥근 사각형 13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25" name="TextBox 14">
              <a:hlinkClick r:id="rId4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ko-KR" altLang="en-US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학교 자체 평가 운영</a:t>
              </a:r>
            </a:p>
          </p:txBody>
        </p:sp>
      </p:grpSp>
      <p:grpSp>
        <p:nvGrpSpPr>
          <p:cNvPr id="5" name="그룹 15"/>
          <p:cNvGrpSpPr>
            <a:grpSpLocks/>
          </p:cNvGrpSpPr>
          <p:nvPr/>
        </p:nvGrpSpPr>
        <p:grpSpPr bwMode="auto">
          <a:xfrm flipH="1">
            <a:off x="339725" y="1133475"/>
            <a:ext cx="509588" cy="428625"/>
            <a:chOff x="1000100" y="3029892"/>
            <a:chExt cx="2279133" cy="428628"/>
          </a:xfrm>
        </p:grpSpPr>
        <p:sp>
          <p:nvSpPr>
            <p:cNvPr id="17" name="한쪽 모서리가 둥근 사각형 16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21" name="TextBox 17"/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5</a:t>
              </a:r>
              <a:endParaRPr lang="ko-KR" altLang="en-US" sz="20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6" name="그룹 18"/>
          <p:cNvGrpSpPr>
            <a:grpSpLocks/>
          </p:cNvGrpSpPr>
          <p:nvPr/>
        </p:nvGrpSpPr>
        <p:grpSpPr bwMode="auto">
          <a:xfrm flipH="1">
            <a:off x="327025" y="2968625"/>
            <a:ext cx="509588" cy="428625"/>
            <a:chOff x="1000100" y="4030024"/>
            <a:chExt cx="2279133" cy="428628"/>
          </a:xfrm>
        </p:grpSpPr>
        <p:sp>
          <p:nvSpPr>
            <p:cNvPr id="20" name="한쪽 모서리가 둥근 사각형 19"/>
            <p:cNvSpPr/>
            <p:nvPr/>
          </p:nvSpPr>
          <p:spPr>
            <a:xfrm>
              <a:off x="1000100" y="4030024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17" name="TextBox 20"/>
            <p:cNvSpPr txBox="1">
              <a:spLocks noChangeArrowheads="1"/>
            </p:cNvSpPr>
            <p:nvPr/>
          </p:nvSpPr>
          <p:spPr bwMode="auto">
            <a:xfrm>
              <a:off x="1000100" y="4101860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6</a:t>
              </a:r>
              <a:endParaRPr lang="ko-KR" altLang="en-US" sz="20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7" name="그룹 21"/>
          <p:cNvGrpSpPr>
            <a:grpSpLocks/>
          </p:cNvGrpSpPr>
          <p:nvPr/>
        </p:nvGrpSpPr>
        <p:grpSpPr bwMode="auto">
          <a:xfrm flipH="1">
            <a:off x="331788" y="4248150"/>
            <a:ext cx="509587" cy="428625"/>
            <a:chOff x="1000100" y="4887280"/>
            <a:chExt cx="2279133" cy="428628"/>
          </a:xfrm>
        </p:grpSpPr>
        <p:sp>
          <p:nvSpPr>
            <p:cNvPr id="23" name="한쪽 모서리가 둥근 사각형 22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13" name="TextBox 23"/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7</a:t>
              </a:r>
              <a:endParaRPr lang="ko-KR" altLang="en-US" sz="20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cxnSp>
        <p:nvCxnSpPr>
          <p:cNvPr id="28" name="직선 연결선 27"/>
          <p:cNvCxnSpPr/>
          <p:nvPr/>
        </p:nvCxnSpPr>
        <p:spPr>
          <a:xfrm flipH="1">
            <a:off x="903288" y="795338"/>
            <a:ext cx="1587" cy="5591175"/>
          </a:xfrm>
          <a:prstGeom prst="line">
            <a:avLst/>
          </a:prstGeom>
          <a:ln w="38100"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200150" y="1844675"/>
            <a:ext cx="7840663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5-1.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학교폭력을 줄이기 위한 노력을 하고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5-2.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평화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·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인권 친화적 학교문화를 조성하고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5-3.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학생 주도의 자치활동 및 동아리 활동이 활성화되어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195388" y="3643313"/>
            <a:ext cx="7839075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6-1.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학교 운영이 민주적으로 이루어지고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200150" y="4938713"/>
            <a:ext cx="7840663" cy="123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7-1.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학교자체평가과정에 모든 구성원이 함께 참여하고 있으며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, </a:t>
            </a:r>
          </a:p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평가 결과를 교육활동 개선에 활용하고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7-2.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자율지표가 학교의 여건과 특성을 반영하여 학교 개선과 변화에 </a:t>
            </a:r>
            <a:endParaRPr lang="en-US" altLang="ko-KR" sz="160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spcAft>
                <a:spcPts val="600"/>
              </a:spcAft>
            </a:pP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1600">
                <a:latin typeface="HY헤드라인M" pitchFamily="18" charset="-127"/>
                <a:ea typeface="HY헤드라인M" pitchFamily="18" charset="-127"/>
              </a:rPr>
              <a:t>기여하고 있는가</a:t>
            </a:r>
            <a:r>
              <a:rPr lang="en-US" altLang="ko-KR" sz="160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160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00608" y="1158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 평가 영역별 평가 지표</a:t>
            </a:r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31B070-57DD-45B0-86AB-075BBEDBD758}" type="slidenum">
              <a:rPr lang="en-US" altLang="ko-KR"/>
              <a:pPr>
                <a:defRPr/>
              </a:pPr>
              <a:t>21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>
            <a:grpSpLocks/>
          </p:cNvGrpSpPr>
          <p:nvPr/>
        </p:nvGrpSpPr>
        <p:grpSpPr bwMode="auto">
          <a:xfrm>
            <a:off x="142875" y="214313"/>
            <a:ext cx="627063" cy="709612"/>
            <a:chOff x="755650" y="2418269"/>
            <a:chExt cx="722975" cy="881126"/>
          </a:xfrm>
        </p:grpSpPr>
        <p:pic>
          <p:nvPicPr>
            <p:cNvPr id="9" name="그림 8" descr="2.png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lum bright="10000" contrast="20000"/>
            </a:blip>
            <a:stretch>
              <a:fillRect/>
            </a:stretch>
          </p:blipFill>
          <p:spPr>
            <a:xfrm>
              <a:off x="755650" y="2418269"/>
              <a:ext cx="722975" cy="881126"/>
            </a:xfrm>
            <a:prstGeom prst="rect">
              <a:avLst/>
            </a:prstGeom>
          </p:spPr>
        </p:pic>
        <p:sp>
          <p:nvSpPr>
            <p:cNvPr id="29723" name="Text Box 4"/>
            <p:cNvSpPr txBox="1">
              <a:spLocks noChangeArrowheads="1"/>
            </p:cNvSpPr>
            <p:nvPr/>
          </p:nvSpPr>
          <p:spPr bwMode="auto">
            <a:xfrm>
              <a:off x="821169" y="2495839"/>
              <a:ext cx="628988" cy="628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latinLnBrk="0">
                <a:spcBef>
                  <a:spcPct val="50000"/>
                </a:spcBef>
              </a:pPr>
              <a:r>
                <a:rPr kumimoji="0" lang="en-US" altLang="ko-KR" sz="240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1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785813" y="357188"/>
            <a:ext cx="7929562" cy="461962"/>
          </a:xfrm>
          <a:prstGeom prst="rect">
            <a:avLst/>
          </a:prstGeom>
          <a:noFill/>
          <a:ln w="15875"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ts val="800"/>
              </a:spcBef>
              <a:defRPr/>
            </a:pPr>
            <a:r>
              <a:rPr lang="ko-KR" altLang="en-US" sz="2400" cap="all" dirty="0">
                <a:ln w="3175" cmpd="sng">
                  <a:noFill/>
                  <a:prstDash val="solid"/>
                </a:ln>
                <a:latin typeface="HY헤드라인M" pitchFamily="18" charset="-127"/>
                <a:ea typeface="HY헤드라인M" pitchFamily="18" charset="-127"/>
              </a:rPr>
              <a:t>혁신 교육의 이해 및 학교 교육 목표</a:t>
            </a:r>
            <a:endParaRPr lang="en-US" altLang="ko-KR" sz="2400" cap="all" dirty="0">
              <a:ln w="3175" cmpd="sng">
                <a:noFill/>
                <a:prstDash val="solid"/>
              </a:ln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211263" y="1020763"/>
            <a:ext cx="8066087" cy="596900"/>
          </a:xfrm>
          <a:prstGeom prst="roundRect">
            <a:avLst>
              <a:gd name="adj" fmla="val 15846"/>
            </a:avLst>
          </a:prstGeom>
          <a:gradFill>
            <a:gsLst>
              <a:gs pos="0">
                <a:schemeClr val="accent6">
                  <a:lumMod val="20000"/>
                  <a:lumOff val="80000"/>
                  <a:alpha val="58000"/>
                </a:schemeClr>
              </a:gs>
              <a:gs pos="100000">
                <a:schemeClr val="bg1">
                  <a:alpha val="49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0" anchor="ctr"/>
          <a:lstStyle/>
          <a:p>
            <a:pPr>
              <a:defRPr/>
            </a:pPr>
            <a:r>
              <a:rPr lang="ko-KR" altLang="en-US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학교 교육목표가 혁신교육의 기본철학을 담아 </a:t>
            </a:r>
            <a:endParaRPr lang="en-US" altLang="ko-KR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defRPr/>
            </a:pPr>
            <a:r>
              <a:rPr lang="ko-KR" altLang="en-US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구체적으로 설정되어 있는가</a:t>
            </a:r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1316038" y="2276872"/>
            <a:ext cx="751205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285750" indent="-285750">
              <a:lnSpc>
                <a:spcPts val="2000"/>
              </a:lnSpc>
            </a:pPr>
            <a:r>
              <a:rPr lang="ko-KR" altLang="en-US" sz="1400" b="1" dirty="0"/>
              <a:t>교육목표가 혁신교육 철학 중 공공성과 역동성의 원리를 반영하고 있으며</a:t>
            </a:r>
            <a:r>
              <a:rPr lang="en-US" altLang="ko-KR" sz="1400" b="1" dirty="0"/>
              <a:t>, </a:t>
            </a:r>
          </a:p>
          <a:p>
            <a:pPr marL="285750" indent="-285750">
              <a:lnSpc>
                <a:spcPts val="2000"/>
              </a:lnSpc>
            </a:pPr>
            <a:r>
              <a:rPr lang="ko-KR" altLang="en-US" sz="1400" b="1" dirty="0"/>
              <a:t>목표달성을 위한 실천전략이 구체적으로 수립되어 있는지를 평가한다</a:t>
            </a:r>
            <a:r>
              <a:rPr lang="en-US" altLang="ko-KR" sz="1400" b="1" dirty="0"/>
              <a:t>.</a:t>
            </a:r>
            <a:endParaRPr lang="ko-KR" altLang="en-US" sz="1400" b="1" dirty="0"/>
          </a:p>
          <a:p>
            <a:pPr marL="285750" indent="-285750">
              <a:lnSpc>
                <a:spcPts val="2000"/>
              </a:lnSpc>
            </a:pPr>
            <a:r>
              <a:rPr lang="ko-KR" altLang="en-US" sz="1400" b="1" dirty="0" smtClean="0"/>
              <a:t>   공공성 </a:t>
            </a:r>
            <a:r>
              <a:rPr lang="en-US" altLang="ko-KR" sz="1400" b="1" dirty="0"/>
              <a:t>– </a:t>
            </a:r>
            <a:r>
              <a:rPr lang="ko-KR" altLang="en-US" sz="1400" b="1" dirty="0"/>
              <a:t>누구에게나 골고루 기회를 주고 격려하기 위한 실천활동</a:t>
            </a:r>
            <a:endParaRPr lang="en-US" altLang="ko-KR" sz="1400" b="1" dirty="0"/>
          </a:p>
          <a:p>
            <a:pPr marL="285750" indent="-285750">
              <a:lnSpc>
                <a:spcPts val="2000"/>
              </a:lnSpc>
            </a:pPr>
            <a:r>
              <a:rPr lang="ko-KR" altLang="en-US" sz="1400" b="1" dirty="0" smtClean="0"/>
              <a:t>   역동성 </a:t>
            </a:r>
            <a:r>
              <a:rPr lang="en-US" altLang="ko-KR" sz="1400" b="1" dirty="0"/>
              <a:t>– </a:t>
            </a:r>
            <a:r>
              <a:rPr lang="ko-KR" altLang="en-US" sz="1400" b="1" dirty="0"/>
              <a:t>학생마다 서로 다른 능력을 인정하고 수월성을 증진하기 위한 실천활동</a:t>
            </a:r>
          </a:p>
        </p:txBody>
      </p:sp>
      <p:grpSp>
        <p:nvGrpSpPr>
          <p:cNvPr id="3" name="그룹 31"/>
          <p:cNvGrpSpPr>
            <a:grpSpLocks/>
          </p:cNvGrpSpPr>
          <p:nvPr/>
        </p:nvGrpSpPr>
        <p:grpSpPr bwMode="auto">
          <a:xfrm flipH="1">
            <a:off x="0" y="2356867"/>
            <a:ext cx="1101725" cy="1000125"/>
            <a:chOff x="1000100" y="3029892"/>
            <a:chExt cx="2279133" cy="428628"/>
          </a:xfrm>
        </p:grpSpPr>
        <p:sp>
          <p:nvSpPr>
            <p:cNvPr id="33" name="한쪽 모서리가 둥근 사각형 32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4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21" name="TextBox 33"/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지표의 의미와 취지</a:t>
              </a:r>
            </a:p>
          </p:txBody>
        </p:sp>
      </p:grpSp>
      <p:grpSp>
        <p:nvGrpSpPr>
          <p:cNvPr id="4" name="그룹 34"/>
          <p:cNvGrpSpPr>
            <a:grpSpLocks/>
          </p:cNvGrpSpPr>
          <p:nvPr/>
        </p:nvGrpSpPr>
        <p:grpSpPr bwMode="auto">
          <a:xfrm flipH="1">
            <a:off x="0" y="4012480"/>
            <a:ext cx="1095375" cy="928688"/>
            <a:chOff x="1000100" y="4030024"/>
            <a:chExt cx="2279133" cy="428628"/>
          </a:xfrm>
        </p:grpSpPr>
        <p:sp>
          <p:nvSpPr>
            <p:cNvPr id="36" name="한쪽 모서리가 둥근 사각형 35"/>
            <p:cNvSpPr/>
            <p:nvPr/>
          </p:nvSpPr>
          <p:spPr>
            <a:xfrm>
              <a:off x="1000100" y="4030024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4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17" name="TextBox 40"/>
            <p:cNvSpPr txBox="1">
              <a:spLocks noChangeArrowheads="1"/>
            </p:cNvSpPr>
            <p:nvPr/>
          </p:nvSpPr>
          <p:spPr bwMode="auto">
            <a:xfrm>
              <a:off x="1000100" y="4101860"/>
              <a:ext cx="2185988" cy="339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자료</a:t>
              </a:r>
              <a:endParaRPr lang="en-US" altLang="ko-KR" sz="16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및</a:t>
              </a:r>
              <a:endParaRPr lang="en-US" altLang="ko-KR" sz="16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방법</a:t>
              </a:r>
            </a:p>
          </p:txBody>
        </p:sp>
      </p:grpSp>
      <p:grpSp>
        <p:nvGrpSpPr>
          <p:cNvPr id="5" name="그룹 42"/>
          <p:cNvGrpSpPr>
            <a:grpSpLocks/>
          </p:cNvGrpSpPr>
          <p:nvPr/>
        </p:nvGrpSpPr>
        <p:grpSpPr bwMode="auto">
          <a:xfrm flipH="1">
            <a:off x="0" y="5627018"/>
            <a:ext cx="1108075" cy="322262"/>
            <a:chOff x="1000100" y="4887280"/>
            <a:chExt cx="2279133" cy="428628"/>
          </a:xfrm>
        </p:grpSpPr>
        <p:sp>
          <p:nvSpPr>
            <p:cNvPr id="45" name="한쪽 모서리가 둥근 사각형 44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4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13" name="TextBox 46"/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척도</a:t>
              </a:r>
            </a:p>
          </p:txBody>
        </p:sp>
      </p:grpSp>
      <p:cxnSp>
        <p:nvCxnSpPr>
          <p:cNvPr id="49" name="직선 연결선 48"/>
          <p:cNvCxnSpPr>
            <a:stCxn id="61" idx="4"/>
          </p:cNvCxnSpPr>
          <p:nvPr/>
        </p:nvCxnSpPr>
        <p:spPr>
          <a:xfrm flipH="1">
            <a:off x="1165225" y="1739900"/>
            <a:ext cx="3175" cy="4929188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그룹 56"/>
          <p:cNvGrpSpPr>
            <a:grpSpLocks/>
          </p:cNvGrpSpPr>
          <p:nvPr/>
        </p:nvGrpSpPr>
        <p:grpSpPr bwMode="auto">
          <a:xfrm>
            <a:off x="673100" y="860425"/>
            <a:ext cx="985838" cy="879475"/>
            <a:chOff x="680493" y="3196277"/>
            <a:chExt cx="1347569" cy="1103340"/>
          </a:xfrm>
        </p:grpSpPr>
        <p:grpSp>
          <p:nvGrpSpPr>
            <p:cNvPr id="7" name="그룹 186"/>
            <p:cNvGrpSpPr/>
            <p:nvPr/>
          </p:nvGrpSpPr>
          <p:grpSpPr>
            <a:xfrm>
              <a:off x="746952" y="3196277"/>
              <a:ext cx="1224659" cy="1103340"/>
              <a:chOff x="2308194" y="3259720"/>
              <a:chExt cx="944074" cy="94407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0" name="타원 59"/>
              <p:cNvSpPr/>
              <p:nvPr/>
            </p:nvSpPr>
            <p:spPr>
              <a:xfrm>
                <a:off x="2308194" y="3259720"/>
                <a:ext cx="936360" cy="941057"/>
              </a:xfrm>
              <a:prstGeom prst="ellipse">
                <a:avLst/>
              </a:prstGeom>
              <a:gradFill flip="none" rotWithShape="1">
                <a:gsLst>
                  <a:gs pos="35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innerShdw dist="50800" dir="15000000">
                  <a:schemeClr val="tx1">
                    <a:lumMod val="50000"/>
                    <a:lumOff val="50000"/>
                    <a:alpha val="7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1" name="도넛 60"/>
              <p:cNvSpPr/>
              <p:nvPr/>
            </p:nvSpPr>
            <p:spPr>
              <a:xfrm>
                <a:off x="2308194" y="3259720"/>
                <a:ext cx="944074" cy="944074"/>
              </a:xfrm>
              <a:prstGeom prst="donut">
                <a:avLst>
                  <a:gd name="adj" fmla="val 3515"/>
                </a:avLst>
              </a:prstGeom>
              <a:gradFill flip="none" rotWithShape="1">
                <a:gsLst>
                  <a:gs pos="0">
                    <a:schemeClr val="tx1">
                      <a:lumMod val="50000"/>
                      <a:lumOff val="50000"/>
                    </a:schemeClr>
                  </a:gs>
                  <a:gs pos="50000">
                    <a:schemeClr val="bg1">
                      <a:lumMod val="7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3500000" scaled="1"/>
                <a:tileRect/>
              </a:gradFill>
              <a:ln>
                <a:noFill/>
              </a:ln>
              <a:scene3d>
                <a:camera prst="orthographicFront"/>
                <a:lightRig rig="threePt" dir="t">
                  <a:rot lat="0" lon="0" rev="3600000"/>
                </a:lightRig>
              </a:scene3d>
              <a:sp3d>
                <a:bevelT w="31750" h="3175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2" name="달 61"/>
              <p:cNvSpPr/>
              <p:nvPr/>
            </p:nvSpPr>
            <p:spPr>
              <a:xfrm rot="4135760">
                <a:off x="2563833" y="3091470"/>
                <a:ext cx="155764" cy="549207"/>
              </a:xfrm>
              <a:prstGeom prst="moon">
                <a:avLst/>
              </a:prstGeom>
              <a:gradFill flip="none" rotWithShape="1">
                <a:gsLst>
                  <a:gs pos="0">
                    <a:schemeClr val="bg1">
                      <a:alpha val="90000"/>
                    </a:schemeClr>
                  </a:gs>
                  <a:gs pos="50000">
                    <a:schemeClr val="bg1">
                      <a:alpha val="1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9709" name="TextBox 58"/>
            <p:cNvSpPr txBox="1">
              <a:spLocks noChangeArrowheads="1"/>
            </p:cNvSpPr>
            <p:nvPr/>
          </p:nvSpPr>
          <p:spPr bwMode="auto">
            <a:xfrm>
              <a:off x="680493" y="3443904"/>
              <a:ext cx="1347569" cy="7035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/>
            <a:lstStyle/>
            <a:p>
              <a:pPr algn="ctr" latinLnBrk="0"/>
              <a:r>
                <a:rPr lang="ko-KR" altLang="en-US" sz="1200">
                  <a:latin typeface="HY헤드라인M" pitchFamily="18" charset="-127"/>
                  <a:ea typeface="HY헤드라인M" pitchFamily="18" charset="-127"/>
                </a:rPr>
                <a:t>평가지표</a:t>
              </a:r>
              <a:endParaRPr lang="en-US" altLang="ko-KR" sz="1200">
                <a:latin typeface="HY헤드라인M" pitchFamily="18" charset="-127"/>
                <a:ea typeface="HY헤드라인M" pitchFamily="18" charset="-127"/>
              </a:endParaRPr>
            </a:p>
            <a:p>
              <a:pPr algn="ctr" latinLnBrk="0"/>
              <a:r>
                <a:rPr lang="en-US" altLang="ko-KR" sz="2000">
                  <a:latin typeface="HY헤드라인M" pitchFamily="18" charset="-127"/>
                  <a:ea typeface="HY헤드라인M" pitchFamily="18" charset="-127"/>
                </a:rPr>
                <a:t>1-1</a:t>
              </a:r>
              <a:endParaRPr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285875" y="3825404"/>
            <a:ext cx="7434263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ko-KR" altLang="en-US" sz="1400" dirty="0"/>
              <a:t>학교교육계획서</a:t>
            </a:r>
          </a:p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ko-KR" altLang="en-US" sz="1400" dirty="0"/>
              <a:t>중</a:t>
            </a:r>
            <a:r>
              <a:rPr lang="en-US" altLang="ko-KR" sz="1400" dirty="0"/>
              <a:t>,</a:t>
            </a:r>
            <a:r>
              <a:rPr lang="ko-KR" altLang="en-US" sz="1400" dirty="0"/>
              <a:t>장기발전계획서</a:t>
            </a:r>
            <a:endParaRPr lang="en-US" altLang="ko-KR" sz="1400" dirty="0"/>
          </a:p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ko-KR" altLang="en-US" sz="1400" dirty="0"/>
              <a:t>학교회계예산서</a:t>
            </a:r>
            <a:r>
              <a:rPr lang="en-US" altLang="ko-KR" sz="1400" dirty="0"/>
              <a:t>(</a:t>
            </a:r>
            <a:r>
              <a:rPr lang="ko-KR" altLang="en-US" sz="1400" dirty="0"/>
              <a:t>정보공시</a:t>
            </a:r>
            <a:r>
              <a:rPr lang="en-US" altLang="ko-KR" sz="1400" dirty="0"/>
              <a:t>)</a:t>
            </a:r>
          </a:p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endParaRPr lang="en-US" altLang="ko-KR" sz="1400" dirty="0"/>
          </a:p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ko-KR" altLang="en-US" sz="1400" dirty="0"/>
              <a:t>지표 관련 근거 자료 수집 및 분석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7"/>
          <p:cNvGrpSpPr>
            <a:grpSpLocks/>
          </p:cNvGrpSpPr>
          <p:nvPr/>
        </p:nvGrpSpPr>
        <p:grpSpPr bwMode="auto">
          <a:xfrm>
            <a:off x="142875" y="214313"/>
            <a:ext cx="627063" cy="709612"/>
            <a:chOff x="755650" y="2418269"/>
            <a:chExt cx="722975" cy="881126"/>
          </a:xfrm>
        </p:grpSpPr>
        <p:pic>
          <p:nvPicPr>
            <p:cNvPr id="9" name="그림 8" descr="2.png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lum bright="10000" contrast="20000"/>
            </a:blip>
            <a:stretch>
              <a:fillRect/>
            </a:stretch>
          </p:blipFill>
          <p:spPr>
            <a:xfrm>
              <a:off x="755650" y="2418269"/>
              <a:ext cx="722975" cy="881126"/>
            </a:xfrm>
            <a:prstGeom prst="rect">
              <a:avLst/>
            </a:prstGeom>
          </p:spPr>
        </p:pic>
        <p:sp>
          <p:nvSpPr>
            <p:cNvPr id="30779" name="Text Box 4"/>
            <p:cNvSpPr txBox="1">
              <a:spLocks noChangeArrowheads="1"/>
            </p:cNvSpPr>
            <p:nvPr/>
          </p:nvSpPr>
          <p:spPr bwMode="auto">
            <a:xfrm>
              <a:off x="821169" y="2495839"/>
              <a:ext cx="628988" cy="628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latinLnBrk="0">
                <a:spcBef>
                  <a:spcPct val="50000"/>
                </a:spcBef>
              </a:pPr>
              <a:r>
                <a:rPr kumimoji="0" lang="en-US" altLang="ko-KR" sz="240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1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785813" y="357188"/>
            <a:ext cx="7929562" cy="461962"/>
          </a:xfrm>
          <a:prstGeom prst="rect">
            <a:avLst/>
          </a:prstGeom>
          <a:noFill/>
          <a:ln w="15875"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ts val="800"/>
              </a:spcBef>
              <a:defRPr/>
            </a:pPr>
            <a:r>
              <a:rPr lang="ko-KR" altLang="en-US" sz="2400" cap="all" dirty="0">
                <a:ln w="3175" cmpd="sng">
                  <a:noFill/>
                  <a:prstDash val="solid"/>
                </a:ln>
                <a:latin typeface="HY헤드라인M" pitchFamily="18" charset="-127"/>
                <a:ea typeface="HY헤드라인M" pitchFamily="18" charset="-127"/>
              </a:rPr>
              <a:t>혁신 교육의 이해 및 학교 교육 목표</a:t>
            </a:r>
            <a:endParaRPr lang="en-US" altLang="ko-KR" sz="2400" cap="all" dirty="0">
              <a:ln w="3175" cmpd="sng">
                <a:noFill/>
                <a:prstDash val="solid"/>
              </a:ln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211263" y="1020763"/>
            <a:ext cx="8066087" cy="596900"/>
          </a:xfrm>
          <a:prstGeom prst="roundRect">
            <a:avLst>
              <a:gd name="adj" fmla="val 15846"/>
            </a:avLst>
          </a:prstGeom>
          <a:gradFill>
            <a:gsLst>
              <a:gs pos="0">
                <a:schemeClr val="accent6">
                  <a:lumMod val="20000"/>
                  <a:lumOff val="80000"/>
                  <a:alpha val="58000"/>
                </a:schemeClr>
              </a:gs>
              <a:gs pos="100000">
                <a:schemeClr val="bg1">
                  <a:alpha val="49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0" anchor="ctr"/>
          <a:lstStyle/>
          <a:p>
            <a:pPr>
              <a:defRPr/>
            </a:pPr>
            <a:r>
              <a:rPr lang="ko-KR" altLang="en-US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학교 구성원이 혁신교육의 철학을 이해하고 공유하고 있는가</a:t>
            </a:r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1384300" y="2252663"/>
            <a:ext cx="74342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285750" indent="-285750">
              <a:lnSpc>
                <a:spcPts val="2000"/>
              </a:lnSpc>
            </a:pPr>
            <a:r>
              <a:rPr lang="ko-KR" altLang="en-US" sz="1400" b="1" dirty="0"/>
              <a:t>구성원이 혁신교육 철학에 대한 내면화가 이루어지고 있는지를 평가한다</a:t>
            </a:r>
            <a:r>
              <a:rPr lang="en-US" altLang="ko-KR" sz="1400" b="1" dirty="0"/>
              <a:t>.</a:t>
            </a:r>
          </a:p>
        </p:txBody>
      </p:sp>
      <p:grpSp>
        <p:nvGrpSpPr>
          <p:cNvPr id="5" name="그룹 42"/>
          <p:cNvGrpSpPr>
            <a:grpSpLocks/>
          </p:cNvGrpSpPr>
          <p:nvPr/>
        </p:nvGrpSpPr>
        <p:grpSpPr bwMode="auto">
          <a:xfrm flipH="1">
            <a:off x="0" y="3679825"/>
            <a:ext cx="1108075" cy="320675"/>
            <a:chOff x="1000100" y="4887280"/>
            <a:chExt cx="2279133" cy="428628"/>
          </a:xfrm>
        </p:grpSpPr>
        <p:sp>
          <p:nvSpPr>
            <p:cNvPr id="45" name="한쪽 모서리가 둥근 사각형 44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4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777" name="TextBox 46"/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척도</a:t>
              </a:r>
            </a:p>
          </p:txBody>
        </p:sp>
      </p:grpSp>
      <p:cxnSp>
        <p:nvCxnSpPr>
          <p:cNvPr id="49" name="직선 연결선 48"/>
          <p:cNvCxnSpPr>
            <a:stCxn id="61" idx="4"/>
          </p:cNvCxnSpPr>
          <p:nvPr/>
        </p:nvCxnSpPr>
        <p:spPr>
          <a:xfrm flipH="1">
            <a:off x="1165225" y="1739900"/>
            <a:ext cx="3175" cy="4929188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그룹 56"/>
          <p:cNvGrpSpPr>
            <a:grpSpLocks/>
          </p:cNvGrpSpPr>
          <p:nvPr/>
        </p:nvGrpSpPr>
        <p:grpSpPr bwMode="auto">
          <a:xfrm>
            <a:off x="673100" y="860425"/>
            <a:ext cx="985838" cy="879475"/>
            <a:chOff x="680493" y="3196277"/>
            <a:chExt cx="1347569" cy="1103340"/>
          </a:xfrm>
        </p:grpSpPr>
        <p:grpSp>
          <p:nvGrpSpPr>
            <p:cNvPr id="7" name="그룹 186"/>
            <p:cNvGrpSpPr/>
            <p:nvPr/>
          </p:nvGrpSpPr>
          <p:grpSpPr>
            <a:xfrm>
              <a:off x="746952" y="3196277"/>
              <a:ext cx="1224659" cy="1103340"/>
              <a:chOff x="2308194" y="3259720"/>
              <a:chExt cx="944074" cy="94407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0" name="타원 59"/>
              <p:cNvSpPr/>
              <p:nvPr/>
            </p:nvSpPr>
            <p:spPr>
              <a:xfrm>
                <a:off x="2308194" y="3259720"/>
                <a:ext cx="936360" cy="941057"/>
              </a:xfrm>
              <a:prstGeom prst="ellipse">
                <a:avLst/>
              </a:prstGeom>
              <a:gradFill flip="none" rotWithShape="1">
                <a:gsLst>
                  <a:gs pos="35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innerShdw dist="50800" dir="15000000">
                  <a:schemeClr val="tx1">
                    <a:lumMod val="50000"/>
                    <a:lumOff val="50000"/>
                    <a:alpha val="7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1" name="도넛 60"/>
              <p:cNvSpPr/>
              <p:nvPr/>
            </p:nvSpPr>
            <p:spPr>
              <a:xfrm>
                <a:off x="2308194" y="3259720"/>
                <a:ext cx="944074" cy="944074"/>
              </a:xfrm>
              <a:prstGeom prst="donut">
                <a:avLst>
                  <a:gd name="adj" fmla="val 3515"/>
                </a:avLst>
              </a:prstGeom>
              <a:gradFill flip="none" rotWithShape="1">
                <a:gsLst>
                  <a:gs pos="0">
                    <a:schemeClr val="tx1">
                      <a:lumMod val="50000"/>
                      <a:lumOff val="50000"/>
                    </a:schemeClr>
                  </a:gs>
                  <a:gs pos="50000">
                    <a:schemeClr val="bg1">
                      <a:lumMod val="7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3500000" scaled="1"/>
                <a:tileRect/>
              </a:gradFill>
              <a:ln>
                <a:noFill/>
              </a:ln>
              <a:scene3d>
                <a:camera prst="orthographicFront"/>
                <a:lightRig rig="threePt" dir="t">
                  <a:rot lat="0" lon="0" rev="3600000"/>
                </a:lightRig>
              </a:scene3d>
              <a:sp3d>
                <a:bevelT w="31750" h="3175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2" name="달 61"/>
              <p:cNvSpPr/>
              <p:nvPr/>
            </p:nvSpPr>
            <p:spPr>
              <a:xfrm rot="4135760">
                <a:off x="2563833" y="3091470"/>
                <a:ext cx="155764" cy="549207"/>
              </a:xfrm>
              <a:prstGeom prst="moon">
                <a:avLst/>
              </a:prstGeom>
              <a:gradFill flip="none" rotWithShape="1">
                <a:gsLst>
                  <a:gs pos="0">
                    <a:schemeClr val="bg1">
                      <a:alpha val="90000"/>
                    </a:schemeClr>
                  </a:gs>
                  <a:gs pos="50000">
                    <a:schemeClr val="bg1">
                      <a:alpha val="1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0773" name="TextBox 58"/>
            <p:cNvSpPr txBox="1">
              <a:spLocks noChangeArrowheads="1"/>
            </p:cNvSpPr>
            <p:nvPr/>
          </p:nvSpPr>
          <p:spPr bwMode="auto">
            <a:xfrm>
              <a:off x="680493" y="3443904"/>
              <a:ext cx="1347569" cy="7035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/>
            <a:lstStyle/>
            <a:p>
              <a:pPr algn="ctr" latinLnBrk="0"/>
              <a:r>
                <a:rPr lang="ko-KR" altLang="en-US" sz="1200">
                  <a:latin typeface="HY헤드라인M" pitchFamily="18" charset="-127"/>
                  <a:ea typeface="HY헤드라인M" pitchFamily="18" charset="-127"/>
                </a:rPr>
                <a:t>평가지표</a:t>
              </a:r>
              <a:endParaRPr lang="en-US" altLang="ko-KR" sz="1200">
                <a:latin typeface="HY헤드라인M" pitchFamily="18" charset="-127"/>
                <a:ea typeface="HY헤드라인M" pitchFamily="18" charset="-127"/>
              </a:endParaRPr>
            </a:p>
            <a:p>
              <a:pPr algn="ctr" latinLnBrk="0"/>
              <a:r>
                <a:rPr lang="en-US" altLang="ko-KR" sz="2000">
                  <a:latin typeface="HY헤드라인M" pitchFamily="18" charset="-127"/>
                  <a:ea typeface="HY헤드라인M" pitchFamily="18" charset="-127"/>
                </a:rPr>
                <a:t>1-2</a:t>
              </a:r>
              <a:endParaRPr lang="ko-KR" altLang="en-US" sz="2000"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1384300" y="2857500"/>
            <a:ext cx="6251575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285750" indent="-285750">
              <a:buFont typeface="Arial" charset="0"/>
              <a:buChar char="•"/>
            </a:pPr>
            <a:r>
              <a:rPr lang="ko-KR" altLang="en-US" sz="1600" dirty="0"/>
              <a:t>교사</a:t>
            </a:r>
            <a:r>
              <a:rPr lang="en-US" altLang="ko-KR" sz="1600" dirty="0"/>
              <a:t>, </a:t>
            </a:r>
            <a:r>
              <a:rPr lang="ko-KR" altLang="en-US" sz="1600" dirty="0"/>
              <a:t>학부모 설문지를 통한 확인</a:t>
            </a:r>
            <a:r>
              <a:rPr lang="en-US" altLang="ko-KR" sz="1600" dirty="0"/>
              <a:t>,</a:t>
            </a:r>
          </a:p>
          <a:p>
            <a:pPr marL="285750" indent="-285750">
              <a:buFont typeface="Arial" charset="0"/>
              <a:buChar char="•"/>
            </a:pPr>
            <a:r>
              <a:rPr lang="ko-KR" altLang="en-US" sz="1600" dirty="0"/>
              <a:t>관리자</a:t>
            </a:r>
            <a:r>
              <a:rPr lang="en-US" altLang="ko-KR" sz="1600" dirty="0"/>
              <a:t>, </a:t>
            </a:r>
            <a:r>
              <a:rPr lang="ko-KR" altLang="en-US" sz="1600" dirty="0"/>
              <a:t>교사</a:t>
            </a:r>
            <a:r>
              <a:rPr lang="en-US" altLang="ko-KR" sz="1600" dirty="0"/>
              <a:t>, </a:t>
            </a:r>
            <a:r>
              <a:rPr lang="ko-KR" altLang="en-US" sz="1600" dirty="0"/>
              <a:t>학부모 면담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384300" y="5732463"/>
            <a:ext cx="62515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285750" indent="-285750">
              <a:buFont typeface="Arial" charset="0"/>
              <a:buChar char="•"/>
            </a:pPr>
            <a:r>
              <a:rPr lang="ko-KR" altLang="en-US" sz="1600"/>
              <a:t>혁신교육 철학의 이해 설문지</a:t>
            </a:r>
            <a:r>
              <a:rPr lang="en-US" altLang="ko-KR" sz="1600"/>
              <a:t>(</a:t>
            </a:r>
            <a:r>
              <a:rPr lang="ko-KR" altLang="en-US" sz="1600"/>
              <a:t>교사</a:t>
            </a:r>
            <a:r>
              <a:rPr lang="en-US" altLang="ko-KR" sz="1600"/>
              <a:t>, </a:t>
            </a:r>
            <a:r>
              <a:rPr lang="ko-KR" altLang="en-US" sz="1600"/>
              <a:t>학부모용</a:t>
            </a:r>
            <a:r>
              <a:rPr lang="en-US" altLang="ko-KR" sz="1600"/>
              <a:t>)</a:t>
            </a:r>
            <a:endParaRPr lang="ko-KR" altLang="en-US" sz="1600"/>
          </a:p>
        </p:txBody>
      </p:sp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1446213" y="3644900"/>
          <a:ext cx="7030977" cy="1783403"/>
        </p:xfrm>
        <a:graphic>
          <a:graphicData uri="http://schemas.openxmlformats.org/drawingml/2006/table">
            <a:tbl>
              <a:tblPr/>
              <a:tblGrid>
                <a:gridCol w="5645803"/>
                <a:gridCol w="1385174"/>
              </a:tblGrid>
              <a:tr h="246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50" b="1" kern="0" spc="0" dirty="0">
                          <a:solidFill>
                            <a:srgbClr val="000000"/>
                          </a:solidFill>
                          <a:effectLst/>
                          <a:ea typeface="HY중고딕"/>
                        </a:rPr>
                        <a:t>평가 근거</a:t>
                      </a:r>
                      <a:endParaRPr lang="ko-KR" altLang="en-US" sz="95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HY중고딕"/>
                        </a:rPr>
                        <a:t>등급</a:t>
                      </a:r>
                      <a:endParaRPr lang="ko-KR" altLang="en-US" sz="95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</a:tr>
              <a:tr h="294096">
                <a:tc>
                  <a:txBody>
                    <a:bodyPr/>
                    <a:lstStyle/>
                    <a:p>
                      <a:pPr marL="0" marR="0" indent="-6096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‧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학교구성원의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90%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이상이 혁신교육의 철학을 동일한 의미로 이해하고 있다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매우 우수함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F5"/>
                    </a:solidFill>
                  </a:tcPr>
                </a:tc>
              </a:tr>
              <a:tr h="298857">
                <a:tc>
                  <a:txBody>
                    <a:bodyPr/>
                    <a:lstStyle/>
                    <a:p>
                      <a:pPr marL="0" marR="0" indent="-6096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‧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학교구성원의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80%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이상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90%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미만이 혁신교육의 철학을 동일한 의미로 이해하고 있다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우수함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</a:tr>
              <a:tr h="298857">
                <a:tc>
                  <a:txBody>
                    <a:bodyPr/>
                    <a:lstStyle/>
                    <a:p>
                      <a:pPr marL="0" marR="0" indent="-6096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‧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학교구성원의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70%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이상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80%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미만이 혁신교육의 철학을 동일한 의미로 이해하고 있다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보통임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F5"/>
                    </a:solidFill>
                  </a:tcPr>
                </a:tc>
              </a:tr>
              <a:tr h="298857">
                <a:tc>
                  <a:txBody>
                    <a:bodyPr/>
                    <a:lstStyle/>
                    <a:p>
                      <a:pPr marL="0" marR="0" indent="-6096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‧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학교구성원의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60%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이상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70%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미만이 혁신교육의 철학을 동일한 의미로 이해하고 있다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노력이 필요함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</a:tr>
              <a:tr h="321235">
                <a:tc>
                  <a:txBody>
                    <a:bodyPr/>
                    <a:lstStyle/>
                    <a:p>
                      <a:pPr marL="0" marR="0" indent="-6096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‧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학교구성원의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60%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미만이 혁신교육의 철학을 동일한 의미로 이해하고 있다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매우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노력 필요함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F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1446213" y="6021388"/>
          <a:ext cx="7056784" cy="360040"/>
        </p:xfrm>
        <a:graphic>
          <a:graphicData uri="http://schemas.openxmlformats.org/drawingml/2006/table">
            <a:tbl>
              <a:tblPr/>
              <a:tblGrid>
                <a:gridCol w="2304256"/>
                <a:gridCol w="4752528"/>
              </a:tblGrid>
              <a:tr h="36004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혁신교육 철학의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이해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124460" marR="0" indent="-6096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1.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나는 혁신교육의 기본철학을 이해하고 있다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</a:tr>
            </a:tbl>
          </a:graphicData>
        </a:graphic>
      </p:graphicFrame>
      <p:grpSp>
        <p:nvGrpSpPr>
          <p:cNvPr id="8" name="그룹 31"/>
          <p:cNvGrpSpPr>
            <a:grpSpLocks/>
          </p:cNvGrpSpPr>
          <p:nvPr/>
        </p:nvGrpSpPr>
        <p:grpSpPr bwMode="auto">
          <a:xfrm flipH="1">
            <a:off x="0" y="2143125"/>
            <a:ext cx="1101725" cy="571500"/>
            <a:chOff x="1000100" y="3029892"/>
            <a:chExt cx="2279133" cy="428628"/>
          </a:xfrm>
        </p:grpSpPr>
        <p:sp>
          <p:nvSpPr>
            <p:cNvPr id="30" name="한쪽 모서리가 둥근 사각형 29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4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771" name="TextBox 30"/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지표의 의미</a:t>
              </a:r>
            </a:p>
          </p:txBody>
        </p:sp>
      </p:grpSp>
      <p:grpSp>
        <p:nvGrpSpPr>
          <p:cNvPr id="10" name="그룹 34"/>
          <p:cNvGrpSpPr>
            <a:grpSpLocks/>
          </p:cNvGrpSpPr>
          <p:nvPr/>
        </p:nvGrpSpPr>
        <p:grpSpPr bwMode="auto">
          <a:xfrm flipH="1">
            <a:off x="0" y="2928938"/>
            <a:ext cx="1095375" cy="500062"/>
            <a:chOff x="1000100" y="4030024"/>
            <a:chExt cx="2279133" cy="428628"/>
          </a:xfrm>
        </p:grpSpPr>
        <p:sp>
          <p:nvSpPr>
            <p:cNvPr id="35" name="한쪽 모서리가 둥근 사각형 34"/>
            <p:cNvSpPr/>
            <p:nvPr/>
          </p:nvSpPr>
          <p:spPr>
            <a:xfrm>
              <a:off x="1000100" y="4030024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4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767" name="TextBox 36"/>
            <p:cNvSpPr txBox="1">
              <a:spLocks noChangeArrowheads="1"/>
            </p:cNvSpPr>
            <p:nvPr/>
          </p:nvSpPr>
          <p:spPr bwMode="auto">
            <a:xfrm>
              <a:off x="1000100" y="4101860"/>
              <a:ext cx="2185988" cy="339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자료</a:t>
              </a:r>
              <a:endParaRPr lang="en-US" altLang="ko-KR" sz="16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116632" y="1158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 smtClean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자율평가란</a:t>
            </a:r>
            <a:endParaRPr lang="ko-KR" altLang="en-US" sz="3200" dirty="0">
              <a:solidFill>
                <a:srgbClr val="FFFF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0725" name="직사각형 45"/>
          <p:cNvSpPr>
            <a:spLocks noChangeArrowheads="1"/>
          </p:cNvSpPr>
          <p:nvPr/>
        </p:nvSpPr>
        <p:spPr bwMode="auto">
          <a:xfrm>
            <a:off x="971600" y="1556792"/>
            <a:ext cx="3877985" cy="208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300000"/>
              </a:lnSpc>
            </a:pPr>
            <a:r>
              <a:rPr kumimoji="0" lang="ko-KR" altLang="en-US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학교에서 자율로 결정 </a:t>
            </a:r>
            <a:endParaRPr kumimoji="0" lang="en-US" altLang="ko-KR" sz="2400" dirty="0" smtClean="0">
              <a:solidFill>
                <a:srgbClr val="7030A0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lnSpc>
                <a:spcPct val="300000"/>
              </a:lnSpc>
            </a:pPr>
            <a:r>
              <a:rPr kumimoji="0" lang="ko-KR" altLang="en-US" sz="2400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교육과정 </a:t>
            </a:r>
            <a:r>
              <a:rPr kumimoji="0" lang="ko-KR" altLang="en-US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평가와 연계 고려</a:t>
            </a:r>
          </a:p>
        </p:txBody>
      </p:sp>
      <p:pic>
        <p:nvPicPr>
          <p:cNvPr id="307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861048"/>
            <a:ext cx="2268538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슬라이드 번호 개체 틀 2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274328-2140-4B6F-84F2-AE5AF2A6E7F7}" type="slidenum">
              <a:rPr lang="en-US" altLang="ko-KR"/>
              <a:pPr>
                <a:defRPr/>
              </a:pPr>
              <a:t>24</a:t>
            </a:fld>
            <a:r>
              <a:rPr lang="en-US" altLang="ko-KR" dirty="0"/>
              <a:t>/30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044624" y="1158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학교자체평가의 실제</a:t>
            </a:r>
          </a:p>
        </p:txBody>
      </p:sp>
      <p:sp>
        <p:nvSpPr>
          <p:cNvPr id="31747" name="직사각형 45"/>
          <p:cNvSpPr>
            <a:spLocks noChangeArrowheads="1"/>
          </p:cNvSpPr>
          <p:nvPr/>
        </p:nvSpPr>
        <p:spPr bwMode="auto">
          <a:xfrm>
            <a:off x="1042988" y="1341438"/>
            <a:ext cx="2222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ko-KR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3. </a:t>
            </a:r>
            <a:r>
              <a:rPr kumimoji="0" lang="ko-KR" altLang="en-US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절차와 방법</a:t>
            </a: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4067175" y="2348880"/>
            <a:ext cx="3673475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 algn="ctr"/>
            <a:r>
              <a:rPr kumimoji="0" lang="ko-KR" altLang="en-US" sz="2200" dirty="0" smtClean="0">
                <a:latin typeface="HY울릉도M" pitchFamily="18" charset="-127"/>
                <a:ea typeface="HY울릉도M" pitchFamily="18" charset="-127"/>
              </a:rPr>
              <a:t>평가 준비</a:t>
            </a:r>
            <a:endParaRPr kumimoji="0" lang="ko-KR" altLang="en-US" sz="22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7" name="AutoShape 5"/>
          <p:cNvSpPr>
            <a:spLocks noChangeArrowheads="1"/>
          </p:cNvSpPr>
          <p:nvPr/>
        </p:nvSpPr>
        <p:spPr bwMode="auto">
          <a:xfrm>
            <a:off x="4067175" y="3213348"/>
            <a:ext cx="3673475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 algn="ctr"/>
            <a:r>
              <a:rPr kumimoji="0" lang="ko-KR" altLang="en-US" sz="2200" dirty="0" smtClean="0">
                <a:latin typeface="HY울릉도M" pitchFamily="18" charset="-127"/>
                <a:ea typeface="HY울릉도M" pitchFamily="18" charset="-127"/>
              </a:rPr>
              <a:t>실행</a:t>
            </a:r>
            <a:endParaRPr kumimoji="0" lang="ko-KR" altLang="en-US" sz="22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8" name="AutoShape 5"/>
          <p:cNvSpPr>
            <a:spLocks noChangeArrowheads="1"/>
          </p:cNvSpPr>
          <p:nvPr/>
        </p:nvSpPr>
        <p:spPr bwMode="auto">
          <a:xfrm>
            <a:off x="4067175" y="4077444"/>
            <a:ext cx="3673475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 algn="ctr"/>
            <a:r>
              <a:rPr kumimoji="0" lang="ko-KR" altLang="en-US" sz="2200" dirty="0" smtClean="0">
                <a:latin typeface="HY울릉도M" pitchFamily="18" charset="-127"/>
                <a:ea typeface="HY울릉도M" pitchFamily="18" charset="-127"/>
              </a:rPr>
              <a:t>공개</a:t>
            </a:r>
            <a:r>
              <a:rPr kumimoji="0" lang="en-US" altLang="ko-KR" sz="220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200" dirty="0" smtClean="0">
                <a:latin typeface="HY울릉도M" pitchFamily="18" charset="-127"/>
                <a:ea typeface="HY울릉도M" pitchFamily="18" charset="-127"/>
              </a:rPr>
              <a:t>활용</a:t>
            </a:r>
            <a:r>
              <a:rPr kumimoji="0" lang="en-US" altLang="ko-KR" sz="220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200" dirty="0" smtClean="0">
                <a:latin typeface="HY울릉도M" pitchFamily="18" charset="-127"/>
                <a:ea typeface="HY울릉도M" pitchFamily="18" charset="-127"/>
              </a:rPr>
              <a:t>피드백</a:t>
            </a:r>
            <a:endParaRPr kumimoji="0" lang="ko-KR" altLang="en-US" sz="22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31751" name="Picture 4" descr="http://c.ask.nate.com/imgs/knsi.php/368421/1/imag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DF0"/>
              </a:clrFrom>
              <a:clrTo>
                <a:srgbClr val="FFFD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76872"/>
            <a:ext cx="2709862" cy="270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슬라이드 번호 개체 틀 2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AD69C-A633-4DE4-85CD-9E187B8260B6}" type="slidenum">
              <a:rPr lang="en-US" altLang="ko-KR"/>
              <a:pPr>
                <a:defRPr/>
              </a:pPr>
              <a:t>25</a:t>
            </a:fld>
            <a:r>
              <a:rPr lang="en-US" altLang="ko-KR"/>
              <a:t>/30</a:t>
            </a:r>
            <a:endParaRPr lang="en-US" altLang="ko-KR" dirty="0"/>
          </a:p>
        </p:txBody>
      </p:sp>
      <p:sp>
        <p:nvSpPr>
          <p:cNvPr id="9" name="직사각형 45"/>
          <p:cNvSpPr>
            <a:spLocks noChangeArrowheads="1"/>
          </p:cNvSpPr>
          <p:nvPr/>
        </p:nvSpPr>
        <p:spPr bwMode="auto">
          <a:xfrm>
            <a:off x="1043608" y="4797152"/>
            <a:ext cx="639118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300000"/>
              </a:lnSpc>
            </a:pPr>
            <a:r>
              <a:rPr kumimoji="0" lang="ko-KR" altLang="en-US" sz="2400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   과도하지 않게</a:t>
            </a:r>
            <a:r>
              <a:rPr kumimoji="0" lang="en-US" altLang="ko-KR" sz="2400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400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민주적으로</a:t>
            </a:r>
            <a:r>
              <a:rPr kumimoji="0" lang="en-US" altLang="ko-KR" sz="2400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,</a:t>
            </a:r>
            <a:r>
              <a:rPr kumimoji="0" lang="ko-KR" altLang="en-US" sz="2400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 성과 내자</a:t>
            </a:r>
            <a:endParaRPr kumimoji="0" lang="ko-KR" altLang="en-US" sz="2400" dirty="0">
              <a:solidFill>
                <a:srgbClr val="7030A0"/>
              </a:solidFill>
              <a:latin typeface="HY울릉도M" pitchFamily="18" charset="-127"/>
              <a:ea typeface="HY울릉도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ineo.kr/nnrcboard/data/geditor/1104/2040611014_092bc41b_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238"/>
          <a:stretch>
            <a:fillRect/>
          </a:stretch>
        </p:blipFill>
        <p:spPr bwMode="auto">
          <a:xfrm>
            <a:off x="0" y="2420938"/>
            <a:ext cx="4103688" cy="361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187624" y="178917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학교자체평가의 실제</a:t>
            </a:r>
          </a:p>
        </p:txBody>
      </p:sp>
      <p:sp>
        <p:nvSpPr>
          <p:cNvPr id="32772" name="직사각형 45"/>
          <p:cNvSpPr>
            <a:spLocks noChangeArrowheads="1"/>
          </p:cNvSpPr>
          <p:nvPr/>
        </p:nvSpPr>
        <p:spPr bwMode="auto">
          <a:xfrm>
            <a:off x="1042988" y="1341438"/>
            <a:ext cx="41719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ko-KR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4. </a:t>
            </a:r>
            <a:r>
              <a:rPr kumimoji="0" lang="ko-KR" altLang="en-US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평가위원의 역할과 전문성</a:t>
            </a: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3059832" y="2420938"/>
            <a:ext cx="5400600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 algn="ctr"/>
            <a:r>
              <a:rPr kumimoji="0" lang="ko-KR" altLang="en-US" sz="2200" dirty="0">
                <a:latin typeface="HY울릉도M" pitchFamily="18" charset="-127"/>
                <a:ea typeface="HY울릉도M" pitchFamily="18" charset="-127"/>
              </a:rPr>
              <a:t>특성화된 </a:t>
            </a:r>
            <a:r>
              <a:rPr kumimoji="0" lang="ko-KR" altLang="en-US" sz="22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자율지표</a:t>
            </a:r>
          </a:p>
        </p:txBody>
      </p:sp>
      <p:sp>
        <p:nvSpPr>
          <p:cNvPr id="17" name="AutoShape 5"/>
          <p:cNvSpPr>
            <a:spLocks noChangeArrowheads="1"/>
          </p:cNvSpPr>
          <p:nvPr/>
        </p:nvSpPr>
        <p:spPr bwMode="auto">
          <a:xfrm>
            <a:off x="3059832" y="3236913"/>
            <a:ext cx="5400600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 algn="ctr"/>
            <a:r>
              <a:rPr kumimoji="0" lang="ko-KR" altLang="en-US" sz="2200">
                <a:latin typeface="HY울릉도M" pitchFamily="18" charset="-127"/>
                <a:ea typeface="HY울릉도M" pitchFamily="18" charset="-127"/>
              </a:rPr>
              <a:t>정성평가</a:t>
            </a:r>
            <a:endParaRPr kumimoji="0" lang="en-US" altLang="ko-KR" sz="220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8" name="AutoShape 5"/>
          <p:cNvSpPr>
            <a:spLocks noChangeArrowheads="1"/>
          </p:cNvSpPr>
          <p:nvPr/>
        </p:nvSpPr>
        <p:spPr bwMode="auto">
          <a:xfrm>
            <a:off x="3059832" y="4052888"/>
            <a:ext cx="5400600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algn="dist">
              <a:defRPr/>
            </a:pPr>
            <a:r>
              <a:rPr kumimoji="0" lang="ko-KR" altLang="en-US" sz="2200" dirty="0">
                <a:latin typeface="HY울릉도M" pitchFamily="18" charset="-127"/>
                <a:ea typeface="HY울릉도M" pitchFamily="18" charset="-127"/>
              </a:rPr>
              <a:t>설문조사</a:t>
            </a:r>
            <a:r>
              <a:rPr lang="ko-KR" altLang="en-US" sz="2400" b="1" dirty="0">
                <a:solidFill>
                  <a:srgbClr val="000000"/>
                </a:solidFill>
                <a:latin typeface="+mn-ea"/>
                <a:ea typeface="굴림" charset="-127"/>
              </a:rPr>
              <a:t> </a:t>
            </a:r>
            <a:r>
              <a:rPr kumimoji="0" lang="ko-KR" altLang="en-US" sz="2200" dirty="0" smtClean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결과</a:t>
            </a:r>
            <a:r>
              <a:rPr kumimoji="0" lang="en-US" altLang="ko-KR" sz="2200" dirty="0" smtClean="0"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</a:t>
            </a:r>
            <a:r>
              <a:rPr kumimoji="0" lang="ko-KR" altLang="en-US" sz="2200" dirty="0" smtClean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분석</a:t>
            </a:r>
            <a:r>
              <a:rPr kumimoji="0" lang="en-US" altLang="ko-KR" sz="2200" dirty="0" smtClean="0"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</a:t>
            </a:r>
            <a:r>
              <a:rPr kumimoji="0" lang="ko-KR" altLang="en-US" sz="2200" dirty="0" smtClean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해석</a:t>
            </a:r>
            <a:r>
              <a:rPr kumimoji="0" lang="en-US" altLang="ko-KR" sz="2200" dirty="0" smtClean="0"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</a:t>
            </a:r>
            <a:r>
              <a:rPr kumimoji="0" lang="ko-KR" altLang="en-US" sz="2200" dirty="0" smtClean="0">
                <a:latin typeface="HY울릉도M" pitchFamily="18" charset="-127"/>
                <a:ea typeface="HY울릉도M" pitchFamily="18" charset="-127"/>
              </a:rPr>
              <a:t>함께 </a:t>
            </a:r>
            <a:r>
              <a:rPr kumimoji="0" lang="ko-KR" altLang="en-US" sz="22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논의</a:t>
            </a:r>
            <a:endParaRPr kumimoji="0" lang="en-US" altLang="ko-KR" sz="2200" dirty="0">
              <a:solidFill>
                <a:srgbClr val="C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3059832" y="4868863"/>
            <a:ext cx="5400600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kumimoji="0" lang="ko-KR" altLang="en-US" sz="2200" dirty="0" smtClean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과정 중심</a:t>
            </a:r>
            <a:r>
              <a:rPr kumimoji="0" lang="ko-KR" altLang="en-US" sz="2200" dirty="0" smtClean="0">
                <a:latin typeface="HY울릉도M" pitchFamily="18" charset="-127"/>
                <a:ea typeface="HY울릉도M" pitchFamily="18" charset="-127"/>
              </a:rPr>
              <a:t>의 </a:t>
            </a:r>
            <a:r>
              <a:rPr kumimoji="0" lang="ko-KR" altLang="en-US" sz="2200" dirty="0">
                <a:latin typeface="HY울릉도M" pitchFamily="18" charset="-127"/>
                <a:ea typeface="HY울릉도M" pitchFamily="18" charset="-127"/>
              </a:rPr>
              <a:t>프로세스</a:t>
            </a:r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C6EBF4-5926-46A7-B781-631EA6EBB4A3}" type="slidenum">
              <a:rPr lang="en-US" altLang="ko-KR"/>
              <a:pPr>
                <a:defRPr/>
              </a:pPr>
              <a:t>26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044624" y="178917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학교자체평가의 </a:t>
            </a:r>
            <a:r>
              <a:rPr lang="ko-KR" altLang="en-US" sz="3200" dirty="0" smtClean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실제</a:t>
            </a:r>
            <a:endParaRPr lang="ko-KR" altLang="en-US" sz="3200" dirty="0">
              <a:solidFill>
                <a:srgbClr val="FFFF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0" name="Freeform 6"/>
          <p:cNvSpPr>
            <a:spLocks/>
          </p:cNvSpPr>
          <p:nvPr/>
        </p:nvSpPr>
        <p:spPr bwMode="gray">
          <a:xfrm rot="2706003">
            <a:off x="4705350" y="3357563"/>
            <a:ext cx="1639888" cy="97631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ko-KR" altLang="en-US">
              <a:effectLst>
                <a:outerShdw blurRad="38100" dist="38100" dir="2700000" algn="tl">
                  <a:srgbClr val="000000"/>
                </a:outerShdw>
              </a:effectLst>
              <a:latin typeface="굴림" charset="-127"/>
            </a:endParaRPr>
          </a:p>
        </p:txBody>
      </p:sp>
      <p:sp>
        <p:nvSpPr>
          <p:cNvPr id="12" name="Freeform 6"/>
          <p:cNvSpPr>
            <a:spLocks/>
          </p:cNvSpPr>
          <p:nvPr/>
        </p:nvSpPr>
        <p:spPr bwMode="gray">
          <a:xfrm rot="18532805" flipH="1">
            <a:off x="2962275" y="3362326"/>
            <a:ext cx="1404937" cy="97631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ko-KR" altLang="en-US">
              <a:effectLst>
                <a:outerShdw blurRad="38100" dist="38100" dir="2700000" algn="tl">
                  <a:srgbClr val="000000"/>
                </a:outerShdw>
              </a:effectLst>
              <a:latin typeface="굴림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3059113" y="1628775"/>
            <a:ext cx="3313112" cy="1538288"/>
          </a:xfrm>
          <a:prstGeom prst="roundRect">
            <a:avLst>
              <a:gd name="adj" fmla="val 31548"/>
            </a:avLst>
          </a:prstGeom>
          <a:solidFill>
            <a:schemeClr val="bg1">
              <a:lumMod val="9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kumimoji="0" lang="en-US" altLang="ko-KR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5. </a:t>
            </a:r>
            <a:r>
              <a:rPr kumimoji="0" lang="ko-KR" altLang="en-US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학교의 담론 형성</a:t>
            </a:r>
            <a:r>
              <a:rPr kumimoji="0" lang="en-US" altLang="ko-KR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br>
              <a:rPr kumimoji="0" lang="en-US" altLang="ko-KR" sz="2400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</a:br>
            <a:r>
              <a:rPr kumimoji="0" lang="ko-KR" altLang="en-US" sz="24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공동체 구축</a:t>
            </a:r>
          </a:p>
        </p:txBody>
      </p:sp>
      <p:sp>
        <p:nvSpPr>
          <p:cNvPr id="19" name="AutoShape 31"/>
          <p:cNvSpPr>
            <a:spLocks noChangeArrowheads="1"/>
          </p:cNvSpPr>
          <p:nvPr/>
        </p:nvSpPr>
        <p:spPr bwMode="auto">
          <a:xfrm>
            <a:off x="5651500" y="4724400"/>
            <a:ext cx="3346450" cy="1296988"/>
          </a:xfrm>
          <a:prstGeom prst="roundRect">
            <a:avLst>
              <a:gd name="adj" fmla="val 50000"/>
            </a:avLst>
          </a:prstGeom>
          <a:ln>
            <a:solidFill>
              <a:srgbClr val="FF8001"/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ko-KR" altLang="en-US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교장의 리더십</a:t>
            </a:r>
            <a:r>
              <a:rPr lang="en-US" altLang="ko-KR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교원의 </a:t>
            </a:r>
            <a:r>
              <a:rPr lang="en-US" altLang="ko-KR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/>
            </a:r>
            <a:br>
              <a:rPr lang="en-US" altLang="ko-KR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</a:br>
            <a:r>
              <a:rPr lang="ko-KR" altLang="en-US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열정과 교육활동</a:t>
            </a:r>
            <a:r>
              <a:rPr lang="en-US" altLang="ko-KR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학부모의 </a:t>
            </a:r>
            <a:endParaRPr lang="en-US" altLang="ko-KR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>
              <a:lnSpc>
                <a:spcPct val="150000"/>
              </a:lnSpc>
              <a:defRPr/>
            </a:pPr>
            <a:r>
              <a:rPr lang="ko-KR" altLang="en-US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지역사회의 참여</a:t>
            </a:r>
          </a:p>
        </p:txBody>
      </p:sp>
      <p:sp>
        <p:nvSpPr>
          <p:cNvPr id="23" name="AutoShape 31"/>
          <p:cNvSpPr>
            <a:spLocks noChangeArrowheads="1"/>
          </p:cNvSpPr>
          <p:nvPr/>
        </p:nvSpPr>
        <p:spPr bwMode="auto">
          <a:xfrm>
            <a:off x="250825" y="4724400"/>
            <a:ext cx="3600450" cy="1308100"/>
          </a:xfrm>
          <a:prstGeom prst="roundRect">
            <a:avLst>
              <a:gd name="adj" fmla="val 50000"/>
            </a:avLst>
          </a:prstGeom>
          <a:ln>
            <a:solidFill>
              <a:srgbClr val="FF8001"/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ko-KR" altLang="en-US" b="1" dirty="0">
                <a:solidFill>
                  <a:srgbClr val="000000"/>
                </a:solidFill>
                <a:latin typeface="+mn-ea"/>
              </a:rPr>
              <a:t>자체평가에 교사</a:t>
            </a:r>
            <a:r>
              <a:rPr lang="en-US" altLang="ko-KR" b="1" dirty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b="1" dirty="0">
                <a:solidFill>
                  <a:srgbClr val="000000"/>
                </a:solidFill>
                <a:latin typeface="+mn-ea"/>
              </a:rPr>
              <a:t>학부모</a:t>
            </a:r>
            <a:r>
              <a:rPr lang="en-US" altLang="ko-KR" b="1" dirty="0">
                <a:solidFill>
                  <a:srgbClr val="000000"/>
                </a:solidFill>
                <a:latin typeface="+mn-ea"/>
              </a:rPr>
              <a:t>/</a:t>
            </a:r>
            <a:r>
              <a:rPr lang="ko-KR" altLang="en-US" b="1" dirty="0">
                <a:solidFill>
                  <a:srgbClr val="000000"/>
                </a:solidFill>
                <a:latin typeface="+mn-ea"/>
              </a:rPr>
              <a:t>학생</a:t>
            </a:r>
            <a:r>
              <a:rPr lang="en-US" altLang="ko-KR" b="1" dirty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b="1" dirty="0">
                <a:solidFill>
                  <a:srgbClr val="000000"/>
                </a:solidFill>
                <a:latin typeface="+mn-ea"/>
              </a:rPr>
              <a:t> 의견이 실질적으로 반영되는 절차가 있는가</a:t>
            </a:r>
            <a:r>
              <a:rPr lang="en-US" altLang="ko-KR" b="1" dirty="0">
                <a:solidFill>
                  <a:srgbClr val="000000"/>
                </a:solidFill>
                <a:latin typeface="+mn-ea"/>
              </a:rPr>
              <a:t>?</a:t>
            </a:r>
          </a:p>
        </p:txBody>
      </p:sp>
      <p:pic>
        <p:nvPicPr>
          <p:cNvPr id="33800" name="Picture 2" descr="http://gw-tf.org/xe/files/attach/images/146/359/004/%EC%86%8C%ED%86%B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9475" y="2757488"/>
            <a:ext cx="2003425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4" descr="http://farm9.staticflickr.com/8316/8055967421_88b765080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1588" y="2873375"/>
            <a:ext cx="221138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슬라이드 번호 개체 틀 2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B9B97D-6442-4323-96BC-A6D1F4AF36C0}" type="slidenum">
              <a:rPr lang="en-US" altLang="ko-KR"/>
              <a:pPr>
                <a:defRPr/>
              </a:pPr>
              <a:t>27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250825" y="1158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2013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</a:t>
            </a:r>
          </a:p>
        </p:txBody>
      </p:sp>
      <p:sp>
        <p:nvSpPr>
          <p:cNvPr id="34819" name="직사각형 45"/>
          <p:cNvSpPr>
            <a:spLocks noChangeArrowheads="1"/>
          </p:cNvSpPr>
          <p:nvPr/>
        </p:nvSpPr>
        <p:spPr bwMode="auto">
          <a:xfrm>
            <a:off x="827088" y="1166813"/>
            <a:ext cx="345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ko-KR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6. </a:t>
            </a:r>
            <a:r>
              <a:rPr kumimoji="0" lang="ko-KR" altLang="en-US" sz="240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학교자체평가 컨설팅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5292725" y="0"/>
            <a:ext cx="45720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  <a:defRPr/>
            </a:pPr>
            <a:endParaRPr lang="en-US" altLang="ko-K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itchFamily="50" charset="-127"/>
              <a:ea typeface="나눔고딕 ExtraBold" pitchFamily="50" charset="-127"/>
            </a:endParaRPr>
          </a:p>
          <a:p>
            <a:pPr marL="457200" indent="-457200">
              <a:buFontTx/>
              <a:buAutoNum type="arabicPeriod"/>
              <a:defRPr/>
            </a:pPr>
            <a:endParaRPr lang="en-US" altLang="ko-K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itchFamily="50" charset="-127"/>
              <a:ea typeface="나눔고딕 ExtraBold" pitchFamily="50" charset="-127"/>
            </a:endParaRPr>
          </a:p>
          <a:p>
            <a:pPr marL="457200" indent="-457200">
              <a:buFontTx/>
              <a:buAutoNum type="arabicPeriod"/>
              <a:defRPr/>
            </a:pPr>
            <a:endParaRPr lang="en-US" altLang="ko-K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1" name="AutoShape 5"/>
          <p:cNvSpPr>
            <a:spLocks noChangeArrowheads="1"/>
          </p:cNvSpPr>
          <p:nvPr/>
        </p:nvSpPr>
        <p:spPr bwMode="auto">
          <a:xfrm>
            <a:off x="1187450" y="2997200"/>
            <a:ext cx="6840538" cy="21605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457200"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kumimoji="0" lang="ko-KR" altLang="en-US" sz="2400" dirty="0">
                <a:latin typeface="HY울릉도M" pitchFamily="18" charset="-127"/>
                <a:ea typeface="HY울릉도M" pitchFamily="18" charset="-127"/>
              </a:rPr>
              <a:t>자발적으로 컨설팅 요청을 하였는가</a:t>
            </a:r>
          </a:p>
          <a:p>
            <a:pPr marL="457200"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kumimoji="0" lang="ko-KR" altLang="en-US" sz="2400" dirty="0">
                <a:latin typeface="HY울릉도M" pitchFamily="18" charset="-127"/>
                <a:ea typeface="HY울릉도M" pitchFamily="18" charset="-127"/>
              </a:rPr>
              <a:t>교육철학과 안목을 갖춘 컨설턴트였는가</a:t>
            </a:r>
          </a:p>
          <a:p>
            <a:pPr marL="457200"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kumimoji="0" lang="ko-KR" altLang="en-US" sz="2400" dirty="0">
                <a:latin typeface="HY울릉도M" pitchFamily="18" charset="-127"/>
                <a:ea typeface="HY울릉도M" pitchFamily="18" charset="-127"/>
              </a:rPr>
              <a:t>전문적 컨설팅이 이루어 졌는가</a:t>
            </a:r>
          </a:p>
          <a:p>
            <a:pPr marL="457200"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kumimoji="0" lang="ko-KR" altLang="en-US" sz="2400" dirty="0">
                <a:latin typeface="HY울릉도M" pitchFamily="18" charset="-127"/>
                <a:ea typeface="HY울릉도M" pitchFamily="18" charset="-127"/>
              </a:rPr>
              <a:t>컨설팅 후 문제점이 해결되었는가</a:t>
            </a:r>
          </a:p>
        </p:txBody>
      </p:sp>
      <p:sp>
        <p:nvSpPr>
          <p:cNvPr id="33" name="AutoShape 5"/>
          <p:cNvSpPr>
            <a:spLocks noChangeArrowheads="1"/>
          </p:cNvSpPr>
          <p:nvPr/>
        </p:nvSpPr>
        <p:spPr bwMode="auto">
          <a:xfrm>
            <a:off x="1331913" y="1700809"/>
            <a:ext cx="5688012" cy="936030"/>
          </a:xfrm>
          <a:prstGeom prst="roundRect">
            <a:avLst>
              <a:gd name="adj" fmla="val 16667"/>
            </a:avLst>
          </a:prstGeom>
          <a:solidFill>
            <a:srgbClr val="E8E9D3"/>
          </a:solidFill>
          <a:ln>
            <a:solidFill>
              <a:srgbClr val="B8AE68"/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ko-KR" altLang="en-US" dirty="0">
                <a:latin typeface="HY울릉도M" pitchFamily="18" charset="-127"/>
                <a:ea typeface="HY울릉도M" pitchFamily="18" charset="-127"/>
              </a:rPr>
              <a:t>컨설팅에 대한 인식 </a:t>
            </a:r>
            <a:endParaRPr lang="en-US" altLang="ko-KR" dirty="0">
              <a:latin typeface="HY울릉도M" pitchFamily="18" charset="-127"/>
              <a:ea typeface="HY울릉도M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dirty="0">
                <a:latin typeface="HY울릉도M" pitchFamily="18" charset="-127"/>
                <a:ea typeface="HY울릉도M" pitchFamily="18" charset="-127"/>
              </a:rPr>
              <a:t>– </a:t>
            </a:r>
            <a:r>
              <a:rPr lang="ko-KR" altLang="en-US" dirty="0">
                <a:latin typeface="HY울릉도M" pitchFamily="18" charset="-127"/>
                <a:ea typeface="HY울릉도M" pitchFamily="18" charset="-127"/>
              </a:rPr>
              <a:t>또 하나의 번거로운 절차</a:t>
            </a:r>
            <a:r>
              <a:rPr lang="en-US" altLang="ko-KR" dirty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>
                <a:latin typeface="HY울릉도M" pitchFamily="18" charset="-127"/>
                <a:ea typeface="HY울릉도M" pitchFamily="18" charset="-127"/>
              </a:rPr>
              <a:t>반강제적 기구</a:t>
            </a:r>
            <a:endParaRPr lang="en-US" altLang="ko-KR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3482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1150" y="4581525"/>
            <a:ext cx="2370138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슬라이드 번호 개체 틀 3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54E57B-FD3A-4269-9ED2-CA9DEEC7B06C}" type="slidenum">
              <a:rPr lang="en-US" altLang="ko-KR"/>
              <a:pPr>
                <a:defRPr/>
              </a:pPr>
              <a:t>28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1116632" y="1158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2013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</a:t>
            </a: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종합정리</a:t>
            </a:r>
            <a:r>
              <a:rPr lang="en-US" altLang="ko-KR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endParaRPr lang="ko-KR" altLang="en-US" sz="3200" dirty="0">
              <a:solidFill>
                <a:srgbClr val="FFFF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5292725" y="0"/>
            <a:ext cx="45720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  <a:defRPr/>
            </a:pPr>
            <a:endParaRPr lang="en-US" altLang="ko-K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itchFamily="50" charset="-127"/>
              <a:ea typeface="나눔고딕 ExtraBold" pitchFamily="50" charset="-127"/>
            </a:endParaRPr>
          </a:p>
          <a:p>
            <a:pPr marL="457200" indent="-457200">
              <a:buFontTx/>
              <a:buAutoNum type="arabicPeriod"/>
              <a:defRPr/>
            </a:pPr>
            <a:endParaRPr lang="en-US" altLang="ko-K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itchFamily="50" charset="-127"/>
              <a:ea typeface="나눔고딕 ExtraBold" pitchFamily="50" charset="-127"/>
            </a:endParaRPr>
          </a:p>
          <a:p>
            <a:pPr marL="457200" indent="-457200">
              <a:buFontTx/>
              <a:buAutoNum type="arabicPeriod"/>
              <a:defRPr/>
            </a:pPr>
            <a:endParaRPr lang="en-US" altLang="ko-K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itchFamily="50" charset="-127"/>
              <a:ea typeface="나눔고딕 ExtraBold" pitchFamily="50" charset="-127"/>
            </a:endParaRPr>
          </a:p>
        </p:txBody>
      </p:sp>
      <p:pic>
        <p:nvPicPr>
          <p:cNvPr id="35844" name="Picture 2" descr="http://cfile22.uf.tistory.com/image/120684104C28804838D6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76475"/>
            <a:ext cx="35814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3203848" y="1997075"/>
            <a:ext cx="5544865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>
              <a:defRPr/>
            </a:pPr>
            <a:r>
              <a:rPr kumimoji="0" lang="ko-KR" altLang="en-US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작년 대비 </a:t>
            </a:r>
            <a:r>
              <a:rPr kumimoji="0" lang="ko-KR" altLang="en-US" sz="22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무엇이</a:t>
            </a:r>
            <a:r>
              <a:rPr kumimoji="0" lang="ko-KR" altLang="en-US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 발전했는가</a:t>
            </a:r>
            <a:r>
              <a:rPr kumimoji="0" lang="en-US" altLang="ko-KR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? </a:t>
            </a: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3203848" y="2817813"/>
            <a:ext cx="5544865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>
              <a:defRPr/>
            </a:pPr>
            <a:r>
              <a:rPr kumimoji="0" lang="ko-KR" altLang="en-US" sz="22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어떻게</a:t>
            </a:r>
            <a:r>
              <a:rPr kumimoji="0" lang="ko-KR" altLang="en-US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 해서 달라졌는가</a:t>
            </a:r>
            <a:r>
              <a:rPr kumimoji="0" lang="en-US" altLang="ko-KR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?</a:t>
            </a: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3203848" y="3638550"/>
            <a:ext cx="5544865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>
              <a:defRPr/>
            </a:pPr>
            <a:r>
              <a:rPr kumimoji="0" lang="ko-KR" altLang="en-US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이런 평가 보고가 얼마나 </a:t>
            </a:r>
            <a:r>
              <a:rPr kumimoji="0" lang="ko-KR" altLang="en-US" sz="22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의미</a:t>
            </a:r>
            <a:r>
              <a:rPr kumimoji="0" lang="ko-KR" altLang="en-US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가 있는가</a:t>
            </a:r>
            <a:r>
              <a:rPr kumimoji="0" lang="en-US" altLang="ko-KR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?</a:t>
            </a: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3211786" y="4459288"/>
            <a:ext cx="5544864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>
              <a:defRPr/>
            </a:pPr>
            <a:r>
              <a:rPr kumimoji="0" lang="ko-KR" altLang="en-US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무엇을 어떻게 </a:t>
            </a:r>
            <a:r>
              <a:rPr kumimoji="0" lang="ko-KR" altLang="en-US" sz="22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rPr>
              <a:t>도와주면</a:t>
            </a:r>
            <a:r>
              <a:rPr kumimoji="0" lang="ko-KR" altLang="en-US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 좋을까</a:t>
            </a:r>
            <a:r>
              <a:rPr kumimoji="0" lang="en-US" altLang="ko-KR" sz="22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?</a:t>
            </a:r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EC2387-1BBD-4A9C-9F07-8CB915585688}" type="slidenum">
              <a:rPr lang="en-US" altLang="ko-KR"/>
              <a:pPr>
                <a:defRPr/>
              </a:pPr>
              <a:t>29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0" descr="http://cfile25.uf.tistory.com/image/126F9E3B500445F33BFDE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507" r="34212"/>
          <a:stretch>
            <a:fillRect/>
          </a:stretch>
        </p:blipFill>
        <p:spPr bwMode="auto">
          <a:xfrm>
            <a:off x="7227888" y="4024313"/>
            <a:ext cx="1304925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제목 1"/>
          <p:cNvSpPr>
            <a:spLocks noGrp="1"/>
          </p:cNvSpPr>
          <p:nvPr>
            <p:ph type="title" idx="4294967295"/>
          </p:nvPr>
        </p:nvSpPr>
        <p:spPr>
          <a:xfrm>
            <a:off x="1190625" y="260350"/>
            <a:ext cx="7953375" cy="40005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학교자체평가</a:t>
            </a:r>
            <a:endParaRPr sz="28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2293" name="직사각형 23"/>
          <p:cNvSpPr>
            <a:spLocks noChangeArrowheads="1"/>
          </p:cNvSpPr>
          <p:nvPr/>
        </p:nvSpPr>
        <p:spPr bwMode="auto">
          <a:xfrm>
            <a:off x="579438" y="1125538"/>
            <a:ext cx="6896100" cy="422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300000"/>
              </a:lnSpc>
            </a:pPr>
            <a:r>
              <a:rPr lang="en-US" altLang="ko-KR" sz="3200" dirty="0">
                <a:latin typeface="HY헤드라인M" pitchFamily="18" charset="-127"/>
                <a:ea typeface="HY헤드라인M" pitchFamily="18" charset="-127"/>
              </a:rPr>
              <a:t>◊ </a:t>
            </a:r>
            <a:r>
              <a:rPr lang="ko-KR" altLang="en-US" sz="32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하나</a:t>
            </a:r>
            <a:r>
              <a:rPr lang="en-US" altLang="ko-KR" sz="32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!</a:t>
            </a:r>
            <a:r>
              <a:rPr lang="ko-KR" altLang="en-US" sz="3200" dirty="0">
                <a:latin typeface="HY헤드라인M" pitchFamily="18" charset="-127"/>
                <a:ea typeface="HY헤드라인M" pitchFamily="18" charset="-127"/>
              </a:rPr>
              <a:t> 학교평가의 변천</a:t>
            </a:r>
          </a:p>
          <a:p>
            <a:pPr>
              <a:lnSpc>
                <a:spcPct val="300000"/>
              </a:lnSpc>
            </a:pPr>
            <a:r>
              <a:rPr lang="en-US" altLang="ko-KR" sz="3200" dirty="0">
                <a:latin typeface="HY헤드라인M" pitchFamily="18" charset="-127"/>
                <a:ea typeface="HY헤드라인M" pitchFamily="18" charset="-127"/>
              </a:rPr>
              <a:t>◊ </a:t>
            </a:r>
            <a:r>
              <a:rPr lang="ko-KR" altLang="en-US" sz="32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둘</a:t>
            </a:r>
            <a:r>
              <a:rPr lang="en-US" altLang="ko-KR" sz="32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!</a:t>
            </a:r>
            <a:r>
              <a:rPr lang="en-US" altLang="ko-KR" sz="32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320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학교자체평가의 패러다임 전환</a:t>
            </a:r>
            <a:endParaRPr lang="en-US" altLang="ko-KR" sz="3200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300000"/>
              </a:lnSpc>
            </a:pPr>
            <a:r>
              <a:rPr lang="en-US" altLang="ko-KR" sz="3200" dirty="0">
                <a:latin typeface="HY헤드라인M" pitchFamily="18" charset="-127"/>
                <a:ea typeface="HY헤드라인M" pitchFamily="18" charset="-127"/>
              </a:rPr>
              <a:t>◊ </a:t>
            </a:r>
            <a:r>
              <a:rPr lang="ko-KR" altLang="en-US" sz="32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셋</a:t>
            </a:r>
            <a:r>
              <a:rPr lang="en-US" altLang="ko-KR" sz="32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!</a:t>
            </a:r>
            <a:r>
              <a:rPr lang="ko-KR" altLang="en-US" sz="32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3200" dirty="0">
                <a:latin typeface="HY헤드라인M" pitchFamily="18" charset="-127"/>
                <a:ea typeface="HY헤드라인M" pitchFamily="18" charset="-127"/>
              </a:rPr>
              <a:t>2013 </a:t>
            </a:r>
            <a:r>
              <a:rPr lang="ko-KR" altLang="en-US" sz="3200" dirty="0">
                <a:latin typeface="HY헤드라인M" pitchFamily="18" charset="-127"/>
                <a:ea typeface="HY헤드라인M" pitchFamily="18" charset="-127"/>
              </a:rPr>
              <a:t>학교자체평가</a:t>
            </a:r>
            <a:endParaRPr lang="en-US" altLang="ko-KR" sz="3200" dirty="0"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180882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그룹 10"/>
          <p:cNvGrpSpPr>
            <a:grpSpLocks/>
          </p:cNvGrpSpPr>
          <p:nvPr/>
        </p:nvGrpSpPr>
        <p:grpSpPr bwMode="auto">
          <a:xfrm>
            <a:off x="3635375" y="1196975"/>
            <a:ext cx="3457575" cy="1584325"/>
            <a:chOff x="3635896" y="1196752"/>
            <a:chExt cx="3456384" cy="1584176"/>
          </a:xfrm>
        </p:grpSpPr>
        <p:sp>
          <p:nvSpPr>
            <p:cNvPr id="5" name="타원형 설명선 4"/>
            <p:cNvSpPr/>
            <p:nvPr/>
          </p:nvSpPr>
          <p:spPr>
            <a:xfrm>
              <a:off x="3635896" y="1196752"/>
              <a:ext cx="3456384" cy="1584176"/>
            </a:xfrm>
            <a:prstGeom prst="wedgeEllipseCallout">
              <a:avLst>
                <a:gd name="adj1" fmla="val -85361"/>
                <a:gd name="adj2" fmla="val 108560"/>
              </a:avLst>
            </a:prstGeom>
            <a:noFill/>
            <a:ln w="1270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dirty="0">
                <a:solidFill>
                  <a:schemeClr val="tx2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3707309" y="1549144"/>
              <a:ext cx="3240558" cy="101590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ko-KR" altLang="en-US" sz="2000" dirty="0">
                  <a:solidFill>
                    <a:schemeClr val="tx2">
                      <a:lumMod val="50000"/>
                    </a:schemeClr>
                  </a:solidFill>
                  <a:latin typeface="휴먼모음T" pitchFamily="18" charset="-127"/>
                  <a:ea typeface="휴먼모음T" pitchFamily="18" charset="-127"/>
                </a:rPr>
                <a:t>학교자체평가가 학교교육개선에 도움을 주고 있는가</a:t>
              </a:r>
              <a:r>
                <a:rPr lang="en-US" altLang="ko-KR" sz="2000" dirty="0">
                  <a:solidFill>
                    <a:schemeClr val="tx2">
                      <a:lumMod val="50000"/>
                    </a:schemeClr>
                  </a:solidFill>
                  <a:latin typeface="휴먼모음T" pitchFamily="18" charset="-127"/>
                  <a:ea typeface="휴먼모음T" pitchFamily="18" charset="-127"/>
                </a:rPr>
                <a:t>?</a:t>
              </a:r>
              <a:endParaRPr lang="ko-KR" altLang="en-US" sz="2000" dirty="0">
                <a:solidFill>
                  <a:schemeClr val="tx2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grpSp>
        <p:nvGrpSpPr>
          <p:cNvPr id="36867" name="그룹 11"/>
          <p:cNvGrpSpPr>
            <a:grpSpLocks/>
          </p:cNvGrpSpPr>
          <p:nvPr/>
        </p:nvGrpSpPr>
        <p:grpSpPr bwMode="auto">
          <a:xfrm>
            <a:off x="3851275" y="2852738"/>
            <a:ext cx="4465141" cy="2016125"/>
            <a:chOff x="3851920" y="2852936"/>
            <a:chExt cx="4248269" cy="2016224"/>
          </a:xfrm>
        </p:grpSpPr>
        <p:sp>
          <p:nvSpPr>
            <p:cNvPr id="7" name="타원형 설명선 6"/>
            <p:cNvSpPr/>
            <p:nvPr/>
          </p:nvSpPr>
          <p:spPr>
            <a:xfrm>
              <a:off x="3851920" y="2852936"/>
              <a:ext cx="4248269" cy="2016224"/>
            </a:xfrm>
            <a:prstGeom prst="wedgeEllipseCallout">
              <a:avLst>
                <a:gd name="adj1" fmla="val -84025"/>
                <a:gd name="adj2" fmla="val 14691"/>
              </a:avLst>
            </a:prstGeom>
            <a:noFill/>
            <a:ln w="1270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dirty="0">
                <a:solidFill>
                  <a:schemeClr val="tx2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36875" name="직사각형 7"/>
            <p:cNvSpPr>
              <a:spLocks noChangeArrowheads="1"/>
            </p:cNvSpPr>
            <p:nvPr/>
          </p:nvSpPr>
          <p:spPr bwMode="auto">
            <a:xfrm>
              <a:off x="3995936" y="3175808"/>
              <a:ext cx="3960440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000" dirty="0">
                  <a:solidFill>
                    <a:srgbClr val="C00000"/>
                  </a:solidFill>
                  <a:latin typeface="휴먼모음T" pitchFamily="18" charset="-127"/>
                  <a:ea typeface="휴먼모음T" pitchFamily="18" charset="-127"/>
                </a:rPr>
                <a:t>학교자체평가를 통해 학교 내 민주적 의사결정이 강화되었는가</a:t>
              </a:r>
              <a:r>
                <a:rPr lang="en-US" altLang="ko-KR" sz="2000" dirty="0">
                  <a:solidFill>
                    <a:srgbClr val="C00000"/>
                  </a:solidFill>
                  <a:latin typeface="휴먼모음T" pitchFamily="18" charset="-127"/>
                  <a:ea typeface="휴먼모음T" pitchFamily="18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sz="2000" dirty="0">
                  <a:solidFill>
                    <a:srgbClr val="C00000"/>
                  </a:solidFill>
                  <a:latin typeface="휴먼모음T" pitchFamily="18" charset="-127"/>
                  <a:ea typeface="휴먼모음T" pitchFamily="18" charset="-127"/>
                </a:rPr>
                <a:t>교육공동체가 함께 노력했는가</a:t>
              </a:r>
              <a:r>
                <a:rPr lang="en-US" altLang="ko-KR" sz="2000" dirty="0">
                  <a:solidFill>
                    <a:srgbClr val="C00000"/>
                  </a:solidFill>
                  <a:latin typeface="휴먼모음T" pitchFamily="18" charset="-127"/>
                  <a:ea typeface="휴먼모음T" pitchFamily="18" charset="-127"/>
                </a:rPr>
                <a:t>?</a:t>
              </a:r>
            </a:p>
          </p:txBody>
        </p:sp>
      </p:grpSp>
      <p:grpSp>
        <p:nvGrpSpPr>
          <p:cNvPr id="36868" name="그룹 12"/>
          <p:cNvGrpSpPr>
            <a:grpSpLocks/>
          </p:cNvGrpSpPr>
          <p:nvPr/>
        </p:nvGrpSpPr>
        <p:grpSpPr bwMode="auto">
          <a:xfrm>
            <a:off x="3851275" y="4941888"/>
            <a:ext cx="4465141" cy="1439862"/>
            <a:chOff x="3851920" y="4941168"/>
            <a:chExt cx="4464423" cy="1440160"/>
          </a:xfrm>
        </p:grpSpPr>
        <p:sp>
          <p:nvSpPr>
            <p:cNvPr id="9" name="타원형 설명선 8"/>
            <p:cNvSpPr/>
            <p:nvPr/>
          </p:nvSpPr>
          <p:spPr>
            <a:xfrm>
              <a:off x="3851920" y="4941168"/>
              <a:ext cx="4464423" cy="1440160"/>
            </a:xfrm>
            <a:prstGeom prst="wedgeEllipseCallout">
              <a:avLst>
                <a:gd name="adj1" fmla="val -81226"/>
                <a:gd name="adj2" fmla="val -96261"/>
              </a:avLst>
            </a:prstGeom>
            <a:noFill/>
            <a:ln w="1270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dirty="0">
                <a:solidFill>
                  <a:schemeClr val="tx2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4212174" y="5176167"/>
              <a:ext cx="3960176" cy="97016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ko-KR" altLang="en-US" sz="2000" dirty="0">
                  <a:solidFill>
                    <a:schemeClr val="tx2">
                      <a:lumMod val="50000"/>
                    </a:schemeClr>
                  </a:solidFill>
                  <a:latin typeface="휴먼모음T" pitchFamily="18" charset="-127"/>
                  <a:ea typeface="휴먼모음T" pitchFamily="18" charset="-127"/>
                </a:rPr>
                <a:t>학교자체평가 결과에 책임의식을 느끼고 다음해 기획에 반영하고 있는가</a:t>
              </a:r>
              <a:r>
                <a:rPr lang="en-US" altLang="ko-KR" sz="2000" dirty="0">
                  <a:solidFill>
                    <a:schemeClr val="tx2">
                      <a:lumMod val="50000"/>
                    </a:schemeClr>
                  </a:solidFill>
                  <a:latin typeface="휴먼모음T" pitchFamily="18" charset="-127"/>
                  <a:ea typeface="휴먼모음T" pitchFamily="18" charset="-127"/>
                </a:rPr>
                <a:t>?</a:t>
              </a:r>
            </a:p>
          </p:txBody>
        </p:sp>
      </p:grpSp>
      <p:pic>
        <p:nvPicPr>
          <p:cNvPr id="36869" name="Picture 59" descr="http://blogfile.paran.com/BLOG_1070199/201006/1276226936_1276226936_196894366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213" y="2420938"/>
            <a:ext cx="372427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043608" y="1793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학교자체평가의 성패</a:t>
            </a:r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6D3DC-0398-4412-87EB-C9D909C5FADB}" type="slidenum">
              <a:rPr lang="en-US" altLang="ko-KR"/>
              <a:pPr>
                <a:defRPr/>
              </a:pPr>
              <a:t>30</a:t>
            </a:fld>
            <a:r>
              <a:rPr lang="en-US" altLang="ko-KR" dirty="0"/>
              <a:t>/30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제목 1"/>
          <p:cNvSpPr>
            <a:spLocks noGrp="1"/>
          </p:cNvSpPr>
          <p:nvPr>
            <p:ph type="title" idx="4294967295"/>
          </p:nvPr>
        </p:nvSpPr>
        <p:spPr>
          <a:xfrm>
            <a:off x="683568" y="1916832"/>
            <a:ext cx="7416800" cy="22637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구성원과 함께하는 </a:t>
            </a:r>
            <a:r>
              <a:rPr lang="en-US" altLang="ko-KR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/>
            </a:r>
            <a:br>
              <a:rPr lang="en-US" altLang="ko-KR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</a:br>
            <a:r>
              <a:rPr lang="ko-KR" altLang="en-US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학교 자체 평가</a:t>
            </a:r>
            <a:r>
              <a:rPr lang="en-US" altLang="ko-KR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!!</a:t>
            </a:r>
            <a:endParaRPr lang="ko-KR" altLang="en-US" sz="60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37891" name="Picture 9" descr="http://img.iacstatic.co.kr/feedback/A/2012/11/3/83714e57-571c-469c-8856-220ec28b0c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8512" y="4437112"/>
            <a:ext cx="2666225" cy="1191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changeon.org/files/attach/images/268/537/090/b196fa0d73542a9f70afcdfc5bbb73d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13263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제목 1"/>
          <p:cNvSpPr txBox="1">
            <a:spLocks/>
          </p:cNvSpPr>
          <p:nvPr/>
        </p:nvSpPr>
        <p:spPr>
          <a:xfrm>
            <a:off x="2289175" y="2894013"/>
            <a:ext cx="6551613" cy="218440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4800" b="1" dirty="0">
              <a:solidFill>
                <a:schemeClr val="tx1">
                  <a:lumMod val="75000"/>
                  <a:lumOff val="25000"/>
                </a:schemeClr>
              </a:solidFill>
              <a:latin typeface="굴림" charset="-127"/>
              <a:ea typeface="굴림" charset="-127"/>
            </a:endParaRPr>
          </a:p>
        </p:txBody>
      </p:sp>
      <p:sp>
        <p:nvSpPr>
          <p:cNvPr id="11268" name="제목 1"/>
          <p:cNvSpPr txBox="1">
            <a:spLocks/>
          </p:cNvSpPr>
          <p:nvPr/>
        </p:nvSpPr>
        <p:spPr bwMode="auto">
          <a:xfrm>
            <a:off x="1042988" y="3357563"/>
            <a:ext cx="10082212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4400" dirty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Ⅰ. </a:t>
            </a:r>
            <a:r>
              <a:rPr kumimoji="0" lang="ko-KR" altLang="en-US" sz="4400" dirty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학교평가의 변천</a:t>
            </a:r>
            <a:r>
              <a:rPr kumimoji="0" lang="en-US" altLang="ko-KR" sz="4400" dirty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kumimoji="0" lang="ko-KR" altLang="en-US" sz="4400" dirty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한국</a:t>
            </a:r>
            <a:r>
              <a:rPr kumimoji="0" lang="en-US" altLang="ko-KR" sz="4400" dirty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kumimoji="0" lang="ko-KR" altLang="en-US" sz="4400" dirty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경기</a:t>
            </a:r>
            <a:r>
              <a:rPr kumimoji="0" lang="en-US" altLang="ko-KR" sz="4400" dirty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>
            <a:grpSpLocks/>
          </p:cNvGrpSpPr>
          <p:nvPr/>
        </p:nvGrpSpPr>
        <p:grpSpPr bwMode="auto">
          <a:xfrm>
            <a:off x="911225" y="1276350"/>
            <a:ext cx="5273675" cy="428625"/>
            <a:chOff x="1000100" y="3029892"/>
            <a:chExt cx="2279133" cy="428628"/>
          </a:xfrm>
        </p:grpSpPr>
        <p:sp>
          <p:nvSpPr>
            <p:cNvPr id="8" name="한쪽 모서리가 둥근 사각형 7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33" name="TextBox 8">
              <a:hlinkClick r:id="rId2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1995.5.31 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교육개혁</a:t>
              </a:r>
              <a:endPara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3" name="그룹 9"/>
          <p:cNvGrpSpPr>
            <a:grpSpLocks/>
          </p:cNvGrpSpPr>
          <p:nvPr/>
        </p:nvGrpSpPr>
        <p:grpSpPr bwMode="auto">
          <a:xfrm>
            <a:off x="898525" y="2492896"/>
            <a:ext cx="5273675" cy="428625"/>
            <a:chOff x="1000100" y="4030024"/>
            <a:chExt cx="2279133" cy="428628"/>
          </a:xfrm>
        </p:grpSpPr>
        <p:sp>
          <p:nvSpPr>
            <p:cNvPr id="11" name="한쪽 모서리가 둥근 사각형 10"/>
            <p:cNvSpPr/>
            <p:nvPr/>
          </p:nvSpPr>
          <p:spPr>
            <a:xfrm>
              <a:off x="1000100" y="4030024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2" name="TextBox 11">
              <a:hlinkClick r:id="rId3" action="ppaction://hlinkfile"/>
            </p:cNvPr>
            <p:cNvSpPr txBox="1"/>
            <p:nvPr/>
          </p:nvSpPr>
          <p:spPr>
            <a:xfrm>
              <a:off x="1000100" y="4101463"/>
              <a:ext cx="2185827" cy="339727"/>
            </a:xfrm>
            <a:prstGeom prst="rect">
              <a:avLst/>
            </a:prstGeom>
            <a:noFill/>
          </p:spPr>
          <p:txBody>
            <a:bodyPr lIns="360000" anchor="ctr"/>
            <a:lstStyle/>
            <a:p>
              <a:pPr>
                <a:defRPr/>
              </a:pPr>
              <a:r>
                <a:rPr lang="en-US" altLang="ko-KR" sz="2000" spc="-1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2000  </a:t>
              </a:r>
              <a:r>
                <a:rPr lang="ko-KR" altLang="en-US" sz="2000" spc="-1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국가수준 학교평가 필요성 대두</a:t>
              </a:r>
              <a:endParaRPr lang="ko-KR" altLang="en-US" sz="2000" spc="-1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4" name="그룹 12"/>
          <p:cNvGrpSpPr>
            <a:grpSpLocks/>
          </p:cNvGrpSpPr>
          <p:nvPr/>
        </p:nvGrpSpPr>
        <p:grpSpPr bwMode="auto">
          <a:xfrm>
            <a:off x="903288" y="3789040"/>
            <a:ext cx="5273675" cy="428625"/>
            <a:chOff x="1000100" y="4887280"/>
            <a:chExt cx="2279133" cy="428628"/>
          </a:xfrm>
        </p:grpSpPr>
        <p:sp>
          <p:nvSpPr>
            <p:cNvPr id="14" name="한쪽 모서리가 둥근 사각형 13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25" name="TextBox 14">
              <a:hlinkClick r:id="rId4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2006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 국가와 시도의 역할 정립</a:t>
              </a:r>
              <a:endPara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5" name="그룹 15"/>
          <p:cNvGrpSpPr>
            <a:grpSpLocks/>
          </p:cNvGrpSpPr>
          <p:nvPr/>
        </p:nvGrpSpPr>
        <p:grpSpPr bwMode="auto">
          <a:xfrm flipH="1">
            <a:off x="339725" y="1133475"/>
            <a:ext cx="509588" cy="428625"/>
            <a:chOff x="1000100" y="3029892"/>
            <a:chExt cx="2279133" cy="428628"/>
          </a:xfrm>
        </p:grpSpPr>
        <p:sp>
          <p:nvSpPr>
            <p:cNvPr id="17" name="한쪽 모서리가 둥근 사각형 16"/>
            <p:cNvSpPr/>
            <p:nvPr/>
          </p:nvSpPr>
          <p:spPr>
            <a:xfrm>
              <a:off x="1000100" y="3029892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21" name="TextBox 17"/>
            <p:cNvSpPr txBox="1">
              <a:spLocks noChangeArrowheads="1"/>
            </p:cNvSpPr>
            <p:nvPr/>
          </p:nvSpPr>
          <p:spPr bwMode="auto">
            <a:xfrm>
              <a:off x="1000100" y="3109034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1</a:t>
              </a:r>
              <a:endPara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6" name="그룹 18"/>
          <p:cNvGrpSpPr>
            <a:grpSpLocks/>
          </p:cNvGrpSpPr>
          <p:nvPr/>
        </p:nvGrpSpPr>
        <p:grpSpPr bwMode="auto">
          <a:xfrm flipH="1">
            <a:off x="327025" y="2348880"/>
            <a:ext cx="509588" cy="428625"/>
            <a:chOff x="1000100" y="4030024"/>
            <a:chExt cx="2279133" cy="428628"/>
          </a:xfrm>
        </p:grpSpPr>
        <p:sp>
          <p:nvSpPr>
            <p:cNvPr id="20" name="한쪽 모서리가 둥근 사각형 19"/>
            <p:cNvSpPr/>
            <p:nvPr/>
          </p:nvSpPr>
          <p:spPr>
            <a:xfrm>
              <a:off x="1000100" y="4030024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17" name="TextBox 20"/>
            <p:cNvSpPr txBox="1">
              <a:spLocks noChangeArrowheads="1"/>
            </p:cNvSpPr>
            <p:nvPr/>
          </p:nvSpPr>
          <p:spPr bwMode="auto">
            <a:xfrm>
              <a:off x="1000100" y="4101860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2</a:t>
              </a:r>
              <a:endPara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7" name="그룹 21"/>
          <p:cNvGrpSpPr>
            <a:grpSpLocks/>
          </p:cNvGrpSpPr>
          <p:nvPr/>
        </p:nvGrpSpPr>
        <p:grpSpPr bwMode="auto">
          <a:xfrm flipH="1">
            <a:off x="331788" y="3573016"/>
            <a:ext cx="509587" cy="428625"/>
            <a:chOff x="1000100" y="4887280"/>
            <a:chExt cx="2279133" cy="428628"/>
          </a:xfrm>
        </p:grpSpPr>
        <p:sp>
          <p:nvSpPr>
            <p:cNvPr id="23" name="한쪽 모서리가 둥근 사각형 22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713" name="TextBox 23"/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3</a:t>
              </a:r>
              <a:endPara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cxnSp>
        <p:nvCxnSpPr>
          <p:cNvPr id="28" name="직선 연결선 27"/>
          <p:cNvCxnSpPr/>
          <p:nvPr/>
        </p:nvCxnSpPr>
        <p:spPr>
          <a:xfrm flipH="1">
            <a:off x="903288" y="795338"/>
            <a:ext cx="1587" cy="5591175"/>
          </a:xfrm>
          <a:prstGeom prst="line">
            <a:avLst/>
          </a:prstGeom>
          <a:ln w="38100"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200151" y="1700808"/>
            <a:ext cx="5100042" cy="432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342900" indent="-342900" eaLnBrk="1" hangingPunct="1">
              <a:spcAft>
                <a:spcPts val="600"/>
              </a:spcAft>
            </a:pP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학교평가 도입 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/ 1999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시도교육청 수준의 학교평가</a:t>
            </a:r>
            <a:endParaRPr lang="ko-KR" altLang="en-US" sz="16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195389" y="2924944"/>
            <a:ext cx="6616972" cy="433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영국의 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OFSTED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모델 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/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국가수준 및 시도교육청 수준의 학교평가 병행</a:t>
            </a:r>
            <a:endParaRPr lang="ko-KR" altLang="en-US" sz="16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200151" y="4293097"/>
            <a:ext cx="5028034" cy="64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국가수준 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기본계획 수립과 지원 담당</a:t>
            </a:r>
            <a:endParaRPr lang="en-US" altLang="ko-KR" sz="1600" dirty="0" smtClean="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spcAft>
                <a:spcPts val="600"/>
              </a:spcAft>
            </a:pP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시도수준 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학교평가의 실제 수행</a:t>
            </a:r>
            <a:endParaRPr lang="en-US" altLang="ko-KR" sz="1600" dirty="0" smtClean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00608" y="115888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3200" dirty="0" smtClean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한국 학교평가의 변천</a:t>
            </a:r>
            <a:endParaRPr lang="ko-KR" altLang="en-US" sz="3200" dirty="0">
              <a:solidFill>
                <a:srgbClr val="FFFF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31B070-57DD-45B0-86AB-075BBEDBD758}" type="slidenum">
              <a:rPr lang="en-US" altLang="ko-KR"/>
              <a:pPr>
                <a:defRPr/>
              </a:pPr>
              <a:t>5</a:t>
            </a:fld>
            <a:r>
              <a:rPr lang="en-US" altLang="ko-KR"/>
              <a:t>/30</a:t>
            </a:r>
            <a:endParaRPr lang="en-US" altLang="ko-KR" dirty="0"/>
          </a:p>
        </p:txBody>
      </p:sp>
      <p:grpSp>
        <p:nvGrpSpPr>
          <p:cNvPr id="26" name="그룹 21"/>
          <p:cNvGrpSpPr>
            <a:grpSpLocks/>
          </p:cNvGrpSpPr>
          <p:nvPr/>
        </p:nvGrpSpPr>
        <p:grpSpPr bwMode="auto">
          <a:xfrm flipH="1">
            <a:off x="323528" y="5160615"/>
            <a:ext cx="509587" cy="428625"/>
            <a:chOff x="1000100" y="4887280"/>
            <a:chExt cx="2279133" cy="428628"/>
          </a:xfrm>
        </p:grpSpPr>
        <p:sp>
          <p:nvSpPr>
            <p:cNvPr id="27" name="한쪽 모서리가 둥근 사각형 26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solidFill>
                <a:srgbClr val="71579F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4" name="TextBox 23"/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4</a:t>
              </a:r>
              <a:endPara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35" name="그룹 12"/>
          <p:cNvGrpSpPr>
            <a:grpSpLocks/>
          </p:cNvGrpSpPr>
          <p:nvPr/>
        </p:nvGrpSpPr>
        <p:grpSpPr bwMode="auto">
          <a:xfrm>
            <a:off x="899592" y="5304631"/>
            <a:ext cx="5273675" cy="428625"/>
            <a:chOff x="1000100" y="4887280"/>
            <a:chExt cx="2279133" cy="428628"/>
          </a:xfrm>
        </p:grpSpPr>
        <p:sp>
          <p:nvSpPr>
            <p:cNvPr id="36" name="한쪽 모서리가 둥근 사각형 35"/>
            <p:cNvSpPr/>
            <p:nvPr/>
          </p:nvSpPr>
          <p:spPr>
            <a:xfrm>
              <a:off x="1000100" y="4887280"/>
              <a:ext cx="2279133" cy="428628"/>
            </a:xfrm>
            <a:prstGeom prst="round1Rect">
              <a:avLst>
                <a:gd name="adj" fmla="val 50000"/>
              </a:avLst>
            </a:prstGeom>
            <a:ln>
              <a:solidFill>
                <a:srgbClr val="71579F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360000" anchor="ctr"/>
            <a:lstStyle/>
            <a:p>
              <a:pPr>
                <a:defRPr/>
              </a:pPr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7" name="TextBox 14">
              <a:hlinkClick r:id="rId4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1000100" y="4929198"/>
              <a:ext cx="2185988" cy="339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2012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 </a:t>
              </a:r>
              <a:r>
                <a:rPr lang="ko-KR" altLang="en-US" sz="2000" dirty="0" err="1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초중등교육법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제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9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조 전문 개정</a:t>
              </a:r>
              <a:endPara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1187624" y="5733256"/>
            <a:ext cx="3312368" cy="433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교육감에게 학교평가 이양</a:t>
            </a:r>
            <a:endParaRPr lang="ko-KR" altLang="en-US" sz="1600" dirty="0"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직선 연결선 27"/>
          <p:cNvCxnSpPr/>
          <p:nvPr/>
        </p:nvCxnSpPr>
        <p:spPr>
          <a:xfrm flipH="1">
            <a:off x="1114425" y="795338"/>
            <a:ext cx="1588" cy="5591175"/>
          </a:xfrm>
          <a:prstGeom prst="line">
            <a:avLst/>
          </a:prstGeom>
          <a:ln w="38100"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187450" y="1484784"/>
            <a:ext cx="7840663" cy="432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lnSpc>
                <a:spcPct val="250000"/>
              </a:lnSpc>
              <a:spcAft>
                <a:spcPts val="600"/>
              </a:spcAft>
              <a:buFontTx/>
              <a:buChar char="-"/>
            </a:pP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100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% </a:t>
            </a:r>
            <a:r>
              <a:rPr lang="ko-KR" altLang="en-US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자체평가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dirty="0">
                <a:latin typeface="HY헤드라인M" pitchFamily="18" charset="-127"/>
                <a:ea typeface="HY헤드라인M" pitchFamily="18" charset="-127"/>
              </a:rPr>
              <a:t>내부평가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dirty="0">
                <a:latin typeface="HY헤드라인M" pitchFamily="18" charset="-127"/>
                <a:ea typeface="HY헤드라인M" pitchFamily="18" charset="-127"/>
              </a:rPr>
              <a:t>실시</a:t>
            </a:r>
          </a:p>
          <a:p>
            <a:pPr eaLnBrk="1" hangingPunct="1">
              <a:lnSpc>
                <a:spcPct val="250000"/>
              </a:lnSpc>
              <a:spcAft>
                <a:spcPts val="600"/>
              </a:spcAft>
              <a:buFontTx/>
              <a:buChar char="-"/>
            </a:pPr>
            <a:r>
              <a:rPr lang="ko-KR" altLang="en-US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정성평가</a:t>
            </a:r>
            <a:r>
              <a:rPr lang="ko-KR" altLang="en-US" dirty="0">
                <a:latin typeface="HY헤드라인M" pitchFamily="18" charset="-127"/>
                <a:ea typeface="HY헤드라인M" pitchFamily="18" charset="-127"/>
              </a:rPr>
              <a:t>와 정량평가 병행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실시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질적 평가 지향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lnSpc>
                <a:spcPct val="250000"/>
              </a:lnSpc>
              <a:spcAft>
                <a:spcPts val="600"/>
              </a:spcAft>
              <a:buFontTx/>
              <a:buChar char="-"/>
            </a:pP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혁신교육을 </a:t>
            </a:r>
            <a:r>
              <a:rPr lang="ko-KR" altLang="en-US" dirty="0">
                <a:latin typeface="HY헤드라인M" pitchFamily="18" charset="-127"/>
                <a:ea typeface="HY헤드라인M" pitchFamily="18" charset="-127"/>
              </a:rPr>
              <a:t>반영한 </a:t>
            </a:r>
            <a:r>
              <a:rPr lang="ko-KR" altLang="en-US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공통지표는 필수 </a:t>
            </a:r>
          </a:p>
          <a:p>
            <a:pPr eaLnBrk="1" hangingPunct="1">
              <a:lnSpc>
                <a:spcPct val="250000"/>
              </a:lnSpc>
              <a:spcAft>
                <a:spcPts val="600"/>
              </a:spcAft>
              <a:buFontTx/>
              <a:buChar char="-"/>
            </a:pPr>
            <a:r>
              <a:rPr lang="ko-KR" altLang="en-US" dirty="0">
                <a:latin typeface="HY헤드라인M" pitchFamily="18" charset="-127"/>
                <a:ea typeface="HY헤드라인M" pitchFamily="18" charset="-127"/>
              </a:rPr>
              <a:t> 단위학교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자율지표 개발 사용</a:t>
            </a:r>
          </a:p>
          <a:p>
            <a:pPr eaLnBrk="1" hangingPunct="1">
              <a:lnSpc>
                <a:spcPct val="250000"/>
              </a:lnSpc>
              <a:spcAft>
                <a:spcPts val="600"/>
              </a:spcAft>
              <a:buFontTx/>
              <a:buChar char="-"/>
            </a:pPr>
            <a:r>
              <a:rPr lang="ko-KR" altLang="en-US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평가 </a:t>
            </a:r>
            <a:r>
              <a:rPr lang="ko-KR" altLang="en-US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등급 폐지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dirty="0">
                <a:latin typeface="HY헤드라인M" pitchFamily="18" charset="-127"/>
                <a:ea typeface="HY헤드라인M" pitchFamily="18" charset="-127"/>
              </a:rPr>
              <a:t>결과에 따른 컨설팅 지원</a:t>
            </a:r>
            <a:endParaRPr lang="en-US" altLang="ko-KR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87450" y="188640"/>
            <a:ext cx="9144000" cy="585787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200" dirty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2012</a:t>
            </a:r>
            <a:r>
              <a:rPr kumimoji="0" lang="ko-KR" altLang="en-US" sz="3200" dirty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년 경기도 학교자체평가</a:t>
            </a:r>
          </a:p>
        </p:txBody>
      </p:sp>
      <p:pic>
        <p:nvPicPr>
          <p:cNvPr id="1434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825" y="1411288"/>
            <a:ext cx="99218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슬라이드 번호 개체 틀 1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0F4189-EC7E-4B05-94CB-CA1C1752FF11}" type="slidenum">
              <a:rPr lang="en-US" altLang="ko-KR"/>
              <a:pPr>
                <a:defRPr/>
              </a:pPr>
              <a:t>6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0227"/>
          <a:stretch>
            <a:fillRect/>
          </a:stretch>
        </p:blipFill>
        <p:spPr bwMode="auto">
          <a:xfrm>
            <a:off x="5795963" y="2781300"/>
            <a:ext cx="3348037" cy="349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제목 1"/>
          <p:cNvSpPr txBox="1">
            <a:spLocks/>
          </p:cNvSpPr>
          <p:nvPr/>
        </p:nvSpPr>
        <p:spPr bwMode="auto">
          <a:xfrm>
            <a:off x="250825" y="2544763"/>
            <a:ext cx="10082213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4000" dirty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Ⅱ. </a:t>
            </a:r>
            <a:r>
              <a:rPr kumimoji="0" lang="ko-KR" altLang="en-US" sz="4000" dirty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</a:rPr>
              <a:t>학교자체평가를 위한 패러다임의 전환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5">
            <a:hlinkClick r:id="rId2"/>
          </p:cNvPr>
          <p:cNvSpPr>
            <a:spLocks noChangeArrowheads="1"/>
          </p:cNvSpPr>
          <p:nvPr/>
        </p:nvSpPr>
        <p:spPr bwMode="auto">
          <a:xfrm>
            <a:off x="4211638" y="1557338"/>
            <a:ext cx="4321175" cy="4608512"/>
          </a:xfrm>
          <a:prstGeom prst="flowChartDelay">
            <a:avLst/>
          </a:prstGeom>
          <a:solidFill>
            <a:srgbClr val="FFFFCD"/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ko-KR" altLang="ko-KR" sz="200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15616" y="163513"/>
            <a:ext cx="9144000" cy="584200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 smtClean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학교교육 </a:t>
            </a: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및 평가 패러다임의 전환</a:t>
            </a:r>
          </a:p>
        </p:txBody>
      </p:sp>
      <p:grpSp>
        <p:nvGrpSpPr>
          <p:cNvPr id="16388" name="그룹 35"/>
          <p:cNvGrpSpPr>
            <a:grpSpLocks/>
          </p:cNvGrpSpPr>
          <p:nvPr/>
        </p:nvGrpSpPr>
        <p:grpSpPr bwMode="auto">
          <a:xfrm>
            <a:off x="395288" y="1844675"/>
            <a:ext cx="3816350" cy="4464050"/>
            <a:chOff x="835968" y="1700808"/>
            <a:chExt cx="3456384" cy="4464472"/>
          </a:xfrm>
        </p:grpSpPr>
        <p:sp>
          <p:nvSpPr>
            <p:cNvPr id="2" name="AutoShape 4"/>
            <p:cNvSpPr>
              <a:spLocks noChangeArrowheads="1"/>
            </p:cNvSpPr>
            <p:nvPr/>
          </p:nvSpPr>
          <p:spPr bwMode="auto">
            <a:xfrm rot="10800000">
              <a:off x="835968" y="1700808"/>
              <a:ext cx="3456384" cy="4464472"/>
            </a:xfrm>
            <a:prstGeom prst="flowChartDelay">
              <a:avLst/>
            </a:prstGeom>
            <a:solidFill>
              <a:srgbClr val="ECD9C6"/>
            </a:solidFill>
            <a:ln w="9525" algn="ctr">
              <a:noFill/>
              <a:miter lim="800000"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ko-KR" sz="2000" dirty="0"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16398" name="AutoShape 9"/>
            <p:cNvSpPr>
              <a:spLocks noChangeArrowheads="1"/>
            </p:cNvSpPr>
            <p:nvPr/>
          </p:nvSpPr>
          <p:spPr bwMode="auto">
            <a:xfrm>
              <a:off x="1357686" y="2132856"/>
              <a:ext cx="2780818" cy="79208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ko-KR" altLang="en-US" sz="2000">
                  <a:latin typeface="HY수평선M" pitchFamily="18" charset="-127"/>
                  <a:ea typeface="HY수평선M" pitchFamily="18" charset="-127"/>
                </a:rPr>
                <a:t>학교간 </a:t>
              </a:r>
              <a:r>
                <a:rPr lang="ko-KR" altLang="en-US" sz="2000">
                  <a:solidFill>
                    <a:srgbClr val="C00000"/>
                  </a:solidFill>
                  <a:latin typeface="HY수평선M" pitchFamily="18" charset="-127"/>
                  <a:ea typeface="HY수평선M" pitchFamily="18" charset="-127"/>
                </a:rPr>
                <a:t>선의의 경쟁</a:t>
              </a:r>
              <a:r>
                <a:rPr lang="ko-KR" altLang="en-US" sz="2000">
                  <a:latin typeface="HY수평선M" pitchFamily="18" charset="-127"/>
                  <a:ea typeface="HY수평선M" pitchFamily="18" charset="-127"/>
                </a:rPr>
                <a:t>을</a:t>
              </a:r>
              <a:endParaRPr lang="en-US" altLang="ko-KR" sz="2000">
                <a:latin typeface="HY수평선M" pitchFamily="18" charset="-127"/>
                <a:ea typeface="HY수평선M" pitchFamily="18" charset="-127"/>
              </a:endParaRPr>
            </a:p>
            <a:p>
              <a:r>
                <a:rPr lang="ko-KR" altLang="en-US" sz="2000">
                  <a:latin typeface="HY수평선M" pitchFamily="18" charset="-127"/>
                  <a:ea typeface="HY수평선M" pitchFamily="18" charset="-127"/>
                </a:rPr>
                <a:t> 통한 학교교육의 질 개선</a:t>
              </a:r>
            </a:p>
          </p:txBody>
        </p:sp>
        <p:sp>
          <p:nvSpPr>
            <p:cNvPr id="16399" name="AutoShape 9"/>
            <p:cNvSpPr>
              <a:spLocks noChangeArrowheads="1"/>
            </p:cNvSpPr>
            <p:nvPr/>
          </p:nvSpPr>
          <p:spPr bwMode="auto">
            <a:xfrm>
              <a:off x="1162042" y="3116965"/>
              <a:ext cx="3000482" cy="79208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ko-KR" altLang="en-US" sz="2000" dirty="0">
                  <a:solidFill>
                    <a:srgbClr val="C00000"/>
                  </a:solidFill>
                  <a:latin typeface="HY수평선M" pitchFamily="18" charset="-127"/>
                  <a:ea typeface="HY수평선M" pitchFamily="18" charset="-127"/>
                </a:rPr>
                <a:t>수요자의 선택을 </a:t>
              </a:r>
              <a:r>
                <a:rPr lang="ko-KR" altLang="en-US" sz="2000" dirty="0">
                  <a:latin typeface="HY수평선M" pitchFamily="18" charset="-127"/>
                  <a:ea typeface="HY수평선M" pitchFamily="18" charset="-127"/>
                </a:rPr>
                <a:t>위한 자료</a:t>
              </a:r>
            </a:p>
          </p:txBody>
        </p:sp>
        <p:sp>
          <p:nvSpPr>
            <p:cNvPr id="16400" name="AutoShape 9"/>
            <p:cNvSpPr>
              <a:spLocks noChangeArrowheads="1"/>
            </p:cNvSpPr>
            <p:nvPr/>
          </p:nvSpPr>
          <p:spPr bwMode="auto">
            <a:xfrm>
              <a:off x="1162042" y="4101074"/>
              <a:ext cx="3041678" cy="79208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ko-KR" altLang="en-US" sz="2000" dirty="0">
                  <a:latin typeface="HY수평선M" pitchFamily="18" charset="-127"/>
                  <a:ea typeface="HY수평선M" pitchFamily="18" charset="-127"/>
                </a:rPr>
                <a:t>학교운영</a:t>
              </a:r>
              <a:r>
                <a:rPr lang="en-US" altLang="ko-KR" sz="2000" dirty="0">
                  <a:latin typeface="HY수평선M" pitchFamily="18" charset="-127"/>
                  <a:ea typeface="HY수평선M" pitchFamily="18" charset="-127"/>
                </a:rPr>
                <a:t>, </a:t>
              </a:r>
              <a:r>
                <a:rPr lang="ko-KR" altLang="en-US" sz="2000" dirty="0">
                  <a:latin typeface="HY수평선M" pitchFamily="18" charset="-127"/>
                  <a:ea typeface="HY수평선M" pitchFamily="18" charset="-127"/>
                </a:rPr>
                <a:t>결과</a:t>
              </a:r>
              <a:r>
                <a:rPr lang="en-US" altLang="ko-KR" sz="2000" dirty="0">
                  <a:latin typeface="HY수평선M" pitchFamily="18" charset="-127"/>
                  <a:ea typeface="HY수평선M" pitchFamily="18" charset="-127"/>
                </a:rPr>
                <a:t>, </a:t>
              </a:r>
              <a:r>
                <a:rPr lang="ko-KR" altLang="en-US" sz="2000" dirty="0" smtClean="0">
                  <a:latin typeface="HY수평선M" pitchFamily="18" charset="-127"/>
                  <a:ea typeface="HY수평선M" pitchFamily="18" charset="-127"/>
                </a:rPr>
                <a:t>구성원에</a:t>
              </a:r>
              <a:endParaRPr lang="en-US" altLang="ko-KR" sz="2000" dirty="0">
                <a:latin typeface="HY수평선M" pitchFamily="18" charset="-127"/>
                <a:ea typeface="HY수평선M" pitchFamily="18" charset="-127"/>
              </a:endParaRPr>
            </a:p>
            <a:p>
              <a:r>
                <a:rPr lang="ko-KR" altLang="en-US" sz="2000" dirty="0" smtClean="0">
                  <a:latin typeface="HY수평선M" pitchFamily="18" charset="-127"/>
                  <a:ea typeface="HY수평선M" pitchFamily="18" charset="-127"/>
                </a:rPr>
                <a:t>대한 </a:t>
              </a:r>
              <a:r>
                <a:rPr lang="ko-KR" altLang="en-US" sz="2000" dirty="0">
                  <a:solidFill>
                    <a:srgbClr val="C00000"/>
                  </a:solidFill>
                  <a:latin typeface="HY수평선M" pitchFamily="18" charset="-127"/>
                  <a:ea typeface="HY수평선M" pitchFamily="18" charset="-127"/>
                </a:rPr>
                <a:t>종합평가</a:t>
              </a:r>
            </a:p>
          </p:txBody>
        </p:sp>
        <p:sp>
          <p:nvSpPr>
            <p:cNvPr id="16401" name="AutoShape 9"/>
            <p:cNvSpPr>
              <a:spLocks noChangeArrowheads="1"/>
            </p:cNvSpPr>
            <p:nvPr/>
          </p:nvSpPr>
          <p:spPr bwMode="auto">
            <a:xfrm>
              <a:off x="1488116" y="5085184"/>
              <a:ext cx="2674408" cy="79208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ko-KR" altLang="en-US" sz="2000" dirty="0">
                  <a:latin typeface="HY수평선M" pitchFamily="18" charset="-127"/>
                  <a:ea typeface="HY수평선M" pitchFamily="18" charset="-127"/>
                </a:rPr>
                <a:t>평가결과에 따른 </a:t>
              </a:r>
              <a:endParaRPr lang="en-US" altLang="ko-KR" sz="2000" dirty="0" smtClean="0">
                <a:latin typeface="HY수평선M" pitchFamily="18" charset="-127"/>
                <a:ea typeface="HY수평선M" pitchFamily="18" charset="-127"/>
              </a:endParaRPr>
            </a:p>
            <a:p>
              <a:r>
                <a:rPr lang="ko-KR" altLang="en-US" sz="2000" dirty="0" smtClean="0">
                  <a:solidFill>
                    <a:srgbClr val="C00000"/>
                  </a:solidFill>
                  <a:latin typeface="HY수평선M" pitchFamily="18" charset="-127"/>
                  <a:ea typeface="HY수평선M" pitchFamily="18" charset="-127"/>
                </a:rPr>
                <a:t>차등적  행 재정 </a:t>
              </a:r>
              <a:r>
                <a:rPr lang="ko-KR" altLang="en-US" sz="2000" dirty="0">
                  <a:solidFill>
                    <a:srgbClr val="C00000"/>
                  </a:solidFill>
                  <a:latin typeface="HY수평선M" pitchFamily="18" charset="-127"/>
                  <a:ea typeface="HY수평선M" pitchFamily="18" charset="-127"/>
                </a:rPr>
                <a:t>지원</a:t>
              </a:r>
            </a:p>
          </p:txBody>
        </p:sp>
      </p:grpSp>
      <p:sp>
        <p:nvSpPr>
          <p:cNvPr id="16389" name="AutoShape 9"/>
          <p:cNvSpPr>
            <a:spLocks noChangeArrowheads="1"/>
          </p:cNvSpPr>
          <p:nvPr/>
        </p:nvSpPr>
        <p:spPr bwMode="auto">
          <a:xfrm>
            <a:off x="4643438" y="2133600"/>
            <a:ext cx="3241675" cy="7905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ko-KR" altLang="en-US" sz="2000">
                <a:solidFill>
                  <a:srgbClr val="C00000"/>
                </a:solidFill>
                <a:latin typeface="HY수평선M" pitchFamily="18" charset="-127"/>
                <a:ea typeface="HY수평선M" pitchFamily="18" charset="-127"/>
              </a:rPr>
              <a:t>단위학교 책임경영</a:t>
            </a:r>
            <a:r>
              <a:rPr lang="ko-KR" altLang="en-US" sz="2000">
                <a:latin typeface="HY수평선M" pitchFamily="18" charset="-127"/>
                <a:ea typeface="HY수평선M" pitchFamily="18" charset="-127"/>
              </a:rPr>
              <a:t>을 통한 </a:t>
            </a:r>
            <a:endParaRPr lang="en-US" altLang="ko-KR" sz="2000">
              <a:latin typeface="HY수평선M" pitchFamily="18" charset="-127"/>
              <a:ea typeface="HY수평선M" pitchFamily="18" charset="-127"/>
            </a:endParaRPr>
          </a:p>
          <a:p>
            <a:r>
              <a:rPr lang="ko-KR" altLang="en-US" sz="2000">
                <a:latin typeface="HY수평선M" pitchFamily="18" charset="-127"/>
                <a:ea typeface="HY수평선M" pitchFamily="18" charset="-127"/>
              </a:rPr>
              <a:t>학교교육의 질 개선</a:t>
            </a:r>
          </a:p>
        </p:txBody>
      </p:sp>
      <p:sp>
        <p:nvSpPr>
          <p:cNvPr id="16390" name="AutoShape 9"/>
          <p:cNvSpPr>
            <a:spLocks noChangeArrowheads="1"/>
          </p:cNvSpPr>
          <p:nvPr/>
        </p:nvSpPr>
        <p:spPr bwMode="auto">
          <a:xfrm>
            <a:off x="4699000" y="3227388"/>
            <a:ext cx="3328988" cy="609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ko-KR" altLang="en-US" sz="2000" dirty="0">
                <a:latin typeface="HY수평선M" pitchFamily="18" charset="-127"/>
                <a:ea typeface="HY수평선M" pitchFamily="18" charset="-127"/>
              </a:rPr>
              <a:t>교육 </a:t>
            </a:r>
            <a:r>
              <a:rPr lang="ko-KR" altLang="en-US" sz="2000" dirty="0" err="1">
                <a:solidFill>
                  <a:srgbClr val="C00000"/>
                </a:solidFill>
                <a:latin typeface="HY수평선M" pitchFamily="18" charset="-127"/>
                <a:ea typeface="HY수평선M" pitchFamily="18" charset="-127"/>
              </a:rPr>
              <a:t>거버넌스</a:t>
            </a:r>
            <a:r>
              <a:rPr lang="ko-KR" altLang="en-US" sz="2000" dirty="0">
                <a:latin typeface="HY수평선M" pitchFamily="18" charset="-127"/>
                <a:ea typeface="HY수평선M" pitchFamily="18" charset="-127"/>
              </a:rPr>
              <a:t> 구축</a:t>
            </a:r>
          </a:p>
        </p:txBody>
      </p:sp>
      <p:sp>
        <p:nvSpPr>
          <p:cNvPr id="16391" name="AutoShape 9"/>
          <p:cNvSpPr>
            <a:spLocks noChangeArrowheads="1"/>
          </p:cNvSpPr>
          <p:nvPr/>
        </p:nvSpPr>
        <p:spPr bwMode="auto">
          <a:xfrm>
            <a:off x="4699000" y="4140200"/>
            <a:ext cx="3328988" cy="609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ko-KR" altLang="en-US" sz="2000">
                <a:latin typeface="HY수평선M" pitchFamily="18" charset="-127"/>
                <a:ea typeface="HY수평선M" pitchFamily="18" charset="-127"/>
              </a:rPr>
              <a:t>학교 </a:t>
            </a:r>
            <a:r>
              <a:rPr lang="ko-KR" altLang="en-US" sz="2000">
                <a:solidFill>
                  <a:srgbClr val="C00000"/>
                </a:solidFill>
                <a:latin typeface="HY수평선M" pitchFamily="18" charset="-127"/>
                <a:ea typeface="HY수평선M" pitchFamily="18" charset="-127"/>
              </a:rPr>
              <a:t>자율성과 책무성 </a:t>
            </a:r>
            <a:r>
              <a:rPr lang="ko-KR" altLang="en-US" sz="2000">
                <a:latin typeface="HY수평선M" pitchFamily="18" charset="-127"/>
                <a:ea typeface="HY수평선M" pitchFamily="18" charset="-127"/>
              </a:rPr>
              <a:t>강화</a:t>
            </a:r>
          </a:p>
        </p:txBody>
      </p:sp>
      <p:sp>
        <p:nvSpPr>
          <p:cNvPr id="16392" name="AutoShape 9"/>
          <p:cNvSpPr>
            <a:spLocks noChangeArrowheads="1"/>
          </p:cNvSpPr>
          <p:nvPr/>
        </p:nvSpPr>
        <p:spPr bwMode="auto">
          <a:xfrm>
            <a:off x="4699000" y="5051425"/>
            <a:ext cx="3328988" cy="609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ko-KR" altLang="en-US" sz="2000">
                <a:latin typeface="HY수평선M" pitchFamily="18" charset="-127"/>
                <a:ea typeface="HY수평선M" pitchFamily="18" charset="-127"/>
              </a:rPr>
              <a:t>현대 </a:t>
            </a:r>
            <a:r>
              <a:rPr lang="ko-KR" altLang="en-US" sz="2000">
                <a:solidFill>
                  <a:srgbClr val="C00000"/>
                </a:solidFill>
                <a:latin typeface="HY수평선M" pitchFamily="18" charset="-127"/>
                <a:ea typeface="HY수평선M" pitchFamily="18" charset="-127"/>
              </a:rPr>
              <a:t>사회가 원하는 교육</a:t>
            </a:r>
          </a:p>
        </p:txBody>
      </p:sp>
      <p:pic>
        <p:nvPicPr>
          <p:cNvPr id="16393" name="Picture 24" descr="na_h2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106613"/>
            <a:ext cx="539750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직사각형 20"/>
          <p:cNvSpPr/>
          <p:nvPr/>
        </p:nvSpPr>
        <p:spPr>
          <a:xfrm>
            <a:off x="1908175" y="1444625"/>
            <a:ext cx="2159000" cy="400050"/>
          </a:xfrm>
          <a:prstGeom prst="rect">
            <a:avLst/>
          </a:prstGeom>
          <a:noFill/>
          <a:ln w="12700">
            <a:noFill/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ko-KR" altLang="en-US" sz="2000" dirty="0" err="1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신자유주의</a:t>
            </a:r>
            <a:endParaRPr lang="ko-KR" altLang="en-US" sz="2000" dirty="0">
              <a:solidFill>
                <a:schemeClr val="tx2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4427538" y="1196975"/>
            <a:ext cx="2520950" cy="400050"/>
          </a:xfrm>
          <a:prstGeom prst="rect">
            <a:avLst/>
          </a:prstGeom>
          <a:noFill/>
          <a:ln w="12700">
            <a:noFill/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ko-KR" altLang="en-US" sz="2000" dirty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공동체 </a:t>
            </a:r>
            <a:r>
              <a:rPr lang="ko-KR" altLang="en-US" sz="2000" dirty="0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자율주의</a:t>
            </a:r>
            <a:endParaRPr lang="ko-KR" altLang="en-US" sz="2000" dirty="0">
              <a:solidFill>
                <a:schemeClr val="tx2"/>
              </a:solidFill>
            </a:endParaRPr>
          </a:p>
        </p:txBody>
      </p:sp>
      <p:sp>
        <p:nvSpPr>
          <p:cNvPr id="24" name="슬라이드 번호 개체 틀 2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F77A6C-01B3-4393-B3BD-973FDCDA2C30}" type="slidenum">
              <a:rPr lang="en-US" altLang="ko-KR"/>
              <a:pPr>
                <a:defRPr/>
              </a:pPr>
              <a:t>8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설명선 2(강조선) 34"/>
          <p:cNvSpPr/>
          <p:nvPr/>
        </p:nvSpPr>
        <p:spPr>
          <a:xfrm>
            <a:off x="6732240" y="1988840"/>
            <a:ext cx="2232248" cy="719138"/>
          </a:xfrm>
          <a:prstGeom prst="accentCallout2">
            <a:avLst>
              <a:gd name="adj1" fmla="val 30079"/>
              <a:gd name="adj2" fmla="val -1054"/>
              <a:gd name="adj3" fmla="val 49356"/>
              <a:gd name="adj4" fmla="val -27063"/>
              <a:gd name="adj5" fmla="val 99965"/>
              <a:gd name="adj6" fmla="val -40926"/>
            </a:avLst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학교장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,</a:t>
            </a: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교직원</a:t>
            </a:r>
            <a:endParaRPr lang="en-US" altLang="ko-KR" dirty="0">
              <a:solidFill>
                <a:srgbClr val="002060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지역사회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,</a:t>
            </a: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학부모</a:t>
            </a:r>
            <a:endParaRPr lang="ko-KR" altLang="en-US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44624" y="163513"/>
            <a:ext cx="9144000" cy="584200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200" dirty="0">
                <a:solidFill>
                  <a:srgbClr val="FFFF00"/>
                </a:solidFill>
                <a:latin typeface="HY울릉도M" pitchFamily="18" charset="-127"/>
                <a:ea typeface="HY울릉도M" pitchFamily="18" charset="-127"/>
              </a:rPr>
              <a:t>학교자체평가를 위한 패러다임 전환</a:t>
            </a:r>
          </a:p>
        </p:txBody>
      </p:sp>
      <p:sp>
        <p:nvSpPr>
          <p:cNvPr id="34" name="설명선 2(강조선) 33"/>
          <p:cNvSpPr/>
          <p:nvPr/>
        </p:nvSpPr>
        <p:spPr>
          <a:xfrm>
            <a:off x="5148064" y="1196752"/>
            <a:ext cx="3995936" cy="720725"/>
          </a:xfrm>
          <a:prstGeom prst="accentCallout2">
            <a:avLst>
              <a:gd name="adj1" fmla="val 32981"/>
              <a:gd name="adj2" fmla="val 503"/>
              <a:gd name="adj3" fmla="val 43401"/>
              <a:gd name="adj4" fmla="val -17729"/>
              <a:gd name="adj5" fmla="val 84978"/>
              <a:gd name="adj6" fmla="val -2622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itchFamily="34" charset="0"/>
              <a:buChar char="•"/>
              <a:defRPr/>
            </a:pP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학생 </a:t>
            </a:r>
            <a:r>
              <a:rPr lang="ko-KR" altLang="en-US" dirty="0" smtClean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가까이 있는 교사의  </a:t>
            </a: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의사결정</a:t>
            </a:r>
            <a:endParaRPr lang="en-US" altLang="ko-KR" dirty="0">
              <a:solidFill>
                <a:srgbClr val="002060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ko-KR" altLang="en-US" dirty="0" err="1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권안위임</a:t>
            </a:r>
            <a:endParaRPr lang="ko-KR" altLang="en-US" dirty="0">
              <a:solidFill>
                <a:srgbClr val="002060"/>
              </a:solidFill>
            </a:endParaRPr>
          </a:p>
        </p:txBody>
      </p:sp>
      <p:sp>
        <p:nvSpPr>
          <p:cNvPr id="36" name="설명선 2(강조선) 35"/>
          <p:cNvSpPr/>
          <p:nvPr/>
        </p:nvSpPr>
        <p:spPr>
          <a:xfrm>
            <a:off x="5184775" y="5301208"/>
            <a:ext cx="3959225" cy="720725"/>
          </a:xfrm>
          <a:prstGeom prst="accentCallout2">
            <a:avLst>
              <a:gd name="adj1" fmla="val 50568"/>
              <a:gd name="adj2" fmla="val -1486"/>
              <a:gd name="adj3" fmla="val 68942"/>
              <a:gd name="adj4" fmla="val -9945"/>
              <a:gd name="adj5" fmla="val -8092"/>
              <a:gd name="adj6" fmla="val -2012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교육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</a:t>
            </a:r>
            <a:r>
              <a:rPr lang="ko-KR" altLang="en-US" dirty="0" smtClean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학습 </a:t>
            </a:r>
            <a:r>
              <a:rPr lang="en-US" altLang="ko-KR" dirty="0" smtClean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/ </a:t>
            </a: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표준화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</a:t>
            </a: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개별화</a:t>
            </a:r>
            <a:endParaRPr lang="en-US" altLang="ko-KR" dirty="0">
              <a:solidFill>
                <a:srgbClr val="002060"/>
              </a:solidFill>
              <a:latin typeface="HY울릉도M" pitchFamily="18" charset="-127"/>
              <a:ea typeface="HY울릉도M" pitchFamily="18" charset="-127"/>
              <a:sym typeface="Wingdings" pitchFamily="2" charset="2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앎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(</a:t>
            </a: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지식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,</a:t>
            </a: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기능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)</a:t>
            </a: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삶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(</a:t>
            </a:r>
            <a:r>
              <a:rPr lang="ko-KR" altLang="en-US" dirty="0" err="1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사의력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, </a:t>
            </a: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실행력</a:t>
            </a:r>
            <a:r>
              <a:rPr lang="en-US" altLang="ko-KR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)</a:t>
            </a:r>
            <a:endParaRPr lang="ko-KR" altLang="en-US" dirty="0">
              <a:solidFill>
                <a:srgbClr val="002060"/>
              </a:solidFill>
            </a:endParaRPr>
          </a:p>
        </p:txBody>
      </p:sp>
      <p:sp>
        <p:nvSpPr>
          <p:cNvPr id="37" name="설명선 2(강조선) 36"/>
          <p:cNvSpPr/>
          <p:nvPr/>
        </p:nvSpPr>
        <p:spPr>
          <a:xfrm>
            <a:off x="900113" y="5445125"/>
            <a:ext cx="3130550" cy="720725"/>
          </a:xfrm>
          <a:prstGeom prst="accentCallout2">
            <a:avLst>
              <a:gd name="adj1" fmla="val 23730"/>
              <a:gd name="adj2" fmla="val -1930"/>
              <a:gd name="adj3" fmla="val 24975"/>
              <a:gd name="adj4" fmla="val -7013"/>
              <a:gd name="adj5" fmla="val -241739"/>
              <a:gd name="adj6" fmla="val 17914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개인의 </a:t>
            </a:r>
            <a:r>
              <a:rPr lang="ko-KR" altLang="en-US" dirty="0" smtClean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책임 </a:t>
            </a:r>
            <a:r>
              <a:rPr lang="en-US" altLang="ko-KR" dirty="0" smtClean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/ </a:t>
            </a:r>
            <a:r>
              <a:rPr lang="ko-KR" altLang="en-US" dirty="0" smtClean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집단적 기대</a:t>
            </a:r>
            <a:endParaRPr lang="en-US" altLang="ko-KR" dirty="0">
              <a:solidFill>
                <a:srgbClr val="002060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dirty="0" smtClean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rPr>
              <a:t>공적 의무</a:t>
            </a:r>
            <a:endParaRPr lang="ko-KR" altLang="en-US" dirty="0">
              <a:solidFill>
                <a:srgbClr val="002060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403350" y="1844823"/>
            <a:ext cx="6192838" cy="3384377"/>
            <a:chOff x="1017" y="1152"/>
            <a:chExt cx="3732" cy="2486"/>
          </a:xfrm>
        </p:grpSpPr>
        <p:grpSp>
          <p:nvGrpSpPr>
            <p:cNvPr id="17417" name="Group 4"/>
            <p:cNvGrpSpPr>
              <a:grpSpLocks/>
            </p:cNvGrpSpPr>
            <p:nvPr/>
          </p:nvGrpSpPr>
          <p:grpSpPr bwMode="auto">
            <a:xfrm>
              <a:off x="2132" y="1152"/>
              <a:ext cx="1487" cy="1247"/>
              <a:chOff x="2057" y="862"/>
              <a:chExt cx="1549" cy="1351"/>
            </a:xfrm>
          </p:grpSpPr>
          <p:sp>
            <p:nvSpPr>
              <p:cNvPr id="17434" name="AutoShape 5"/>
              <p:cNvSpPr>
                <a:spLocks noChangeArrowheads="1"/>
              </p:cNvSpPr>
              <p:nvPr/>
            </p:nvSpPr>
            <p:spPr bwMode="gray">
              <a:xfrm>
                <a:off x="2070" y="88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  <p:sp>
            <p:nvSpPr>
              <p:cNvPr id="17435" name="AutoShape 6"/>
              <p:cNvSpPr>
                <a:spLocks noChangeArrowheads="1"/>
              </p:cNvSpPr>
              <p:nvPr/>
            </p:nvSpPr>
            <p:spPr bwMode="gray">
              <a:xfrm>
                <a:off x="2057" y="862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  <p:sp>
            <p:nvSpPr>
              <p:cNvPr id="17436" name="AutoShape 7"/>
              <p:cNvSpPr>
                <a:spLocks noChangeArrowheads="1"/>
              </p:cNvSpPr>
              <p:nvPr/>
            </p:nvSpPr>
            <p:spPr bwMode="gray">
              <a:xfrm>
                <a:off x="2147" y="942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7262EC">
                      <a:alpha val="20999"/>
                    </a:srgbClr>
                  </a:gs>
                  <a:gs pos="100000">
                    <a:srgbClr val="2614AA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</p:grpSp>
        <p:grpSp>
          <p:nvGrpSpPr>
            <p:cNvPr id="17418" name="Group 8"/>
            <p:cNvGrpSpPr>
              <a:grpSpLocks/>
            </p:cNvGrpSpPr>
            <p:nvPr/>
          </p:nvGrpSpPr>
          <p:grpSpPr bwMode="auto">
            <a:xfrm>
              <a:off x="1017" y="1775"/>
              <a:ext cx="1488" cy="1248"/>
              <a:chOff x="1110" y="2656"/>
              <a:chExt cx="1549" cy="1351"/>
            </a:xfrm>
          </p:grpSpPr>
          <p:sp>
            <p:nvSpPr>
              <p:cNvPr id="17431" name="AutoShape 9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  <p:sp>
            <p:nvSpPr>
              <p:cNvPr id="17432" name="AutoShape 10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  <p:sp>
            <p:nvSpPr>
              <p:cNvPr id="17433" name="AutoShape 11"/>
              <p:cNvSpPr>
                <a:spLocks noChangeArrowheads="1"/>
              </p:cNvSpPr>
              <p:nvPr/>
            </p:nvSpPr>
            <p:spPr bwMode="gray">
              <a:xfrm>
                <a:off x="1200" y="2705"/>
                <a:ext cx="1350" cy="1167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24B443"/>
                  </a:gs>
                  <a:gs pos="100000">
                    <a:srgbClr val="115D16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</p:grpSp>
        <p:sp>
          <p:nvSpPr>
            <p:cNvPr id="17419" name="Text Box 12"/>
            <p:cNvSpPr txBox="1">
              <a:spLocks noChangeArrowheads="1"/>
            </p:cNvSpPr>
            <p:nvPr/>
          </p:nvSpPr>
          <p:spPr bwMode="gray">
            <a:xfrm>
              <a:off x="2361" y="1416"/>
              <a:ext cx="977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/>
              <a:r>
                <a:rPr lang="ko-KR" altLang="en-US" sz="2400" dirty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단위학교</a:t>
              </a:r>
              <a:endParaRPr lang="en-US" altLang="ko-KR" sz="240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  <a:p>
              <a:pPr algn="ctr"/>
              <a:r>
                <a:rPr lang="ko-KR" altLang="en-US" sz="2400" dirty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책임 경영제</a:t>
              </a:r>
              <a:endParaRPr lang="en-US" altLang="ko-KR" sz="240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17420" name="Text Box 13"/>
            <p:cNvSpPr txBox="1">
              <a:spLocks noChangeArrowheads="1"/>
            </p:cNvSpPr>
            <p:nvPr/>
          </p:nvSpPr>
          <p:spPr bwMode="gray">
            <a:xfrm>
              <a:off x="1147" y="2051"/>
              <a:ext cx="1079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/>
              <a:r>
                <a:rPr lang="ko-KR" altLang="en-US" sz="2400" dirty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 교육 </a:t>
              </a:r>
              <a:r>
                <a:rPr lang="ko-KR" altLang="en-US" sz="2400" dirty="0" err="1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책무성</a:t>
              </a:r>
              <a:endParaRPr lang="en-US" altLang="ko-KR" sz="240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  <a:p>
              <a:pPr algn="ctr"/>
              <a:r>
                <a:rPr lang="ko-KR" altLang="en-US" sz="2400" dirty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증대</a:t>
              </a:r>
              <a:endParaRPr lang="en-US" altLang="ko-KR" sz="240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grpSp>
          <p:nvGrpSpPr>
            <p:cNvPr id="17421" name="Group 14"/>
            <p:cNvGrpSpPr>
              <a:grpSpLocks/>
            </p:cNvGrpSpPr>
            <p:nvPr/>
          </p:nvGrpSpPr>
          <p:grpSpPr bwMode="auto">
            <a:xfrm>
              <a:off x="3252" y="1776"/>
              <a:ext cx="1497" cy="1247"/>
              <a:chOff x="3164" y="2656"/>
              <a:chExt cx="1559" cy="1351"/>
            </a:xfrm>
          </p:grpSpPr>
          <p:sp>
            <p:nvSpPr>
              <p:cNvPr id="17428" name="AutoShape 15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  <p:sp>
            <p:nvSpPr>
              <p:cNvPr id="17429" name="AutoShape 16"/>
              <p:cNvSpPr>
                <a:spLocks noChangeArrowheads="1"/>
              </p:cNvSpPr>
              <p:nvPr/>
            </p:nvSpPr>
            <p:spPr bwMode="gray">
              <a:xfrm>
                <a:off x="316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  <p:sp>
            <p:nvSpPr>
              <p:cNvPr id="17430" name="AutoShape 17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6D440E"/>
                  </a:gs>
                  <a:gs pos="100000">
                    <a:srgbClr val="EC941E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</p:grpSp>
        <p:sp>
          <p:nvSpPr>
            <p:cNvPr id="17422" name="Text Box 18"/>
            <p:cNvSpPr txBox="1">
              <a:spLocks noChangeArrowheads="1"/>
            </p:cNvSpPr>
            <p:nvPr/>
          </p:nvSpPr>
          <p:spPr bwMode="gray">
            <a:xfrm>
              <a:off x="3615" y="2051"/>
              <a:ext cx="722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/>
              <a:r>
                <a:rPr lang="ko-KR" altLang="en-US" sz="2400" dirty="0" err="1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거버넌스</a:t>
              </a:r>
              <a:endParaRPr lang="en-US" altLang="ko-KR" sz="240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  <a:p>
              <a:pPr algn="ctr"/>
              <a:r>
                <a:rPr lang="ko-KR" altLang="en-US" sz="2400" dirty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구축</a:t>
              </a:r>
              <a:endParaRPr lang="en-US" altLang="ko-KR" sz="240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grpSp>
          <p:nvGrpSpPr>
            <p:cNvPr id="17423" name="Group 19"/>
            <p:cNvGrpSpPr>
              <a:grpSpLocks/>
            </p:cNvGrpSpPr>
            <p:nvPr/>
          </p:nvGrpSpPr>
          <p:grpSpPr bwMode="auto">
            <a:xfrm>
              <a:off x="2142" y="2391"/>
              <a:ext cx="1488" cy="1247"/>
              <a:chOff x="3174" y="2656"/>
              <a:chExt cx="1549" cy="1351"/>
            </a:xfrm>
          </p:grpSpPr>
          <p:sp>
            <p:nvSpPr>
              <p:cNvPr id="17425" name="AutoShape 20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  <p:sp>
            <p:nvSpPr>
              <p:cNvPr id="17426" name="AutoShape 21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  <p:sp>
            <p:nvSpPr>
              <p:cNvPr id="17427" name="AutoShape 22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2F5E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1600"/>
              </a:p>
            </p:txBody>
          </p:sp>
        </p:grpSp>
        <p:sp>
          <p:nvSpPr>
            <p:cNvPr id="17424" name="Text Box 23"/>
            <p:cNvSpPr txBox="1">
              <a:spLocks noChangeArrowheads="1"/>
            </p:cNvSpPr>
            <p:nvPr/>
          </p:nvSpPr>
          <p:spPr bwMode="gray">
            <a:xfrm>
              <a:off x="2383" y="2686"/>
              <a:ext cx="977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/>
              <a:r>
                <a:rPr lang="ko-KR" altLang="en-US" sz="2400" dirty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현대사회가</a:t>
              </a:r>
              <a:endParaRPr lang="en-US" altLang="ko-KR" sz="240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  <a:p>
              <a:pPr algn="ctr"/>
              <a:r>
                <a:rPr lang="ko-KR" altLang="en-US" sz="2400" dirty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원하는 교육</a:t>
              </a:r>
              <a:endParaRPr lang="en-US" altLang="ko-KR" sz="240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sp>
        <p:nvSpPr>
          <p:cNvPr id="38" name="슬라이드 번호 개체 틀 3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86C7E6-7B4E-480D-A600-8DBEF871522D}" type="slidenum">
              <a:rPr lang="en-US" altLang="ko-KR"/>
              <a:pPr>
                <a:defRPr/>
              </a:pPr>
              <a:t>9</a:t>
            </a:fld>
            <a:r>
              <a:rPr lang="en-US" altLang="ko-KR"/>
              <a:t>/30</a:t>
            </a:r>
            <a:endParaRPr lang="en-US" altLang="ko-K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4" grpId="0" animBg="1"/>
      <p:bldP spid="36" grpId="0" animBg="1"/>
      <p:bldP spid="37" grpId="0" animBg="1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4098</TotalTime>
  <Words>1198</Words>
  <Application>Microsoft Office PowerPoint</Application>
  <PresentationFormat>화면 슬라이드 쇼(4:3)</PresentationFormat>
  <Paragraphs>318</Paragraphs>
  <Slides>31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2" baseType="lpstr">
      <vt:lpstr>1_Office 테마</vt:lpstr>
      <vt:lpstr>슬라이드 1</vt:lpstr>
      <vt:lpstr>슬라이드 2</vt:lpstr>
      <vt:lpstr> 학교자체평가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구성원과 함께하는  학교 자체 평가!!</vt:lpstr>
    </vt:vector>
  </TitlesOfParts>
  <Company>KEDI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21세기 한국교육과 학교평가 방향</dc:title>
  <dc:creator>KEDI</dc:creator>
  <cp:lastModifiedBy>admin</cp:lastModifiedBy>
  <cp:revision>331</cp:revision>
  <dcterms:created xsi:type="dcterms:W3CDTF">2011-11-22T08:48:14Z</dcterms:created>
  <dcterms:modified xsi:type="dcterms:W3CDTF">2013-06-11T10:28:27Z</dcterms:modified>
</cp:coreProperties>
</file>