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8"/>
  </p:notesMasterIdLst>
  <p:sldIdLst>
    <p:sldId id="266" r:id="rId2"/>
    <p:sldId id="257" r:id="rId3"/>
    <p:sldId id="282" r:id="rId4"/>
    <p:sldId id="259" r:id="rId5"/>
    <p:sldId id="267" r:id="rId6"/>
    <p:sldId id="268" r:id="rId7"/>
    <p:sldId id="284" r:id="rId8"/>
    <p:sldId id="283" r:id="rId9"/>
    <p:sldId id="286" r:id="rId10"/>
    <p:sldId id="287" r:id="rId11"/>
    <p:sldId id="269" r:id="rId12"/>
    <p:sldId id="270" r:id="rId13"/>
    <p:sldId id="271" r:id="rId14"/>
    <p:sldId id="288" r:id="rId15"/>
    <p:sldId id="273" r:id="rId16"/>
    <p:sldId id="274" r:id="rId17"/>
    <p:sldId id="275" r:id="rId18"/>
    <p:sldId id="289" r:id="rId19"/>
    <p:sldId id="276" r:id="rId20"/>
    <p:sldId id="277" r:id="rId21"/>
    <p:sldId id="278" r:id="rId22"/>
    <p:sldId id="279" r:id="rId23"/>
    <p:sldId id="290" r:id="rId24"/>
    <p:sldId id="280" r:id="rId25"/>
    <p:sldId id="291" r:id="rId26"/>
    <p:sldId id="281" r:id="rId27"/>
    <p:sldId id="292" r:id="rId28"/>
    <p:sldId id="302" r:id="rId29"/>
    <p:sldId id="303" r:id="rId30"/>
    <p:sldId id="304" r:id="rId31"/>
    <p:sldId id="301" r:id="rId32"/>
    <p:sldId id="300" r:id="rId33"/>
    <p:sldId id="299" r:id="rId34"/>
    <p:sldId id="298" r:id="rId35"/>
    <p:sldId id="296" r:id="rId36"/>
    <p:sldId id="295" r:id="rId37"/>
    <p:sldId id="294" r:id="rId38"/>
    <p:sldId id="293" r:id="rId39"/>
    <p:sldId id="308" r:id="rId40"/>
    <p:sldId id="307" r:id="rId41"/>
    <p:sldId id="306" r:id="rId42"/>
    <p:sldId id="326" r:id="rId43"/>
    <p:sldId id="309" r:id="rId44"/>
    <p:sldId id="310" r:id="rId45"/>
    <p:sldId id="327" r:id="rId46"/>
    <p:sldId id="328" r:id="rId47"/>
    <p:sldId id="329" r:id="rId48"/>
    <p:sldId id="330" r:id="rId49"/>
    <p:sldId id="311" r:id="rId50"/>
    <p:sldId id="312" r:id="rId51"/>
    <p:sldId id="313" r:id="rId52"/>
    <p:sldId id="331" r:id="rId53"/>
    <p:sldId id="333" r:id="rId54"/>
    <p:sldId id="332" r:id="rId55"/>
    <p:sldId id="315" r:id="rId56"/>
    <p:sldId id="314" r:id="rId57"/>
    <p:sldId id="334" r:id="rId58"/>
    <p:sldId id="316" r:id="rId59"/>
    <p:sldId id="335" r:id="rId60"/>
    <p:sldId id="337" r:id="rId61"/>
    <p:sldId id="336" r:id="rId62"/>
    <p:sldId id="317" r:id="rId63"/>
    <p:sldId id="338" r:id="rId64"/>
    <p:sldId id="318" r:id="rId65"/>
    <p:sldId id="319" r:id="rId66"/>
    <p:sldId id="320" r:id="rId67"/>
    <p:sldId id="321" r:id="rId68"/>
    <p:sldId id="322" r:id="rId69"/>
    <p:sldId id="323" r:id="rId70"/>
    <p:sldId id="339" r:id="rId71"/>
    <p:sldId id="340" r:id="rId72"/>
    <p:sldId id="341" r:id="rId73"/>
    <p:sldId id="342" r:id="rId74"/>
    <p:sldId id="343" r:id="rId75"/>
    <p:sldId id="344" r:id="rId76"/>
    <p:sldId id="345" r:id="rId77"/>
    <p:sldId id="346" r:id="rId78"/>
    <p:sldId id="347" r:id="rId79"/>
    <p:sldId id="348" r:id="rId80"/>
    <p:sldId id="349" r:id="rId81"/>
    <p:sldId id="352" r:id="rId82"/>
    <p:sldId id="354" r:id="rId83"/>
    <p:sldId id="355" r:id="rId84"/>
    <p:sldId id="357" r:id="rId85"/>
    <p:sldId id="356" r:id="rId86"/>
    <p:sldId id="353" r:id="rId8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0066"/>
    <a:srgbClr val="FF3300"/>
    <a:srgbClr val="FF0000"/>
    <a:srgbClr val="2D306D"/>
    <a:srgbClr val="000066"/>
    <a:srgbClr val="FF9933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799B23B-EC83-4686-B30A-512413B5E67A}" styleName="밝은 스타일 3 - 강조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____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재학</c:v>
                </c:pt>
              </c:strCache>
            </c:strRef>
          </c:tx>
          <c:spPr>
            <a:ln w="1270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Sheet1!$A$2:$A$4</c:f>
              <c:strCache>
                <c:ptCount val="3"/>
                <c:pt idx="0">
                  <c:v>국어</c:v>
                </c:pt>
                <c:pt idx="1">
                  <c:v>수학(가)</c:v>
                </c:pt>
                <c:pt idx="2">
                  <c:v>수학(나)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96</c:v>
                </c:pt>
                <c:pt idx="1">
                  <c:v>98</c:v>
                </c:pt>
                <c:pt idx="2">
                  <c:v>99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졸업</c:v>
                </c:pt>
              </c:strCache>
            </c:strRef>
          </c:tx>
          <c:spPr>
            <a:ln w="1270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Sheet1!$A$2:$A$4</c:f>
              <c:strCache>
                <c:ptCount val="3"/>
                <c:pt idx="0">
                  <c:v>국어</c:v>
                </c:pt>
                <c:pt idx="1">
                  <c:v>수학(가)</c:v>
                </c:pt>
                <c:pt idx="2">
                  <c:v>수학(나)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110</c:v>
                </c:pt>
                <c:pt idx="1">
                  <c:v>107</c:v>
                </c:pt>
                <c:pt idx="2">
                  <c:v>108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3919304"/>
        <c:axId val="523914600"/>
      </c:lineChart>
      <c:catAx>
        <c:axId val="523919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523914600"/>
        <c:crosses val="autoZero"/>
        <c:auto val="1"/>
        <c:lblAlgn val="ctr"/>
        <c:lblOffset val="100"/>
        <c:noMultiLvlLbl val="0"/>
      </c:catAx>
      <c:valAx>
        <c:axId val="523914600"/>
        <c:scaling>
          <c:orientation val="minMax"/>
          <c:min val="9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5239193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서울대</c:v>
                </c:pt>
              </c:strCache>
            </c:strRef>
          </c:tx>
          <c:spPr>
            <a:ln w="1016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48</c:v>
                </c:pt>
                <c:pt idx="1">
                  <c:v>46</c:v>
                </c:pt>
                <c:pt idx="2">
                  <c:v>56</c:v>
                </c:pt>
                <c:pt idx="3">
                  <c:v>60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고려대</c:v>
                </c:pt>
              </c:strCache>
            </c:strRef>
          </c:tx>
          <c:spPr>
            <a:ln w="1016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  <c:pt idx="0">
                  <c:v>50</c:v>
                </c:pt>
                <c:pt idx="1">
                  <c:v>55</c:v>
                </c:pt>
                <c:pt idx="2">
                  <c:v>58</c:v>
                </c:pt>
                <c:pt idx="3">
                  <c:v>70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연세대</c:v>
                </c:pt>
              </c:strCache>
            </c:strRef>
          </c:tx>
          <c:spPr>
            <a:ln w="1016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Sheet1!$A$2:$A$5</c:f>
              <c:numCache>
                <c:formatCode>General</c:formatCode>
                <c:ptCount val="4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</c:numCache>
            </c:numRef>
          </c:cat>
          <c:val>
            <c:numRef>
              <c:f>Sheet1!$D$2:$D$5</c:f>
              <c:numCache>
                <c:formatCode>General</c:formatCode>
                <c:ptCount val="4"/>
                <c:pt idx="0">
                  <c:v>52</c:v>
                </c:pt>
                <c:pt idx="1">
                  <c:v>53</c:v>
                </c:pt>
                <c:pt idx="2">
                  <c:v>65</c:v>
                </c:pt>
                <c:pt idx="3">
                  <c:v>71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3919696"/>
        <c:axId val="523920480"/>
      </c:lineChart>
      <c:catAx>
        <c:axId val="5239196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523920480"/>
        <c:crosses val="autoZero"/>
        <c:auto val="1"/>
        <c:lblAlgn val="ctr"/>
        <c:lblOffset val="100"/>
        <c:noMultiLvlLbl val="0"/>
      </c:catAx>
      <c:valAx>
        <c:axId val="5239204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523919696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ko-KR" dirty="0" smtClean="0"/>
              <a:t>2021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국어</a:t>
            </a:r>
            <a:endParaRPr lang="ko-KR" alt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재학생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1등급</c:v>
                </c:pt>
                <c:pt idx="1">
                  <c:v>2등급</c:v>
                </c:pt>
                <c:pt idx="2">
                  <c:v>3등급</c:v>
                </c:pt>
                <c:pt idx="3">
                  <c:v>4등급</c:v>
                </c:pt>
                <c:pt idx="4">
                  <c:v>5등급</c:v>
                </c:pt>
                <c:pt idx="5">
                  <c:v>6등급</c:v>
                </c:pt>
                <c:pt idx="6">
                  <c:v>7등급</c:v>
                </c:pt>
                <c:pt idx="7">
                  <c:v>8등급</c:v>
                </c:pt>
                <c:pt idx="8">
                  <c:v>9등급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2.8</c:v>
                </c:pt>
                <c:pt idx="1">
                  <c:v>4.8</c:v>
                </c:pt>
                <c:pt idx="2">
                  <c:v>10.7</c:v>
                </c:pt>
                <c:pt idx="3">
                  <c:v>14.2</c:v>
                </c:pt>
                <c:pt idx="4">
                  <c:v>21.4</c:v>
                </c:pt>
                <c:pt idx="5">
                  <c:v>19.2</c:v>
                </c:pt>
                <c:pt idx="6">
                  <c:v>13.2</c:v>
                </c:pt>
                <c:pt idx="7">
                  <c:v>9</c:v>
                </c:pt>
                <c:pt idx="8">
                  <c:v>4.5999999999999996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졸업생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1등급</c:v>
                </c:pt>
                <c:pt idx="1">
                  <c:v>2등급</c:v>
                </c:pt>
                <c:pt idx="2">
                  <c:v>3등급</c:v>
                </c:pt>
                <c:pt idx="3">
                  <c:v>4등급</c:v>
                </c:pt>
                <c:pt idx="4">
                  <c:v>5등급</c:v>
                </c:pt>
                <c:pt idx="5">
                  <c:v>6등급</c:v>
                </c:pt>
                <c:pt idx="6">
                  <c:v>7등급</c:v>
                </c:pt>
                <c:pt idx="7">
                  <c:v>8등급</c:v>
                </c:pt>
                <c:pt idx="8">
                  <c:v>9등급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8.6</c:v>
                </c:pt>
                <c:pt idx="1">
                  <c:v>12.5</c:v>
                </c:pt>
                <c:pt idx="2">
                  <c:v>20.6</c:v>
                </c:pt>
                <c:pt idx="3">
                  <c:v>19.3</c:v>
                </c:pt>
                <c:pt idx="4">
                  <c:v>19.5</c:v>
                </c:pt>
                <c:pt idx="5">
                  <c:v>11</c:v>
                </c:pt>
                <c:pt idx="6">
                  <c:v>5</c:v>
                </c:pt>
                <c:pt idx="7">
                  <c:v>2.2999999999999998</c:v>
                </c:pt>
                <c:pt idx="8">
                  <c:v>1.1000000000000001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23916168"/>
        <c:axId val="523918912"/>
      </c:lineChart>
      <c:catAx>
        <c:axId val="523916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523918912"/>
        <c:crosses val="autoZero"/>
        <c:auto val="1"/>
        <c:lblAlgn val="ctr"/>
        <c:lblOffset val="100"/>
        <c:noMultiLvlLbl val="0"/>
      </c:catAx>
      <c:valAx>
        <c:axId val="523918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523916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ko-KR" dirty="0" smtClean="0"/>
              <a:t>2021</a:t>
            </a:r>
            <a:r>
              <a:rPr lang="en-US" altLang="ko-KR" baseline="0" dirty="0" smtClean="0"/>
              <a:t> </a:t>
            </a:r>
            <a:r>
              <a:rPr lang="ko-KR" altLang="en-US" baseline="0" smtClean="0"/>
              <a:t>영어</a:t>
            </a:r>
            <a:endParaRPr lang="ko-KR" alt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재학생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1등급</c:v>
                </c:pt>
                <c:pt idx="1">
                  <c:v>2등급</c:v>
                </c:pt>
                <c:pt idx="2">
                  <c:v>3등급</c:v>
                </c:pt>
                <c:pt idx="3">
                  <c:v>4등급</c:v>
                </c:pt>
                <c:pt idx="4">
                  <c:v>5등급</c:v>
                </c:pt>
                <c:pt idx="5">
                  <c:v>6등급</c:v>
                </c:pt>
                <c:pt idx="6">
                  <c:v>7등급</c:v>
                </c:pt>
                <c:pt idx="7">
                  <c:v>8등급</c:v>
                </c:pt>
                <c:pt idx="8">
                  <c:v>9등급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9.4</c:v>
                </c:pt>
                <c:pt idx="1">
                  <c:v>13.9</c:v>
                </c:pt>
                <c:pt idx="2">
                  <c:v>18.8</c:v>
                </c:pt>
                <c:pt idx="3">
                  <c:v>19.3</c:v>
                </c:pt>
                <c:pt idx="4">
                  <c:v>15.2</c:v>
                </c:pt>
                <c:pt idx="5">
                  <c:v>10.7</c:v>
                </c:pt>
                <c:pt idx="6">
                  <c:v>6.9</c:v>
                </c:pt>
                <c:pt idx="7">
                  <c:v>4.4000000000000004</c:v>
                </c:pt>
                <c:pt idx="8">
                  <c:v>1.2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졸업생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1등급</c:v>
                </c:pt>
                <c:pt idx="1">
                  <c:v>2등급</c:v>
                </c:pt>
                <c:pt idx="2">
                  <c:v>3등급</c:v>
                </c:pt>
                <c:pt idx="3">
                  <c:v>4등급</c:v>
                </c:pt>
                <c:pt idx="4">
                  <c:v>5등급</c:v>
                </c:pt>
                <c:pt idx="5">
                  <c:v>6등급</c:v>
                </c:pt>
                <c:pt idx="6">
                  <c:v>7등급</c:v>
                </c:pt>
                <c:pt idx="7">
                  <c:v>8등급</c:v>
                </c:pt>
                <c:pt idx="8">
                  <c:v>9등급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21.2</c:v>
                </c:pt>
                <c:pt idx="1">
                  <c:v>23.3</c:v>
                </c:pt>
                <c:pt idx="2">
                  <c:v>22.2</c:v>
                </c:pt>
                <c:pt idx="3">
                  <c:v>16.5</c:v>
                </c:pt>
                <c:pt idx="4">
                  <c:v>9</c:v>
                </c:pt>
                <c:pt idx="5">
                  <c:v>4.4000000000000004</c:v>
                </c:pt>
                <c:pt idx="6">
                  <c:v>2.1</c:v>
                </c:pt>
                <c:pt idx="7">
                  <c:v>1</c:v>
                </c:pt>
                <c:pt idx="8">
                  <c:v>0.4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76504768"/>
        <c:axId val="376505552"/>
      </c:lineChart>
      <c:catAx>
        <c:axId val="376504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76505552"/>
        <c:crosses val="autoZero"/>
        <c:auto val="1"/>
        <c:lblAlgn val="ctr"/>
        <c:lblOffset val="100"/>
        <c:noMultiLvlLbl val="0"/>
      </c:catAx>
      <c:valAx>
        <c:axId val="376505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765047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ko-KR" dirty="0" smtClean="0"/>
              <a:t>2021</a:t>
            </a:r>
            <a:r>
              <a:rPr lang="en-US" altLang="ko-KR" baseline="0" dirty="0" smtClean="0"/>
              <a:t> </a:t>
            </a:r>
            <a:r>
              <a:rPr lang="ko-KR" altLang="en-US" baseline="0" smtClean="0"/>
              <a:t>수학</a:t>
            </a:r>
            <a:r>
              <a:rPr lang="en-US" altLang="ko-KR" baseline="0" smtClean="0"/>
              <a:t>(</a:t>
            </a:r>
            <a:r>
              <a:rPr lang="ko-KR" altLang="en-US" baseline="0" smtClean="0"/>
              <a:t>가</a:t>
            </a:r>
            <a:r>
              <a:rPr lang="en-US" altLang="ko-KR" baseline="0" smtClean="0"/>
              <a:t>)</a:t>
            </a:r>
            <a:endParaRPr lang="ko-KR" alt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재학생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1등급</c:v>
                </c:pt>
                <c:pt idx="1">
                  <c:v>2등급</c:v>
                </c:pt>
                <c:pt idx="2">
                  <c:v>3등급</c:v>
                </c:pt>
                <c:pt idx="3">
                  <c:v>4등급</c:v>
                </c:pt>
                <c:pt idx="4">
                  <c:v>5등급</c:v>
                </c:pt>
                <c:pt idx="5">
                  <c:v>6등급</c:v>
                </c:pt>
                <c:pt idx="6">
                  <c:v>7등급</c:v>
                </c:pt>
                <c:pt idx="7">
                  <c:v>8등급</c:v>
                </c:pt>
                <c:pt idx="8">
                  <c:v>9등급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</c:v>
                </c:pt>
                <c:pt idx="1">
                  <c:v>6.6</c:v>
                </c:pt>
                <c:pt idx="2">
                  <c:v>7</c:v>
                </c:pt>
                <c:pt idx="3">
                  <c:v>16</c:v>
                </c:pt>
                <c:pt idx="4">
                  <c:v>21.2</c:v>
                </c:pt>
                <c:pt idx="5">
                  <c:v>19</c:v>
                </c:pt>
                <c:pt idx="6">
                  <c:v>14.3</c:v>
                </c:pt>
                <c:pt idx="7">
                  <c:v>9.1</c:v>
                </c:pt>
                <c:pt idx="8">
                  <c:v>3.8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졸업생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1등급</c:v>
                </c:pt>
                <c:pt idx="1">
                  <c:v>2등급</c:v>
                </c:pt>
                <c:pt idx="2">
                  <c:v>3등급</c:v>
                </c:pt>
                <c:pt idx="3">
                  <c:v>4등급</c:v>
                </c:pt>
                <c:pt idx="4">
                  <c:v>5등급</c:v>
                </c:pt>
                <c:pt idx="5">
                  <c:v>6등급</c:v>
                </c:pt>
                <c:pt idx="6">
                  <c:v>7등급</c:v>
                </c:pt>
                <c:pt idx="7">
                  <c:v>8등급</c:v>
                </c:pt>
                <c:pt idx="8">
                  <c:v>9등급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8.3000000000000007</c:v>
                </c:pt>
                <c:pt idx="1">
                  <c:v>13.5</c:v>
                </c:pt>
                <c:pt idx="2">
                  <c:v>12</c:v>
                </c:pt>
                <c:pt idx="3">
                  <c:v>19.399999999999999</c:v>
                </c:pt>
                <c:pt idx="4">
                  <c:v>18.8</c:v>
                </c:pt>
                <c:pt idx="5">
                  <c:v>13.1</c:v>
                </c:pt>
                <c:pt idx="6">
                  <c:v>8.5</c:v>
                </c:pt>
                <c:pt idx="7">
                  <c:v>4.7</c:v>
                </c:pt>
                <c:pt idx="8">
                  <c:v>1.7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78078504"/>
        <c:axId val="478079288"/>
      </c:lineChart>
      <c:catAx>
        <c:axId val="478078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78079288"/>
        <c:crosses val="autoZero"/>
        <c:auto val="1"/>
        <c:lblAlgn val="ctr"/>
        <c:lblOffset val="100"/>
        <c:noMultiLvlLbl val="0"/>
      </c:catAx>
      <c:valAx>
        <c:axId val="4780792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780785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altLang="ko-KR" dirty="0" smtClean="0"/>
              <a:t>2021</a:t>
            </a:r>
            <a:r>
              <a:rPr lang="en-US" altLang="ko-KR" baseline="0" dirty="0" smtClean="0"/>
              <a:t> </a:t>
            </a:r>
            <a:r>
              <a:rPr lang="ko-KR" altLang="en-US" baseline="0" smtClean="0"/>
              <a:t>수학</a:t>
            </a:r>
            <a:r>
              <a:rPr lang="en-US" altLang="ko-KR" baseline="0" smtClean="0"/>
              <a:t>(</a:t>
            </a:r>
            <a:r>
              <a:rPr lang="ko-KR" altLang="en-US" baseline="0" smtClean="0"/>
              <a:t>나</a:t>
            </a:r>
            <a:r>
              <a:rPr lang="en-US" altLang="ko-KR" baseline="0" smtClean="0"/>
              <a:t>)</a:t>
            </a:r>
            <a:endParaRPr lang="ko-KR" alt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재학생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1등급</c:v>
                </c:pt>
                <c:pt idx="1">
                  <c:v>2등급</c:v>
                </c:pt>
                <c:pt idx="2">
                  <c:v>3등급</c:v>
                </c:pt>
                <c:pt idx="3">
                  <c:v>4등급</c:v>
                </c:pt>
                <c:pt idx="4">
                  <c:v>5등급</c:v>
                </c:pt>
                <c:pt idx="5">
                  <c:v>6등급</c:v>
                </c:pt>
                <c:pt idx="6">
                  <c:v>7등급</c:v>
                </c:pt>
                <c:pt idx="7">
                  <c:v>8등급</c:v>
                </c:pt>
                <c:pt idx="8">
                  <c:v>9등급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3.9</c:v>
                </c:pt>
                <c:pt idx="1">
                  <c:v>5.4</c:v>
                </c:pt>
                <c:pt idx="2">
                  <c:v>11.2</c:v>
                </c:pt>
                <c:pt idx="3">
                  <c:v>15.6</c:v>
                </c:pt>
                <c:pt idx="4">
                  <c:v>21</c:v>
                </c:pt>
                <c:pt idx="5">
                  <c:v>19.100000000000001</c:v>
                </c:pt>
                <c:pt idx="6">
                  <c:v>14.6</c:v>
                </c:pt>
                <c:pt idx="7">
                  <c:v>5.4</c:v>
                </c:pt>
                <c:pt idx="8">
                  <c:v>3.8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졸업생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Sheet1!$A$2:$A$10</c:f>
              <c:strCache>
                <c:ptCount val="9"/>
                <c:pt idx="0">
                  <c:v>1등급</c:v>
                </c:pt>
                <c:pt idx="1">
                  <c:v>2등급</c:v>
                </c:pt>
                <c:pt idx="2">
                  <c:v>3등급</c:v>
                </c:pt>
                <c:pt idx="3">
                  <c:v>4등급</c:v>
                </c:pt>
                <c:pt idx="4">
                  <c:v>5등급</c:v>
                </c:pt>
                <c:pt idx="5">
                  <c:v>6등급</c:v>
                </c:pt>
                <c:pt idx="6">
                  <c:v>7등급</c:v>
                </c:pt>
                <c:pt idx="7">
                  <c:v>8등급</c:v>
                </c:pt>
                <c:pt idx="8">
                  <c:v>9등급</c:v>
                </c:pt>
              </c:strCache>
            </c:strRef>
          </c:cat>
          <c:val>
            <c:numRef>
              <c:f>Sheet1!$C$2:$C$10</c:f>
              <c:numCache>
                <c:formatCode>General</c:formatCode>
                <c:ptCount val="9"/>
                <c:pt idx="0">
                  <c:v>9.9</c:v>
                </c:pt>
                <c:pt idx="1">
                  <c:v>10</c:v>
                </c:pt>
                <c:pt idx="2">
                  <c:v>17.2</c:v>
                </c:pt>
                <c:pt idx="3">
                  <c:v>18.899999999999999</c:v>
                </c:pt>
                <c:pt idx="4">
                  <c:v>16.7</c:v>
                </c:pt>
                <c:pt idx="5">
                  <c:v>12</c:v>
                </c:pt>
                <c:pt idx="6">
                  <c:v>9.6</c:v>
                </c:pt>
                <c:pt idx="7">
                  <c:v>3.4</c:v>
                </c:pt>
                <c:pt idx="8">
                  <c:v>2.4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78076544"/>
        <c:axId val="376508296"/>
      </c:lineChart>
      <c:catAx>
        <c:axId val="4780765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376508296"/>
        <c:crosses val="autoZero"/>
        <c:auto val="1"/>
        <c:lblAlgn val="ctr"/>
        <c:lblOffset val="100"/>
        <c:noMultiLvlLbl val="0"/>
      </c:catAx>
      <c:valAx>
        <c:axId val="3765082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4780765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ko-K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 w="31750" cap="flat" cmpd="sng" algn="ctr">
              <a:noFill/>
              <a:miter lim="800000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43686"/>
              </a:solidFill>
              <a:ln w="31750" cap="flat" cmpd="sng" algn="ctr">
                <a:noFill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AF95-455C-BDF2-E05CCDDFF881}"/>
              </c:ext>
            </c:extLst>
          </c:dPt>
          <c:dPt>
            <c:idx val="1"/>
            <c:invertIfNegative val="0"/>
            <c:bubble3D val="0"/>
            <c:spPr>
              <a:solidFill>
                <a:srgbClr val="243686"/>
              </a:solidFill>
              <a:ln w="31750" cap="flat" cmpd="sng" algn="ctr">
                <a:noFill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F95-455C-BDF2-E05CCDDFF881}"/>
              </c:ext>
            </c:extLst>
          </c:dPt>
          <c:dPt>
            <c:idx val="2"/>
            <c:invertIfNegative val="0"/>
            <c:bubble3D val="0"/>
            <c:spPr>
              <a:solidFill>
                <a:srgbClr val="922B3D"/>
              </a:solidFill>
              <a:ln w="31750" cap="flat" cmpd="sng" algn="ctr">
                <a:noFill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0-AF95-455C-BDF2-E05CCDDFF881}"/>
              </c:ext>
            </c:extLst>
          </c:dPt>
          <c:dPt>
            <c:idx val="3"/>
            <c:invertIfNegative val="0"/>
            <c:bubble3D val="0"/>
            <c:spPr>
              <a:solidFill>
                <a:srgbClr val="922B3D"/>
              </a:solidFill>
              <a:ln w="31750" cap="flat" cmpd="sng" algn="ctr">
                <a:noFill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F95-455C-BDF2-E05CCDDFF881}"/>
              </c:ext>
            </c:extLst>
          </c:dPt>
          <c:dPt>
            <c:idx val="4"/>
            <c:invertIfNegative val="0"/>
            <c:bubble3D val="0"/>
            <c:spPr>
              <a:solidFill>
                <a:srgbClr val="003964"/>
              </a:solidFill>
              <a:ln w="31750" cap="flat" cmpd="sng" algn="ctr">
                <a:noFill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AF95-455C-BDF2-E05CCDDFF881}"/>
              </c:ext>
            </c:extLst>
          </c:dPt>
          <c:dPt>
            <c:idx val="5"/>
            <c:invertIfNegative val="0"/>
            <c:bubble3D val="0"/>
            <c:spPr>
              <a:solidFill>
                <a:srgbClr val="003964"/>
              </a:solidFill>
              <a:ln w="31750" cap="flat" cmpd="sng" algn="ctr">
                <a:noFill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AF95-455C-BDF2-E05CCDDFF881}"/>
              </c:ext>
            </c:extLst>
          </c:dPt>
          <c:dPt>
            <c:idx val="6"/>
            <c:invertIfNegative val="0"/>
            <c:bubble3D val="0"/>
            <c:spPr>
              <a:solidFill>
                <a:srgbClr val="E8E3C2"/>
              </a:solidFill>
              <a:ln w="31750" cap="flat" cmpd="sng" algn="ctr">
                <a:noFill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AF95-455C-BDF2-E05CCDDFF881}"/>
              </c:ext>
            </c:extLst>
          </c:dPt>
          <c:dPt>
            <c:idx val="7"/>
            <c:invertIfNegative val="0"/>
            <c:bubble3D val="0"/>
            <c:spPr>
              <a:solidFill>
                <a:srgbClr val="E8E3C2"/>
              </a:solidFill>
              <a:ln w="31750" cap="flat" cmpd="sng" algn="ctr">
                <a:noFill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AF95-455C-BDF2-E05CCDDFF881}"/>
              </c:ext>
            </c:extLst>
          </c:dPt>
          <c:dPt>
            <c:idx val="8"/>
            <c:invertIfNegative val="0"/>
            <c:bubble3D val="0"/>
            <c:spPr>
              <a:solidFill>
                <a:srgbClr val="225296"/>
              </a:solidFill>
              <a:ln w="31750" cap="flat" cmpd="sng" algn="ctr">
                <a:noFill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AF95-455C-BDF2-E05CCDDFF881}"/>
              </c:ext>
            </c:extLst>
          </c:dPt>
          <c:dPt>
            <c:idx val="9"/>
            <c:invertIfNegative val="0"/>
            <c:bubble3D val="0"/>
            <c:spPr>
              <a:solidFill>
                <a:srgbClr val="225296"/>
              </a:solidFill>
              <a:ln w="31750" cap="flat" cmpd="sng" algn="ctr">
                <a:noFill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AF95-455C-BDF2-E05CCDDFF881}"/>
              </c:ext>
            </c:extLst>
          </c:dPt>
          <c:dPt>
            <c:idx val="10"/>
            <c:invertIfNegative val="0"/>
            <c:bubble3D val="0"/>
            <c:spPr>
              <a:solidFill>
                <a:srgbClr val="AADDA7"/>
              </a:solidFill>
              <a:ln w="31750" cap="flat" cmpd="sng" algn="ctr">
                <a:noFill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AF95-455C-BDF2-E05CCDDFF881}"/>
              </c:ext>
            </c:extLst>
          </c:dPt>
          <c:dPt>
            <c:idx val="11"/>
            <c:invertIfNegative val="0"/>
            <c:bubble3D val="0"/>
            <c:spPr>
              <a:solidFill>
                <a:srgbClr val="AADDA7"/>
              </a:solidFill>
              <a:ln w="31750" cap="flat" cmpd="sng" algn="ctr">
                <a:noFill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AF95-455C-BDF2-E05CCDDFF881}"/>
              </c:ext>
            </c:extLst>
          </c:dPt>
          <c:dPt>
            <c:idx val="12"/>
            <c:invertIfNegative val="0"/>
            <c:bubble3D val="0"/>
            <c:spPr>
              <a:solidFill>
                <a:srgbClr val="FDAA06"/>
              </a:solidFill>
              <a:ln w="31750" cap="flat" cmpd="sng" algn="ctr">
                <a:noFill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AF95-455C-BDF2-E05CCDDFF881}"/>
              </c:ext>
            </c:extLst>
          </c:dPt>
          <c:dPt>
            <c:idx val="13"/>
            <c:invertIfNegative val="0"/>
            <c:bubble3D val="0"/>
            <c:spPr>
              <a:solidFill>
                <a:srgbClr val="FDAA06"/>
              </a:solidFill>
              <a:ln w="31750" cap="flat" cmpd="sng" algn="ctr">
                <a:noFill/>
                <a:miter lim="800000"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AF95-455C-BDF2-E05CCDDFF88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243686"/>
                      </a:solidFill>
                      <a:latin typeface="+mn-ea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243686"/>
                      </a:solidFill>
                      <a:latin typeface="+mn-ea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922B3D"/>
                      </a:solidFill>
                      <a:latin typeface="+mn-ea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922B3D"/>
                      </a:solidFill>
                      <a:latin typeface="+mn-ea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003964"/>
                      </a:solidFill>
                      <a:latin typeface="+mn-ea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003964"/>
                      </a:solidFill>
                      <a:latin typeface="+mn-ea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C5B867"/>
                      </a:solidFill>
                      <a:latin typeface="+mn-ea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C5B867"/>
                      </a:solidFill>
                      <a:latin typeface="+mn-ea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243686"/>
                      </a:solidFill>
                      <a:latin typeface="+mn-ea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243686"/>
                      </a:solidFill>
                      <a:latin typeface="+mn-ea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8.5379773983817248E-17"/>
                  <c:y val="1.724575747576427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87CF83"/>
                      </a:solidFill>
                      <a:latin typeface="+mn-ea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AF95-455C-BDF2-E05CCDDFF881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87CF83"/>
                      </a:solidFill>
                      <a:latin typeface="+mn-ea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FDAA06"/>
                      </a:solidFill>
                      <a:latin typeface="+mn-ea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1" i="0" u="none" strike="noStrike" kern="1200" baseline="0">
                      <a:ln>
                        <a:solidFill>
                          <a:schemeClr val="accent1">
                            <a:alpha val="0"/>
                          </a:schemeClr>
                        </a:solidFill>
                      </a:ln>
                      <a:solidFill>
                        <a:srgbClr val="FDAA06"/>
                      </a:solidFill>
                      <a:latin typeface="+mn-ea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ln>
                      <a:solidFill>
                        <a:schemeClr val="accent1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ea typeface="+mn-ea"/>
                    <a:cs typeface="+mn-cs"/>
                  </a:defRPr>
                </a:pPr>
                <a:endParaRPr lang="ko-K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Sheet1!$A$1:$N$2</c:f>
              <c:multiLvlStrCache>
                <c:ptCount val="14"/>
                <c:lvl>
                  <c:pt idx="0">
                    <c:v>지균</c:v>
                  </c:pt>
                  <c:pt idx="1">
                    <c:v>일반</c:v>
                  </c:pt>
                  <c:pt idx="2">
                    <c:v>학교추천</c:v>
                  </c:pt>
                  <c:pt idx="3">
                    <c:v>학업우수형</c:v>
                  </c:pt>
                  <c:pt idx="4">
                    <c:v>추천형</c:v>
                  </c:pt>
                  <c:pt idx="5">
                    <c:v>활동우수형</c:v>
                  </c:pt>
                  <c:pt idx="6">
                    <c:v>고교연계</c:v>
                  </c:pt>
                  <c:pt idx="7">
                    <c:v>네오르네상스</c:v>
                  </c:pt>
                  <c:pt idx="8">
                    <c:v>지역균형</c:v>
                  </c:pt>
                  <c:pt idx="9">
                    <c:v>다빈치형</c:v>
                  </c:pt>
                  <c:pt idx="10">
                    <c:v>KU지역균형</c:v>
                  </c:pt>
                  <c:pt idx="11">
                    <c:v>KU자기추천</c:v>
                  </c:pt>
                  <c:pt idx="12">
                    <c:v>학교장추천인재</c:v>
                  </c:pt>
                  <c:pt idx="13">
                    <c:v>DoDream</c:v>
                  </c:pt>
                </c:lvl>
                <c:lvl>
                  <c:pt idx="0">
                    <c:v>서울대</c:v>
                  </c:pt>
                  <c:pt idx="2">
                    <c:v>고려대</c:v>
                  </c:pt>
                  <c:pt idx="4">
                    <c:v>연세대</c:v>
                  </c:pt>
                  <c:pt idx="6">
                    <c:v>경희대</c:v>
                  </c:pt>
                  <c:pt idx="8">
                    <c:v>중앙대</c:v>
                  </c:pt>
                  <c:pt idx="10">
                    <c:v>건국대</c:v>
                  </c:pt>
                  <c:pt idx="12">
                    <c:v>동국대</c:v>
                  </c:pt>
                </c:lvl>
              </c:multiLvlStrCache>
            </c:multiLvlStrRef>
          </c:cat>
          <c:val>
            <c:numRef>
              <c:f>Sheet1!$A$3:$N$3</c:f>
              <c:numCache>
                <c:formatCode>0.0_ </c:formatCode>
                <c:ptCount val="14"/>
                <c:pt idx="0">
                  <c:v>3.53</c:v>
                </c:pt>
                <c:pt idx="1">
                  <c:v>7.38</c:v>
                </c:pt>
                <c:pt idx="2">
                  <c:v>11.09</c:v>
                </c:pt>
                <c:pt idx="3">
                  <c:v>18.64</c:v>
                </c:pt>
                <c:pt idx="4">
                  <c:v>4.7300000000000004</c:v>
                </c:pt>
                <c:pt idx="5">
                  <c:v>11.63</c:v>
                </c:pt>
                <c:pt idx="6">
                  <c:v>10.46</c:v>
                </c:pt>
                <c:pt idx="7">
                  <c:v>15.35</c:v>
                </c:pt>
                <c:pt idx="8">
                  <c:v>14.8</c:v>
                </c:pt>
                <c:pt idx="9">
                  <c:v>17.850000000000001</c:v>
                </c:pt>
                <c:pt idx="10">
                  <c:v>26.62</c:v>
                </c:pt>
                <c:pt idx="11">
                  <c:v>19.010000000000002</c:v>
                </c:pt>
                <c:pt idx="12">
                  <c:v>16.97</c:v>
                </c:pt>
                <c:pt idx="13">
                  <c:v>15.74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AF95-455C-BDF2-E05CCDDFF88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7"/>
        <c:overlap val="-27"/>
        <c:axId val="527197952"/>
        <c:axId val="527194816"/>
      </c:barChart>
      <c:catAx>
        <c:axId val="527197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vert="eaVert" wrap="square" anchor="ctr" anchorCtr="1"/>
          <a:lstStyle/>
          <a:p>
            <a:pPr>
              <a:defRPr sz="1100" b="1" i="0" u="none" strike="noStrike" kern="1200" baseline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/>
                </a:solidFill>
                <a:latin typeface="+mn-ea"/>
                <a:ea typeface="+mn-ea"/>
                <a:cs typeface="+mn-cs"/>
              </a:defRPr>
            </a:pPr>
            <a:endParaRPr lang="ko-KR"/>
          </a:p>
        </c:txPr>
        <c:crossAx val="527194816"/>
        <c:crosses val="autoZero"/>
        <c:auto val="1"/>
        <c:lblAlgn val="ctr"/>
        <c:lblOffset val="100"/>
        <c:noMultiLvlLbl val="0"/>
      </c:catAx>
      <c:valAx>
        <c:axId val="5271948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ysClr val="window" lastClr="FFFFFF">
                  <a:lumMod val="85000"/>
                </a:sysClr>
              </a:solidFill>
              <a:prstDash val="sysDash"/>
              <a:round/>
            </a:ln>
            <a:effectLst/>
          </c:spPr>
        </c:majorGridlines>
        <c:numFmt formatCode="0.0_ " sourceLinked="1"/>
        <c:majorTickMark val="out"/>
        <c:minorTickMark val="none"/>
        <c:tickLblPos val="nextTo"/>
        <c:crossAx val="5271979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ko-K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3">
  <cs:axisTitle>
    <cs:lnRef idx="0"/>
    <cs:fillRef idx="0"/>
    <cs:effectRef idx="0"/>
    <cs:fontRef idx="minor">
      <a:schemeClr val="lt1">
        <a:lumMod val="75000"/>
      </a:schemeClr>
    </cs:fontRef>
    <cs:defRPr sz="900" b="1" kern="1200"/>
  </cs:axisTitle>
  <cs:categoryAxis>
    <cs:lnRef idx="0"/>
    <cs:fillRef idx="0"/>
    <cs:effectRef idx="0"/>
    <cs:fontRef idx="minor">
      <a:schemeClr val="lt1">
        <a:lumMod val="7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>
        <a:lumMod val="75000"/>
      </a:schemeClr>
    </cs:fontRef>
    <cs:defRPr sz="900" kern="1200"/>
  </cs:dataLabel>
  <cs:dataLabelCallout>
    <cs:lnRef idx="0"/>
    <cs:fillRef idx="0"/>
    <cs:effectRef idx="0"/>
    <cs:fontRef idx="minor">
      <a:schemeClr val="lt1">
        <a:lumMod val="15000"/>
        <a:lumOff val="85000"/>
      </a:schemeClr>
    </cs:fontRef>
    <cs:spPr>
      <a:solidFill>
        <a:schemeClr val="dk1">
          <a:lumMod val="65000"/>
          <a:lumOff val="3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9525" cap="flat" cmpd="sng" algn="ctr">
        <a:solidFill>
          <a:schemeClr val="phClr"/>
        </a:solidFill>
        <a:miter lim="800000"/>
      </a:ln>
      <a:effectLst>
        <a:glow rad="63500">
          <a:schemeClr val="phClr">
            <a:satMod val="175000"/>
            <a:alpha val="25000"/>
          </a:schemeClr>
        </a:glow>
      </a:effectLst>
    </cs:spPr>
  </cs:dataPoint3D>
  <cs:dataPointLine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ln w="22225" cap="rnd">
        <a:solidFill>
          <a:schemeClr val="phClr"/>
        </a:solidFill>
      </a:ln>
      <a:effectLst>
        <a:glow rad="139700">
          <a:schemeClr val="phClr">
            <a:satMod val="175000"/>
            <a:alpha val="14000"/>
          </a:schemeClr>
        </a:glow>
      </a:effectLst>
    </cs:spPr>
  </cs:dataPointLine>
  <cs:dataPointMarker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dk1"/>
    </cs:fontRef>
    <cs:spPr>
      <a:solidFill>
        <a:schemeClr val="phClr">
          <a:lumMod val="60000"/>
          <a:lumOff val="40000"/>
        </a:schemeClr>
      </a:solidFill>
      <a:effectLst>
        <a:glow rad="63500">
          <a:schemeClr val="phClr">
            <a:satMod val="175000"/>
            <a:alpha val="25000"/>
          </a:schemeClr>
        </a:glow>
      </a:effectLst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75000"/>
      </a:schemeClr>
    </cs:fontRef>
    <cs:spPr>
      <a:ln w="9525">
        <a:solidFill>
          <a:schemeClr val="dk1">
            <a:lumMod val="50000"/>
            <a:lumOff val="50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lt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7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</a:schemeClr>
            </a:gs>
            <a:gs pos="0">
              <a:schemeClr val="dk1">
                <a:lumMod val="65000"/>
                <a:lumOff val="3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75000"/>
                <a:lumOff val="25000"/>
                <a:alpha val="25000"/>
              </a:schemeClr>
            </a:gs>
            <a:gs pos="0">
              <a:schemeClr val="dk1">
                <a:lumMod val="65000"/>
                <a:lumOff val="35000"/>
                <a:alpha val="2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leaderLine>
  <cs:legend>
    <cs:lnRef idx="0"/>
    <cs:fillRef idx="0"/>
    <cs:effectRef idx="0"/>
    <cs:fontRef idx="minor">
      <a:schemeClr val="lt1">
        <a:lumMod val="7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lt1">
        <a:lumMod val="7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lt1">
            <a:lumMod val="50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85000"/>
      </a:schemeClr>
    </cs:fontRef>
    <cs:defRPr sz="1400" b="1" kern="1200" cap="none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25400" cap="rnd">
        <a:solidFill>
          <a:schemeClr val="phClr">
            <a:alpha val="50000"/>
          </a:schemeClr>
        </a:solidFill>
      </a:ln>
    </cs:spPr>
  </cs:trendline>
  <cs:trendlineLabel>
    <cs:lnRef idx="0"/>
    <cs:fillRef idx="0"/>
    <cs:effectRef idx="0"/>
    <cs:fontRef idx="minor">
      <a:schemeClr val="lt1">
        <a:lumMod val="7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>
          <a:lumMod val="85000"/>
        </a:schemeClr>
      </a:solidFill>
      <a:ln w="9525">
        <a:solidFill>
          <a:schemeClr val="dk1">
            <a:lumMod val="50000"/>
          </a:schemeClr>
        </a:solidFill>
        <a:round/>
      </a:ln>
    </cs:spPr>
  </cs:upBar>
  <cs:valueAxis>
    <cs:lnRef idx="0"/>
    <cs:fillRef idx="0"/>
    <cs:effectRef idx="0"/>
    <cs:fontRef idx="minor">
      <a:schemeClr val="lt1">
        <a:lumMod val="7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A6B38B-B571-4629-9770-D6DA46DFC8FA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1E376A-C008-431F-B5BC-FF2EE76C091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9119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219C-D346-408F-B09D-3ED059C7F116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9F43-6A7E-46CA-AF1D-149DA36D43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7201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219C-D346-408F-B09D-3ED059C7F116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9F43-6A7E-46CA-AF1D-149DA36D43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9260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219C-D346-408F-B09D-3ED059C7F116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9F43-6A7E-46CA-AF1D-149DA36D43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8350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219C-D346-408F-B09D-3ED059C7F116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9F43-6A7E-46CA-AF1D-149DA36D43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957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219C-D346-408F-B09D-3ED059C7F116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9F43-6A7E-46CA-AF1D-149DA36D43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9959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219C-D346-408F-B09D-3ED059C7F116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9F43-6A7E-46CA-AF1D-149DA36D43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214856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219C-D346-408F-B09D-3ED059C7F116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9F43-6A7E-46CA-AF1D-149DA36D43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89763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219C-D346-408F-B09D-3ED059C7F116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9F43-6A7E-46CA-AF1D-149DA36D43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86097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219C-D346-408F-B09D-3ED059C7F116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9F43-6A7E-46CA-AF1D-149DA36D43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5113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219C-D346-408F-B09D-3ED059C7F116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9F43-6A7E-46CA-AF1D-149DA36D43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30843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3219C-D346-408F-B09D-3ED059C7F116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039F43-6A7E-46CA-AF1D-149DA36D43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605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3219C-D346-408F-B09D-3ED059C7F116}" type="datetimeFigureOut">
              <a:rPr lang="ko-KR" altLang="en-US" smtClean="0"/>
              <a:t>2022-04-04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039F43-6A7E-46CA-AF1D-149DA36D432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0517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16.sv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20.svg"/><Relationship Id="rId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18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50.sv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54.svg"/><Relationship Id="rId5" Type="http://schemas.openxmlformats.org/officeDocument/2006/relationships/image" Target="../media/image48.svg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openxmlformats.org/officeDocument/2006/relationships/image" Target="../media/image52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svg"/><Relationship Id="rId5" Type="http://schemas.openxmlformats.org/officeDocument/2006/relationships/image" Target="../media/image17.png"/><Relationship Id="rId10" Type="http://schemas.openxmlformats.org/officeDocument/2006/relationships/image" Target="../media/image70.svg"/><Relationship Id="rId4" Type="http://schemas.openxmlformats.org/officeDocument/2006/relationships/image" Target="../media/image64.svg"/><Relationship Id="rId9" Type="http://schemas.openxmlformats.org/officeDocument/2006/relationships/image" Target="../media/image19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5279366" y="819509"/>
            <a:ext cx="6633713" cy="13543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5400" b="1" dirty="0" smtClean="0">
                <a:solidFill>
                  <a:srgbClr val="5B9BD5">
                    <a:lumMod val="75000"/>
                  </a:srgb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2023 </a:t>
            </a:r>
            <a:r>
              <a:rPr lang="ko-KR" altLang="en-US" sz="5400" b="1" dirty="0" smtClean="0">
                <a:solidFill>
                  <a:srgbClr val="5B9BD5">
                    <a:lumMod val="75000"/>
                  </a:srgb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대입설명회</a:t>
            </a:r>
            <a:endParaRPr lang="ko-KR" altLang="en-US" sz="5400" b="1" dirty="0">
              <a:solidFill>
                <a:srgbClr val="5B9BD5">
                  <a:lumMod val="75000"/>
                </a:srgb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7875917" y="3278038"/>
            <a:ext cx="3390181" cy="5865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3200" b="1" dirty="0" smtClean="0">
                <a:solidFill>
                  <a:srgbClr val="44546A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2022.03.31</a:t>
            </a:r>
            <a:endParaRPr lang="ko-KR" altLang="en-US" sz="3200" b="1" dirty="0">
              <a:solidFill>
                <a:srgbClr val="44546A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7648758" y="4198188"/>
            <a:ext cx="4152179" cy="5865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err="1" smtClean="0">
                <a:solidFill>
                  <a:srgbClr val="5B9BD5">
                    <a:lumMod val="75000"/>
                  </a:srgb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한솔고등학교</a:t>
            </a:r>
            <a:r>
              <a:rPr lang="ko-KR" altLang="en-US" sz="2800" b="1" dirty="0" smtClean="0">
                <a:solidFill>
                  <a:srgbClr val="5B9BD5">
                    <a:lumMod val="75000"/>
                  </a:srgb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en-US" altLang="ko-KR" sz="2800" b="1" dirty="0" smtClean="0">
                <a:solidFill>
                  <a:srgbClr val="5B9BD5">
                    <a:lumMod val="75000"/>
                  </a:srgb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3</a:t>
            </a:r>
            <a:r>
              <a:rPr lang="ko-KR" altLang="en-US" sz="2800" b="1" dirty="0" err="1" smtClean="0">
                <a:solidFill>
                  <a:srgbClr val="5B9BD5">
                    <a:lumMod val="75000"/>
                  </a:srgb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학년부</a:t>
            </a:r>
            <a:endParaRPr lang="ko-KR" altLang="en-US" sz="2800" b="1" dirty="0">
              <a:solidFill>
                <a:srgbClr val="5B9BD5">
                  <a:lumMod val="75000"/>
                </a:srgb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247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398001" y="483079"/>
            <a:ext cx="2704860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99750" y="4987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04247" y="1076320"/>
            <a:ext cx="5830545" cy="622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prstClr val="black"/>
                </a:solidFill>
              </a:rPr>
              <a:t>2023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전형유형별 모집인원 비율 </a:t>
            </a:r>
            <a:endParaRPr lang="ko-KR" altLang="en-US" sz="2800" b="1" dirty="0">
              <a:solidFill>
                <a:prstClr val="black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980661" y="456576"/>
            <a:ext cx="5154131" cy="337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2023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대입전형 주요 특징 및 변경 사항 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2212232" y="4930965"/>
            <a:ext cx="1345721" cy="1000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종합</a:t>
            </a:r>
            <a:endParaRPr lang="en-US" altLang="ko-KR" sz="2800" b="1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en-US" altLang="ko-KR" sz="28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23.4%</a:t>
            </a:r>
          </a:p>
        </p:txBody>
      </p:sp>
      <p:sp>
        <p:nvSpPr>
          <p:cNvPr id="15" name="직사각형 14"/>
          <p:cNvSpPr/>
          <p:nvPr/>
        </p:nvSpPr>
        <p:spPr>
          <a:xfrm>
            <a:off x="1449121" y="3667010"/>
            <a:ext cx="1345721" cy="1000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정시</a:t>
            </a:r>
            <a:endParaRPr lang="en-US" altLang="ko-KR" sz="2800" b="1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en-US" altLang="ko-KR" sz="28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22.0%</a:t>
            </a:r>
          </a:p>
        </p:txBody>
      </p:sp>
      <p:sp>
        <p:nvSpPr>
          <p:cNvPr id="19" name="직사각형 18"/>
          <p:cNvSpPr/>
          <p:nvPr/>
        </p:nvSpPr>
        <p:spPr>
          <a:xfrm>
            <a:off x="7552425" y="4124624"/>
            <a:ext cx="1345721" cy="1000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정시</a:t>
            </a:r>
            <a:endParaRPr lang="en-US" altLang="ko-KR" sz="2800" b="1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en-US" altLang="ko-KR" sz="28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42.9%</a:t>
            </a:r>
          </a:p>
        </p:txBody>
      </p:sp>
      <p:sp>
        <p:nvSpPr>
          <p:cNvPr id="20" name="직사각형 19"/>
          <p:cNvSpPr/>
          <p:nvPr/>
        </p:nvSpPr>
        <p:spPr>
          <a:xfrm>
            <a:off x="9545115" y="4124623"/>
            <a:ext cx="1345721" cy="1000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종합</a:t>
            </a:r>
            <a:endParaRPr lang="en-US" altLang="ko-KR" sz="2800" b="1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en-US" altLang="ko-KR" sz="2800" b="1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36.2%</a:t>
            </a:r>
          </a:p>
        </p:txBody>
      </p:sp>
      <p:pic>
        <p:nvPicPr>
          <p:cNvPr id="24" name="_x783742904" descr="cif0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913" y="2207288"/>
            <a:ext cx="11588750" cy="4395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직사각형 24"/>
          <p:cNvSpPr/>
          <p:nvPr/>
        </p:nvSpPr>
        <p:spPr>
          <a:xfrm>
            <a:off x="3950208" y="3575304"/>
            <a:ext cx="1024128" cy="58521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설명선 1 25"/>
          <p:cNvSpPr/>
          <p:nvPr/>
        </p:nvSpPr>
        <p:spPr>
          <a:xfrm>
            <a:off x="4882896" y="2569464"/>
            <a:ext cx="1097280" cy="822960"/>
          </a:xfrm>
          <a:prstGeom prst="borderCallout1">
            <a:avLst>
              <a:gd name="adj1" fmla="val 48003"/>
              <a:gd name="adj2" fmla="val -1666"/>
              <a:gd name="adj3" fmla="val 121959"/>
              <a:gd name="adj4" fmla="val -35000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5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학교장</a:t>
            </a:r>
            <a:endParaRPr lang="en-US" altLang="ko-KR" sz="1500" dirty="0" smtClean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15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추천전형</a:t>
            </a:r>
            <a:endParaRPr lang="en-US" altLang="ko-KR" sz="1500" dirty="0" smtClean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150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비율 높음</a:t>
            </a:r>
            <a:endParaRPr lang="ko-KR" altLang="en-US" sz="1500" dirty="0">
              <a:solidFill>
                <a:schemeClr val="tx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6051287" y="1169235"/>
            <a:ext cx="5646131" cy="7953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rgbClr val="000099"/>
                </a:solidFill>
              </a:rPr>
              <a:t>수도권 수시는 학생부종합</a:t>
            </a:r>
            <a:r>
              <a:rPr lang="en-US" altLang="ko-KR" sz="2400" b="1" dirty="0" smtClean="0">
                <a:solidFill>
                  <a:srgbClr val="000099"/>
                </a:solidFill>
              </a:rPr>
              <a:t>, </a:t>
            </a:r>
          </a:p>
          <a:p>
            <a:r>
              <a:rPr lang="ko-KR" altLang="en-US" sz="2400" b="1" dirty="0" err="1" smtClean="0">
                <a:solidFill>
                  <a:srgbClr val="000099"/>
                </a:solidFill>
              </a:rPr>
              <a:t>비수도권은</a:t>
            </a:r>
            <a:r>
              <a:rPr lang="ko-KR" altLang="en-US" sz="2400" b="1" dirty="0" smtClean="0">
                <a:solidFill>
                  <a:srgbClr val="000099"/>
                </a:solidFill>
              </a:rPr>
              <a:t> 학생부 교과 위주 </a:t>
            </a:r>
            <a:endParaRPr lang="ko-KR" altLang="en-US" sz="2400" b="1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807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903125" y="483079"/>
            <a:ext cx="2199735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2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2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2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2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/>
              <a:t>2</a:t>
            </a:r>
            <a:endParaRPr lang="ko-KR" altLang="en-US" sz="2400" b="1" dirty="0"/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5154131" cy="337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2023 </a:t>
            </a:r>
            <a:r>
              <a:rPr lang="ko-KR" altLang="en-US" sz="2000" b="1" dirty="0" smtClean="0"/>
              <a:t>대입전형 주요 특징 및 변경 사항 </a:t>
            </a:r>
            <a:endParaRPr lang="ko-KR" altLang="en-US" sz="2000" b="1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17491"/>
              </p:ext>
            </p:extLst>
          </p:nvPr>
        </p:nvGraphicFramePr>
        <p:xfrm>
          <a:off x="472109" y="2040466"/>
          <a:ext cx="11300790" cy="37041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24891"/>
                <a:gridCol w="1320800"/>
                <a:gridCol w="1333500"/>
                <a:gridCol w="1333500"/>
                <a:gridCol w="825500"/>
                <a:gridCol w="952500"/>
                <a:gridCol w="990600"/>
                <a:gridCol w="1282700"/>
                <a:gridCol w="1257300"/>
                <a:gridCol w="1079499"/>
              </a:tblGrid>
              <a:tr h="74083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구분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모집인원</a:t>
                      </a:r>
                      <a:r>
                        <a:rPr lang="en-US" altLang="ko-KR" sz="2400" b="1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명</a:t>
                      </a:r>
                      <a:r>
                        <a:rPr lang="en-US" altLang="ko-KR" sz="2400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비율</a:t>
                      </a:r>
                      <a:r>
                        <a:rPr lang="en-US" altLang="ko-KR" sz="2400" b="1" dirty="0" smtClean="0">
                          <a:solidFill>
                            <a:schemeClr val="bg1"/>
                          </a:solidFill>
                        </a:rPr>
                        <a:t>(%)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전년대비 증감</a:t>
                      </a:r>
                      <a:r>
                        <a:rPr lang="en-US" altLang="ko-KR" sz="2400" b="1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명</a:t>
                      </a:r>
                      <a:r>
                        <a:rPr lang="en-US" altLang="ko-KR" sz="2400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74083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수시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정시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계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수시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정시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계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수시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정시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계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</a:tr>
              <a:tr h="74083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2023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272,442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76,682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349,124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78.0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22.0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100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00B0F0"/>
                          </a:solidFill>
                        </a:rPr>
                        <a:t>10,064</a:t>
                      </a:r>
                      <a:endParaRPr lang="ko-KR" altLang="en-US" sz="2400" b="1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FF0000"/>
                          </a:solidFill>
                        </a:rPr>
                        <a:t>-7,434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00B0F0"/>
                          </a:solidFill>
                        </a:rPr>
                        <a:t>2571</a:t>
                      </a:r>
                      <a:endParaRPr lang="ko-KR" altLang="en-US" sz="2400" b="1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</a:tr>
              <a:tr h="74083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2022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262,378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84,175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346,553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75.7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24.3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100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FF0000"/>
                          </a:solidFill>
                        </a:rPr>
                        <a:t>-4,996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00B0F0"/>
                          </a:solidFill>
                        </a:rPr>
                        <a:t>4,102</a:t>
                      </a:r>
                      <a:endParaRPr lang="ko-KR" altLang="en-US" sz="2400" b="1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FF0000"/>
                          </a:solidFill>
                        </a:rPr>
                        <a:t>-894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74083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2021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267,374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80,073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347,447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77.0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23.0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/>
                        <a:t>100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24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304246" y="1192695"/>
            <a:ext cx="10659927" cy="622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수도권 정시 모집인원 소폭 증가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800" b="1" dirty="0" err="1" smtClean="0">
                <a:solidFill>
                  <a:schemeClr val="tx1"/>
                </a:solidFill>
              </a:rPr>
              <a:t>비수도권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 수시 모집인원 증가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8128000" y="2768600"/>
            <a:ext cx="3657599" cy="1473200"/>
          </a:xfrm>
          <a:prstGeom prst="round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-799482" y="0"/>
            <a:ext cx="950236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1" name="_x783738152" descr="cif0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09" y="1943100"/>
            <a:ext cx="7757491" cy="4405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6400800" y="2147977"/>
            <a:ext cx="1242204" cy="81951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b="1" dirty="0" smtClean="0">
                <a:solidFill>
                  <a:srgbClr val="FF0000"/>
                </a:solidFill>
              </a:rPr>
              <a:t>수도권</a:t>
            </a:r>
            <a:endParaRPr lang="en-US" altLang="ko-KR" sz="2000" b="1" dirty="0" smtClean="0">
              <a:solidFill>
                <a:srgbClr val="FF0000"/>
              </a:solidFill>
            </a:endParaRPr>
          </a:p>
          <a:p>
            <a:r>
              <a:rPr lang="ko-KR" altLang="en-US" sz="2000" b="1" dirty="0" err="1" smtClean="0">
                <a:solidFill>
                  <a:schemeClr val="accent1"/>
                </a:solidFill>
              </a:rPr>
              <a:t>비수도권</a:t>
            </a:r>
            <a:endParaRPr lang="ko-KR" altLang="en-US" sz="2000" b="1" dirty="0">
              <a:solidFill>
                <a:schemeClr val="accent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173344" y="3190995"/>
            <a:ext cx="816767" cy="4666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rgbClr val="FF0000"/>
                </a:solidFill>
              </a:rPr>
              <a:t>1.8%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795894" y="3057989"/>
            <a:ext cx="816767" cy="4666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rgbClr val="FF0000"/>
                </a:solidFill>
              </a:rPr>
              <a:t>1.7%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2361463" y="2046605"/>
            <a:ext cx="816767" cy="4505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rgbClr val="00B0F0"/>
                </a:solidFill>
              </a:rPr>
              <a:t>4.9%</a:t>
            </a:r>
            <a:endParaRPr lang="ko-KR" altLang="en-US" sz="2000" b="1" dirty="0">
              <a:solidFill>
                <a:srgbClr val="00B0F0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4741672" y="5773494"/>
            <a:ext cx="1049528" cy="5422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srgbClr val="00B0F0"/>
                </a:solidFill>
              </a:rPr>
              <a:t>-21.6%</a:t>
            </a:r>
            <a:endParaRPr lang="ko-KR" altLang="en-US" sz="20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73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5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461501" y="483079"/>
            <a:ext cx="2641360" cy="32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980661" y="456576"/>
            <a:ext cx="5154131" cy="337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2023 </a:t>
            </a:r>
            <a:r>
              <a:rPr lang="ko-KR" altLang="en-US" sz="2000" b="1" dirty="0" smtClean="0"/>
              <a:t>대입전형 주요 특징 및 변경 사항 </a:t>
            </a:r>
            <a:endParaRPr lang="ko-KR" altLang="en-US" sz="2000" b="1" dirty="0"/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/>
              <a:t>2</a:t>
            </a:r>
            <a:endParaRPr lang="ko-KR" altLang="en-US" sz="2400" b="1" dirty="0"/>
          </a:p>
        </p:txBody>
      </p:sp>
      <p:sp>
        <p:nvSpPr>
          <p:cNvPr id="5" name="직사각형 4"/>
          <p:cNvSpPr/>
          <p:nvPr/>
        </p:nvSpPr>
        <p:spPr>
          <a:xfrm>
            <a:off x="304247" y="1192695"/>
            <a:ext cx="6761571" cy="622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대학별 논술위주 전형 모집인원 감소 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3121074"/>
              </p:ext>
            </p:extLst>
          </p:nvPr>
        </p:nvGraphicFramePr>
        <p:xfrm>
          <a:off x="515390" y="2060509"/>
          <a:ext cx="11288683" cy="224193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12669"/>
                <a:gridCol w="1612669"/>
                <a:gridCol w="1612669"/>
                <a:gridCol w="1612669"/>
                <a:gridCol w="1612669"/>
                <a:gridCol w="1612669"/>
                <a:gridCol w="1612669"/>
              </a:tblGrid>
              <a:tr h="719963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2200" b="1" dirty="0">
                          <a:solidFill>
                            <a:schemeClr val="bg1"/>
                          </a:solidFill>
                          <a:effectLst/>
                        </a:rPr>
                        <a:t>구분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2200" b="1" dirty="0">
                          <a:solidFill>
                            <a:schemeClr val="bg1"/>
                          </a:solidFill>
                          <a:effectLst/>
                        </a:rPr>
                        <a:t>2023</a:t>
                      </a:r>
                      <a:r>
                        <a:rPr lang="ko-KR" altLang="en-US" sz="2200" b="1" dirty="0">
                          <a:solidFill>
                            <a:schemeClr val="bg1"/>
                          </a:solidFill>
                          <a:effectLst/>
                        </a:rPr>
                        <a:t>학년도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2200" b="1" dirty="0">
                          <a:solidFill>
                            <a:schemeClr val="bg1"/>
                          </a:solidFill>
                          <a:effectLst/>
                        </a:rPr>
                        <a:t>2022</a:t>
                      </a:r>
                      <a:r>
                        <a:rPr lang="ko-KR" altLang="en-US" sz="2200" b="1" dirty="0">
                          <a:solidFill>
                            <a:schemeClr val="bg1"/>
                          </a:solidFill>
                          <a:effectLst/>
                        </a:rPr>
                        <a:t>학년도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2200" b="1" dirty="0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  <a:r>
                        <a:rPr lang="ko-KR" altLang="en-US" sz="2200" b="1" dirty="0">
                          <a:solidFill>
                            <a:schemeClr val="bg1"/>
                          </a:solidFill>
                          <a:effectLst/>
                        </a:rPr>
                        <a:t>학년도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70319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200" b="1">
                          <a:solidFill>
                            <a:schemeClr val="bg1"/>
                          </a:solidFill>
                          <a:effectLst/>
                        </a:rPr>
                        <a:t>대학 수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200" b="1">
                          <a:solidFill>
                            <a:schemeClr val="bg1"/>
                          </a:solidFill>
                          <a:effectLst/>
                        </a:rPr>
                        <a:t>모집인원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200" b="1" dirty="0">
                          <a:solidFill>
                            <a:schemeClr val="bg1"/>
                          </a:solidFill>
                          <a:effectLst/>
                        </a:rPr>
                        <a:t>대학 수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200" b="1" dirty="0">
                          <a:solidFill>
                            <a:schemeClr val="bg1"/>
                          </a:solidFill>
                          <a:effectLst/>
                        </a:rPr>
                        <a:t>모집인원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200" b="1" dirty="0">
                          <a:solidFill>
                            <a:schemeClr val="bg1"/>
                          </a:solidFill>
                          <a:effectLst/>
                        </a:rPr>
                        <a:t>대학 수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200" b="1" dirty="0">
                          <a:solidFill>
                            <a:schemeClr val="bg1"/>
                          </a:solidFill>
                          <a:effectLst/>
                        </a:rPr>
                        <a:t>모집인원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</a:tr>
              <a:tr h="81876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200" b="1" dirty="0" smtClean="0">
                          <a:solidFill>
                            <a:schemeClr val="tx1"/>
                          </a:solidFill>
                          <a:effectLst/>
                        </a:rPr>
                        <a:t>논술</a:t>
                      </a:r>
                      <a:endParaRPr lang="en-US" altLang="ko-KR" sz="2200" b="1" dirty="0" smtClean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>
                          <a:effectLst/>
                        </a:rPr>
                        <a:t>37</a:t>
                      </a:r>
                      <a:r>
                        <a:rPr lang="ko-KR" altLang="en-US" sz="2200" b="1" dirty="0" smtClean="0">
                          <a:effectLst/>
                        </a:rPr>
                        <a:t>개교</a:t>
                      </a:r>
                      <a:endParaRPr lang="ko-KR" altLang="en-US" sz="22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>
                          <a:effectLst/>
                        </a:rPr>
                        <a:t>11,016</a:t>
                      </a:r>
                      <a:r>
                        <a:rPr lang="ko-KR" altLang="en-US" sz="2200" b="1" dirty="0">
                          <a:effectLst/>
                        </a:rPr>
                        <a:t>명</a:t>
                      </a:r>
                    </a:p>
                    <a:p>
                      <a:pPr algn="ctr"/>
                      <a:r>
                        <a:rPr lang="en-US" altLang="ko-KR" sz="1600" b="1" dirty="0" smtClean="0">
                          <a:effectLst/>
                        </a:rPr>
                        <a:t>(</a:t>
                      </a:r>
                      <a:r>
                        <a:rPr lang="ko-KR" altLang="en-US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▼</a:t>
                      </a:r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53</a:t>
                      </a:r>
                      <a:r>
                        <a:rPr lang="ko-KR" altLang="en-US" sz="1600" b="1" dirty="0">
                          <a:solidFill>
                            <a:srgbClr val="FF0000"/>
                          </a:solidFill>
                          <a:effectLst/>
                        </a:rPr>
                        <a:t>명</a:t>
                      </a:r>
                      <a:r>
                        <a:rPr lang="en-US" altLang="ko-KR" sz="1600" b="1" dirty="0">
                          <a:effectLst/>
                        </a:rPr>
                        <a:t>)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>
                          <a:effectLst/>
                        </a:rPr>
                        <a:t>36</a:t>
                      </a:r>
                      <a:r>
                        <a:rPr lang="ko-KR" altLang="en-US" sz="2200" b="1" dirty="0" smtClean="0">
                          <a:effectLst/>
                        </a:rPr>
                        <a:t>개교</a:t>
                      </a:r>
                      <a:endParaRPr lang="ko-KR" altLang="en-US" sz="22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>
                          <a:effectLst/>
                        </a:rPr>
                        <a:t>11,069</a:t>
                      </a:r>
                      <a:r>
                        <a:rPr lang="ko-KR" altLang="en-US" sz="2200" b="1" dirty="0" smtClean="0">
                          <a:effectLst/>
                        </a:rPr>
                        <a:t>명</a:t>
                      </a:r>
                      <a:endParaRPr lang="en-US" altLang="ko-KR" sz="2200" b="1" dirty="0" smtClean="0">
                        <a:effectLst/>
                      </a:endParaRPr>
                    </a:p>
                    <a:p>
                      <a:pPr algn="ctr"/>
                      <a:r>
                        <a:rPr lang="en-US" altLang="ko-KR" sz="1600" b="1" dirty="0" smtClean="0">
                          <a:effectLst/>
                        </a:rPr>
                        <a:t>(</a:t>
                      </a:r>
                      <a:r>
                        <a:rPr lang="ko-KR" altLang="en-US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▼</a:t>
                      </a:r>
                      <a:r>
                        <a:rPr lang="en-US" altLang="ko-KR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93</a:t>
                      </a:r>
                      <a:r>
                        <a:rPr lang="ko-KR" altLang="en-US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명</a:t>
                      </a:r>
                      <a:r>
                        <a:rPr lang="en-US" altLang="ko-KR" sz="1600" b="1" dirty="0" smtClean="0">
                          <a:effectLst/>
                        </a:rPr>
                        <a:t>)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>
                          <a:effectLst/>
                        </a:rPr>
                        <a:t>33</a:t>
                      </a:r>
                      <a:r>
                        <a:rPr lang="ko-KR" altLang="en-US" sz="2200" b="1">
                          <a:effectLst/>
                        </a:rPr>
                        <a:t>개교</a:t>
                      </a:r>
                      <a:endParaRPr lang="ko-KR" altLang="en-US" sz="2200" b="1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>
                          <a:effectLst/>
                        </a:rPr>
                        <a:t>11,162</a:t>
                      </a:r>
                      <a:r>
                        <a:rPr lang="ko-KR" altLang="en-US" sz="2200" b="1" dirty="0">
                          <a:effectLst/>
                        </a:rPr>
                        <a:t>명</a:t>
                      </a:r>
                      <a:endParaRPr lang="ko-KR" altLang="en-US" sz="2200" b="1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515390" y="4671753"/>
            <a:ext cx="11288683" cy="17955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 smtClean="0">
                <a:solidFill>
                  <a:schemeClr val="tx1"/>
                </a:solidFill>
              </a:rPr>
              <a:t>▷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21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학년도 적성고사 실시 대학인 </a:t>
            </a:r>
            <a:r>
              <a:rPr lang="ko-KR" altLang="en-US" sz="2800" b="1" dirty="0" err="1" smtClean="0">
                <a:solidFill>
                  <a:schemeClr val="tx1"/>
                </a:solidFill>
              </a:rPr>
              <a:t>가천대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수원대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고려대 세종 </a:t>
            </a:r>
            <a:endParaRPr lang="en-US" altLang="ko-KR" sz="2800" b="1" dirty="0" smtClean="0">
              <a:solidFill>
                <a:schemeClr val="tx1"/>
              </a:solidFill>
            </a:endParaRPr>
          </a:p>
          <a:p>
            <a:r>
              <a:rPr lang="en-US" altLang="ko-KR" sz="2800" b="1" dirty="0">
                <a:solidFill>
                  <a:schemeClr val="tx1"/>
                </a:solidFill>
              </a:rPr>
              <a:t>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   22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학년도부터 논술고사로 변경</a:t>
            </a:r>
            <a:endParaRPr lang="en-US" altLang="ko-KR" sz="2800" b="1" dirty="0" smtClean="0">
              <a:solidFill>
                <a:schemeClr val="tx1"/>
              </a:solidFill>
            </a:endParaRPr>
          </a:p>
          <a:p>
            <a:endParaRPr lang="en-US" altLang="ko-KR" sz="1500" b="1" dirty="0" smtClean="0">
              <a:solidFill>
                <a:schemeClr val="tx1"/>
              </a:solidFill>
            </a:endParaRPr>
          </a:p>
          <a:p>
            <a:r>
              <a:rPr lang="ko-KR" altLang="en-US" sz="2800" b="1" dirty="0" smtClean="0">
                <a:solidFill>
                  <a:schemeClr val="tx1"/>
                </a:solidFill>
              </a:rPr>
              <a:t>▷ 홍익대 세종캠퍼스 논술위주 전형 신설 </a:t>
            </a:r>
            <a:endParaRPr lang="en-US" altLang="ko-KR" sz="28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92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12301" y="483079"/>
            <a:ext cx="2590560" cy="32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/>
              <a:t>2</a:t>
            </a:r>
            <a:endParaRPr lang="ko-KR" altLang="en-US" sz="2400" b="1" dirty="0"/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5154131" cy="337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2023 </a:t>
            </a:r>
            <a:r>
              <a:rPr lang="ko-KR" altLang="en-US" sz="2000" b="1" dirty="0" smtClean="0"/>
              <a:t>대입전형 주요 특징 및 변경 사항 </a:t>
            </a:r>
            <a:endParaRPr lang="ko-KR" altLang="en-US" sz="2000" b="1" dirty="0"/>
          </a:p>
        </p:txBody>
      </p:sp>
      <p:sp>
        <p:nvSpPr>
          <p:cNvPr id="5" name="직사각형 4"/>
          <p:cNvSpPr/>
          <p:nvPr/>
        </p:nvSpPr>
        <p:spPr>
          <a:xfrm>
            <a:off x="304246" y="1192695"/>
            <a:ext cx="10618677" cy="622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지역균형인재 전형 의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,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약학 계열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40%,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간호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30%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이상 의무 선발 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9217" name="_x783747872" descr="cif00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2158392"/>
            <a:ext cx="9534525" cy="3944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80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461501" y="483079"/>
            <a:ext cx="2641360" cy="32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80661" y="1213668"/>
            <a:ext cx="10989666" cy="615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 smtClean="0">
                <a:solidFill>
                  <a:prstClr val="black"/>
                </a:solidFill>
              </a:rPr>
              <a:t>      학교생활기록부 간소화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자기소개서 폐지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 </a:t>
            </a:r>
            <a:endParaRPr lang="ko-KR" altLang="en-US" sz="2800" b="1" dirty="0">
              <a:solidFill>
                <a:prstClr val="black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55374" y="1080678"/>
            <a:ext cx="840670" cy="63176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 smtClean="0">
                <a:solidFill>
                  <a:prstClr val="white"/>
                </a:solidFill>
              </a:rPr>
              <a:t>1</a:t>
            </a:r>
            <a:endParaRPr lang="ko-KR" altLang="en-US" sz="4000" b="1" dirty="0">
              <a:solidFill>
                <a:prstClr val="white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000061" y="2180715"/>
            <a:ext cx="10989666" cy="615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 smtClean="0">
                <a:solidFill>
                  <a:prstClr val="black"/>
                </a:solidFill>
              </a:rPr>
              <a:t>      대학별 대입전형 및 전형방법 유지</a:t>
            </a:r>
            <a:endParaRPr lang="ko-KR" altLang="en-US" sz="2800" b="1" dirty="0">
              <a:solidFill>
                <a:prstClr val="black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58149" y="2064330"/>
            <a:ext cx="840670" cy="63176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solidFill>
                  <a:prstClr val="white"/>
                </a:solidFill>
              </a:rPr>
              <a:t>2</a:t>
            </a:r>
            <a:endParaRPr lang="ko-KR" altLang="en-US" sz="4000" b="1" dirty="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019461" y="3097883"/>
            <a:ext cx="10989666" cy="615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 smtClean="0">
                <a:solidFill>
                  <a:prstClr val="black"/>
                </a:solidFill>
              </a:rPr>
              <a:t>      농어촌학생 특별전형 지원자격 보완</a:t>
            </a:r>
            <a:endParaRPr lang="ko-KR" altLang="en-US" sz="2800" b="1" dirty="0">
              <a:solidFill>
                <a:prstClr val="black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60924" y="2981495"/>
            <a:ext cx="840670" cy="63176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 smtClean="0">
                <a:solidFill>
                  <a:prstClr val="white"/>
                </a:solidFill>
              </a:rPr>
              <a:t>3</a:t>
            </a:r>
            <a:endParaRPr lang="ko-KR" altLang="en-US" sz="4000" b="1" dirty="0">
              <a:solidFill>
                <a:prstClr val="white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022236" y="4048303"/>
            <a:ext cx="10989666" cy="615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 smtClean="0">
                <a:solidFill>
                  <a:prstClr val="black"/>
                </a:solidFill>
              </a:rPr>
              <a:t>      지역인재전형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(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의치한약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/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간호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)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선발비율 의무화</a:t>
            </a:r>
            <a:endParaRPr lang="ko-KR" altLang="en-US" sz="2800" b="1" dirty="0">
              <a:solidFill>
                <a:prstClr val="black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63699" y="3931916"/>
            <a:ext cx="840670" cy="63176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>
                <a:solidFill>
                  <a:prstClr val="white"/>
                </a:solidFill>
              </a:rPr>
              <a:t>4</a:t>
            </a:r>
            <a:endParaRPr lang="ko-KR" altLang="en-US" sz="4000" b="1" dirty="0">
              <a:solidFill>
                <a:prstClr val="white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025011" y="4982092"/>
            <a:ext cx="10989666" cy="615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 smtClean="0">
                <a:solidFill>
                  <a:prstClr val="black"/>
                </a:solidFill>
              </a:rPr>
              <a:t>      사회적 배려 대상자 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10%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이상 의무 모집</a:t>
            </a:r>
            <a:endParaRPr lang="ko-KR" altLang="en-US" sz="2800" b="1" dirty="0">
              <a:solidFill>
                <a:prstClr val="black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766474" y="4865705"/>
            <a:ext cx="840670" cy="63176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 smtClean="0">
                <a:solidFill>
                  <a:prstClr val="white"/>
                </a:solidFill>
              </a:rPr>
              <a:t>5</a:t>
            </a:r>
            <a:endParaRPr lang="ko-KR" altLang="en-US" sz="4000" b="1" dirty="0">
              <a:solidFill>
                <a:prstClr val="white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980661" y="456576"/>
            <a:ext cx="61186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2024 </a:t>
            </a:r>
            <a:r>
              <a:rPr lang="ko-KR" altLang="en-US" sz="2000" b="1" dirty="0" smtClean="0"/>
              <a:t>대입전형 기본사항</a:t>
            </a:r>
            <a:r>
              <a:rPr lang="en-US" altLang="ko-KR" sz="2000" b="1" dirty="0" smtClean="0"/>
              <a:t>(4</a:t>
            </a:r>
            <a:r>
              <a:rPr lang="ko-KR" altLang="en-US" sz="2000" b="1" dirty="0" smtClean="0"/>
              <a:t>월말 시행계획 발표 예정</a:t>
            </a:r>
            <a:r>
              <a:rPr lang="en-US" altLang="ko-KR" sz="2000" b="1" dirty="0" smtClean="0"/>
              <a:t>)</a:t>
            </a:r>
            <a:r>
              <a:rPr lang="ko-KR" altLang="en-US" sz="2000" b="1" dirty="0" smtClean="0"/>
              <a:t> 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1778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448801" y="483079"/>
            <a:ext cx="2654060" cy="3424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15593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2023 </a:t>
            </a:r>
            <a:r>
              <a:rPr lang="ko-KR" altLang="en-US" sz="2000" b="1" dirty="0" smtClean="0"/>
              <a:t>수능</a:t>
            </a:r>
            <a:endParaRPr lang="ko-KR" altLang="en-US" sz="2000" b="1" dirty="0"/>
          </a:p>
        </p:txBody>
      </p:sp>
      <p:pic>
        <p:nvPicPr>
          <p:cNvPr id="5" name="그림 4">
            <a:extLst>
              <a:ext uri="{FF2B5EF4-FFF2-40B4-BE49-F238E27FC236}">
                <a16:creationId xmlns="" xmlns:a16="http://schemas.microsoft.com/office/drawing/2014/main" id="{3EF49EFB-79BA-4D7E-ADFC-71BD0C8964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692"/>
          <a:stretch/>
        </p:blipFill>
        <p:spPr>
          <a:xfrm>
            <a:off x="294861" y="1130300"/>
            <a:ext cx="7388639" cy="2510047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7614492" y="1069918"/>
            <a:ext cx="4488369" cy="82886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b="1" dirty="0" smtClean="0">
                <a:solidFill>
                  <a:schemeClr val="accent5"/>
                </a:solidFill>
              </a:rPr>
              <a:t>▷ 등급 </a:t>
            </a:r>
            <a:r>
              <a:rPr lang="en-US" altLang="ko-KR" sz="2000" b="1" dirty="0" smtClean="0">
                <a:solidFill>
                  <a:schemeClr val="accent5"/>
                </a:solidFill>
              </a:rPr>
              <a:t>: </a:t>
            </a:r>
            <a:r>
              <a:rPr lang="ko-KR" altLang="en-US" sz="2000" b="1" dirty="0" smtClean="0">
                <a:solidFill>
                  <a:schemeClr val="accent5"/>
                </a:solidFill>
              </a:rPr>
              <a:t>영역</a:t>
            </a:r>
            <a:r>
              <a:rPr lang="en-US" altLang="ko-KR" sz="2000" b="1" dirty="0" smtClean="0">
                <a:solidFill>
                  <a:schemeClr val="accent5"/>
                </a:solidFill>
              </a:rPr>
              <a:t>/</a:t>
            </a:r>
            <a:r>
              <a:rPr lang="ko-KR" altLang="en-US" sz="2000" b="1" dirty="0" smtClean="0">
                <a:solidFill>
                  <a:schemeClr val="accent5"/>
                </a:solidFill>
              </a:rPr>
              <a:t>과목별 표준점수 기준</a:t>
            </a:r>
            <a:endParaRPr lang="en-US" altLang="ko-KR" sz="2000" b="1" dirty="0" smtClean="0">
              <a:solidFill>
                <a:schemeClr val="accent5"/>
              </a:solidFill>
            </a:endParaRPr>
          </a:p>
          <a:p>
            <a:endParaRPr lang="en-US" altLang="ko-KR" sz="500" b="1" dirty="0" smtClean="0">
              <a:solidFill>
                <a:schemeClr val="accent5"/>
              </a:solidFill>
            </a:endParaRPr>
          </a:p>
          <a:p>
            <a:r>
              <a:rPr lang="en-US" altLang="ko-KR" sz="2000" b="1" dirty="0">
                <a:solidFill>
                  <a:schemeClr val="accent5"/>
                </a:solidFill>
              </a:rPr>
              <a:t> </a:t>
            </a:r>
            <a:r>
              <a:rPr lang="en-US" altLang="ko-KR" sz="2000" b="1" dirty="0" smtClean="0">
                <a:solidFill>
                  <a:schemeClr val="accent5"/>
                </a:solidFill>
              </a:rPr>
              <a:t>       </a:t>
            </a:r>
            <a:r>
              <a:rPr lang="ko-KR" altLang="en-US" sz="2000" b="1" dirty="0" smtClean="0">
                <a:solidFill>
                  <a:schemeClr val="accent5"/>
                </a:solidFill>
              </a:rPr>
              <a:t>주로 수시 수능최저학력기준용</a:t>
            </a:r>
            <a:endParaRPr lang="en-US" altLang="ko-KR" sz="2000" b="1" dirty="0" smtClean="0">
              <a:solidFill>
                <a:schemeClr val="accent5"/>
              </a:solidFill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381000" y="3518858"/>
            <a:ext cx="723900" cy="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모서리가 둥근 직사각형 12"/>
          <p:cNvSpPr/>
          <p:nvPr/>
        </p:nvSpPr>
        <p:spPr>
          <a:xfrm>
            <a:off x="368300" y="2553418"/>
            <a:ext cx="749300" cy="723423"/>
          </a:xfrm>
          <a:prstGeom prst="roundRect">
            <a:avLst/>
          </a:prstGeom>
          <a:noFill/>
          <a:ln w="5715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7622121" y="1919963"/>
            <a:ext cx="4569880" cy="46713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000" b="1" dirty="0" smtClean="0">
                <a:solidFill>
                  <a:srgbClr val="FF3300"/>
                </a:solidFill>
              </a:rPr>
              <a:t>▷ 백분위</a:t>
            </a:r>
            <a:r>
              <a:rPr lang="en-US" altLang="ko-KR" sz="2000" b="1" dirty="0" smtClean="0">
                <a:solidFill>
                  <a:srgbClr val="FF3300"/>
                </a:solidFill>
              </a:rPr>
              <a:t>, </a:t>
            </a:r>
            <a:r>
              <a:rPr lang="ko-KR" altLang="en-US" sz="2000" b="1" dirty="0" smtClean="0">
                <a:solidFill>
                  <a:srgbClr val="FF3300"/>
                </a:solidFill>
              </a:rPr>
              <a:t>표준점수 </a:t>
            </a:r>
            <a:endParaRPr lang="en-US" altLang="ko-KR" sz="2000" b="1" dirty="0" smtClean="0">
              <a:solidFill>
                <a:srgbClr val="FF3300"/>
              </a:solidFill>
            </a:endParaRPr>
          </a:p>
          <a:p>
            <a:r>
              <a:rPr lang="en-US" altLang="ko-KR" sz="2000" b="1" dirty="0" smtClean="0">
                <a:solidFill>
                  <a:srgbClr val="FF3300"/>
                </a:solidFill>
              </a:rPr>
              <a:t>: </a:t>
            </a:r>
            <a:r>
              <a:rPr lang="ko-KR" altLang="en-US" sz="2000" b="1" dirty="0" smtClean="0">
                <a:solidFill>
                  <a:srgbClr val="FF3300"/>
                </a:solidFill>
              </a:rPr>
              <a:t>정시 대학별 점수 산출용</a:t>
            </a:r>
            <a:endParaRPr lang="en-US" altLang="ko-KR" sz="2000" b="1" dirty="0" smtClean="0">
              <a:solidFill>
                <a:srgbClr val="FF3300"/>
              </a:solidFill>
            </a:endParaRPr>
          </a:p>
          <a:p>
            <a:endParaRPr lang="en-US" altLang="ko-KR" sz="1500" b="1" dirty="0">
              <a:solidFill>
                <a:srgbClr val="FF3300"/>
              </a:solidFill>
            </a:endParaRPr>
          </a:p>
          <a:p>
            <a:r>
              <a:rPr lang="en-US" altLang="ko-KR" sz="2000" b="1" dirty="0" smtClean="0">
                <a:solidFill>
                  <a:srgbClr val="FF3300"/>
                </a:solidFill>
              </a:rPr>
              <a:t>º </a:t>
            </a:r>
            <a:r>
              <a:rPr lang="ko-KR" altLang="en-US" sz="2000" b="1" dirty="0" smtClean="0">
                <a:solidFill>
                  <a:srgbClr val="FF3300"/>
                </a:solidFill>
              </a:rPr>
              <a:t>표준점수</a:t>
            </a:r>
            <a:endParaRPr lang="en-US" altLang="ko-KR" sz="2000" b="1" dirty="0" smtClean="0">
              <a:solidFill>
                <a:srgbClr val="FF3300"/>
              </a:solidFill>
            </a:endParaRPr>
          </a:p>
          <a:p>
            <a:r>
              <a:rPr lang="en-US" altLang="ko-KR" sz="2000" b="1" dirty="0" smtClean="0">
                <a:solidFill>
                  <a:srgbClr val="FF3300"/>
                </a:solidFill>
              </a:rPr>
              <a:t>: </a:t>
            </a:r>
            <a:r>
              <a:rPr lang="ko-KR" altLang="en-US" sz="2000" b="1" dirty="0" smtClean="0">
                <a:solidFill>
                  <a:srgbClr val="FF3300"/>
                </a:solidFill>
              </a:rPr>
              <a:t>평균</a:t>
            </a:r>
            <a:r>
              <a:rPr lang="en-US" altLang="ko-KR" sz="2000" b="1" dirty="0" smtClean="0">
                <a:solidFill>
                  <a:srgbClr val="FF3300"/>
                </a:solidFill>
              </a:rPr>
              <a:t>, </a:t>
            </a:r>
            <a:r>
              <a:rPr lang="ko-KR" altLang="en-US" sz="2000" b="1" dirty="0" smtClean="0">
                <a:solidFill>
                  <a:srgbClr val="FF3300"/>
                </a:solidFill>
              </a:rPr>
              <a:t>표준편차를 활용해 산출</a:t>
            </a:r>
            <a:r>
              <a:rPr lang="en-US" altLang="ko-KR" sz="2000" b="1" dirty="0" smtClean="0">
                <a:solidFill>
                  <a:srgbClr val="FF3300"/>
                </a:solidFill>
              </a:rPr>
              <a:t>,</a:t>
            </a:r>
          </a:p>
          <a:p>
            <a:r>
              <a:rPr lang="en-US" altLang="ko-KR" sz="2000" b="1" dirty="0">
                <a:solidFill>
                  <a:srgbClr val="FF3300"/>
                </a:solidFill>
              </a:rPr>
              <a:t> </a:t>
            </a:r>
            <a:r>
              <a:rPr lang="en-US" altLang="ko-KR" sz="2000" b="1" dirty="0" smtClean="0">
                <a:solidFill>
                  <a:srgbClr val="FF3300"/>
                </a:solidFill>
              </a:rPr>
              <a:t> </a:t>
            </a:r>
            <a:r>
              <a:rPr lang="ko-KR" altLang="en-US" sz="2000" b="1" dirty="0" smtClean="0">
                <a:solidFill>
                  <a:srgbClr val="FF3300"/>
                </a:solidFill>
              </a:rPr>
              <a:t>원점수의 상대적 서열 점수</a:t>
            </a:r>
            <a:endParaRPr lang="en-US" altLang="ko-KR" sz="2000" b="1" dirty="0" smtClean="0">
              <a:solidFill>
                <a:srgbClr val="FF3300"/>
              </a:solidFill>
            </a:endParaRPr>
          </a:p>
          <a:p>
            <a:endParaRPr lang="en-US" altLang="ko-KR" sz="1100" b="1" dirty="0" smtClean="0">
              <a:solidFill>
                <a:srgbClr val="FF3300"/>
              </a:solidFill>
            </a:endParaRPr>
          </a:p>
          <a:p>
            <a:r>
              <a:rPr lang="en-US" altLang="ko-KR" sz="2000" b="1" dirty="0">
                <a:solidFill>
                  <a:srgbClr val="FF3300"/>
                </a:solidFill>
              </a:rPr>
              <a:t> </a:t>
            </a:r>
            <a:r>
              <a:rPr lang="en-US" altLang="ko-KR" sz="2000" b="1" dirty="0" smtClean="0">
                <a:solidFill>
                  <a:srgbClr val="FF3300"/>
                </a:solidFill>
              </a:rPr>
              <a:t> </a:t>
            </a:r>
            <a:r>
              <a:rPr lang="ko-KR" altLang="en-US" sz="2000" b="1" dirty="0" smtClean="0">
                <a:solidFill>
                  <a:srgbClr val="FF3300"/>
                </a:solidFill>
              </a:rPr>
              <a:t>시험의 난이도</a:t>
            </a:r>
            <a:r>
              <a:rPr lang="en-US" altLang="ko-KR" sz="2000" b="1" dirty="0" smtClean="0">
                <a:solidFill>
                  <a:srgbClr val="FF3300"/>
                </a:solidFill>
              </a:rPr>
              <a:t>, </a:t>
            </a:r>
            <a:r>
              <a:rPr lang="ko-KR" altLang="en-US" sz="2000" b="1" dirty="0" smtClean="0">
                <a:solidFill>
                  <a:srgbClr val="FF3300"/>
                </a:solidFill>
              </a:rPr>
              <a:t>응시 학생들의 수준</a:t>
            </a:r>
            <a:endParaRPr lang="en-US" altLang="ko-KR" sz="2000" b="1" dirty="0" smtClean="0">
              <a:solidFill>
                <a:srgbClr val="FF3300"/>
              </a:solidFill>
            </a:endParaRPr>
          </a:p>
          <a:p>
            <a:r>
              <a:rPr lang="ko-KR" altLang="en-US" sz="2000" b="1" dirty="0" smtClean="0">
                <a:solidFill>
                  <a:srgbClr val="FF3300"/>
                </a:solidFill>
              </a:rPr>
              <a:t>  파악 가능</a:t>
            </a:r>
            <a:endParaRPr lang="en-US" altLang="ko-KR" sz="2000" b="1" dirty="0" smtClean="0">
              <a:solidFill>
                <a:srgbClr val="FF3300"/>
              </a:solidFill>
            </a:endParaRPr>
          </a:p>
          <a:p>
            <a:r>
              <a:rPr lang="en-US" altLang="ko-KR" sz="2000" b="1" dirty="0">
                <a:solidFill>
                  <a:srgbClr val="FF3300"/>
                </a:solidFill>
              </a:rPr>
              <a:t> </a:t>
            </a:r>
            <a:r>
              <a:rPr lang="en-US" altLang="ko-KR" sz="2000" b="1" dirty="0" smtClean="0">
                <a:solidFill>
                  <a:srgbClr val="FF3300"/>
                </a:solidFill>
              </a:rPr>
              <a:t>  </a:t>
            </a:r>
            <a:r>
              <a:rPr lang="ko-KR" altLang="en-US" sz="2000" b="1" dirty="0" smtClean="0">
                <a:solidFill>
                  <a:srgbClr val="FF3300"/>
                </a:solidFill>
              </a:rPr>
              <a:t>정시 상위권 대학 활용</a:t>
            </a:r>
            <a:endParaRPr lang="en-US" altLang="ko-KR" sz="2000" b="1" dirty="0" smtClean="0">
              <a:solidFill>
                <a:srgbClr val="FF3300"/>
              </a:solidFill>
            </a:endParaRPr>
          </a:p>
          <a:p>
            <a:endParaRPr lang="en-US" altLang="ko-KR" sz="1500" b="1" dirty="0">
              <a:solidFill>
                <a:srgbClr val="FF3300"/>
              </a:solidFill>
            </a:endParaRPr>
          </a:p>
          <a:p>
            <a:r>
              <a:rPr lang="en-US" altLang="ko-KR" sz="2000" b="1" dirty="0" smtClean="0">
                <a:solidFill>
                  <a:srgbClr val="FF3300"/>
                </a:solidFill>
              </a:rPr>
              <a:t>º </a:t>
            </a:r>
            <a:r>
              <a:rPr lang="ko-KR" altLang="en-US" sz="2000" b="1" dirty="0" smtClean="0">
                <a:solidFill>
                  <a:srgbClr val="FF3300"/>
                </a:solidFill>
              </a:rPr>
              <a:t>백분위</a:t>
            </a:r>
            <a:endParaRPr lang="en-US" altLang="ko-KR" sz="2000" b="1" dirty="0" smtClean="0">
              <a:solidFill>
                <a:srgbClr val="FF3300"/>
              </a:solidFill>
            </a:endParaRPr>
          </a:p>
          <a:p>
            <a:r>
              <a:rPr lang="en-US" altLang="ko-KR" sz="2000" b="1" dirty="0" smtClean="0">
                <a:solidFill>
                  <a:srgbClr val="FF3300"/>
                </a:solidFill>
              </a:rPr>
              <a:t>: </a:t>
            </a:r>
            <a:r>
              <a:rPr lang="ko-KR" altLang="en-US" sz="2000" b="1" dirty="0" smtClean="0">
                <a:solidFill>
                  <a:srgbClr val="FF3300"/>
                </a:solidFill>
              </a:rPr>
              <a:t>전체 수험생 중 본인의 상대적 위치</a:t>
            </a:r>
            <a:endParaRPr lang="en-US" altLang="ko-KR" sz="2000" b="1" dirty="0" smtClean="0">
              <a:solidFill>
                <a:srgbClr val="FF3300"/>
              </a:solidFill>
            </a:endParaRPr>
          </a:p>
          <a:p>
            <a:r>
              <a:rPr lang="ko-KR" altLang="en-US" sz="2000" b="1" dirty="0" smtClean="0">
                <a:solidFill>
                  <a:srgbClr val="FF3300"/>
                </a:solidFill>
              </a:rPr>
              <a:t>  </a:t>
            </a:r>
            <a:r>
              <a:rPr lang="ko-KR" altLang="en-US" sz="2000" b="1" dirty="0" err="1" smtClean="0">
                <a:solidFill>
                  <a:srgbClr val="FF3300"/>
                </a:solidFill>
              </a:rPr>
              <a:t>를</a:t>
            </a:r>
            <a:r>
              <a:rPr lang="ko-KR" altLang="en-US" sz="2000" b="1" dirty="0" smtClean="0">
                <a:solidFill>
                  <a:srgbClr val="FF3300"/>
                </a:solidFill>
              </a:rPr>
              <a:t> 확인할 수 있음</a:t>
            </a:r>
            <a:endParaRPr lang="en-US" altLang="ko-KR" sz="2000" b="1" dirty="0" smtClean="0">
              <a:solidFill>
                <a:srgbClr val="FF3300"/>
              </a:solidFill>
            </a:endParaRPr>
          </a:p>
          <a:p>
            <a:endParaRPr lang="en-US" altLang="ko-KR" sz="1000" b="1" dirty="0">
              <a:solidFill>
                <a:srgbClr val="FF3300"/>
              </a:solidFill>
            </a:endParaRPr>
          </a:p>
          <a:p>
            <a:r>
              <a:rPr lang="en-US" altLang="ko-KR" sz="2000" b="1" dirty="0" smtClean="0">
                <a:solidFill>
                  <a:srgbClr val="FF3300"/>
                </a:solidFill>
              </a:rPr>
              <a:t>  </a:t>
            </a:r>
            <a:r>
              <a:rPr lang="ko-KR" altLang="en-US" sz="2000" b="1" dirty="0" smtClean="0">
                <a:solidFill>
                  <a:srgbClr val="FF3300"/>
                </a:solidFill>
              </a:rPr>
              <a:t>정시 중하위권 대학 활용</a:t>
            </a:r>
            <a:endParaRPr lang="en-US" altLang="ko-KR" sz="2000" b="1" dirty="0" smtClean="0">
              <a:solidFill>
                <a:srgbClr val="FF3300"/>
              </a:solidFill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2482484"/>
              </p:ext>
            </p:extLst>
          </p:nvPr>
        </p:nvGraphicFramePr>
        <p:xfrm>
          <a:off x="294308" y="3882362"/>
          <a:ext cx="7320183" cy="257019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4917"/>
                <a:gridCol w="999875"/>
                <a:gridCol w="495300"/>
                <a:gridCol w="863600"/>
                <a:gridCol w="4566491"/>
              </a:tblGrid>
              <a:tr h="637880">
                <a:tc>
                  <a:txBody>
                    <a:bodyPr/>
                    <a:lstStyle/>
                    <a:p>
                      <a:pPr algn="ctr" latinLnBrk="1"/>
                      <a:endParaRPr lang="en-US" altLang="ko-KR" sz="1600" b="1" dirty="0" smtClean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표준점수</a:t>
                      </a:r>
                      <a:endParaRPr lang="en-US" altLang="ko-KR" sz="1600" b="1" dirty="0" smtClean="0"/>
                    </a:p>
                    <a:p>
                      <a:pPr algn="ctr" latinLnBrk="1"/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600" b="1" dirty="0" smtClean="0"/>
                        <a:t>만점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학생</a:t>
                      </a:r>
                      <a:endParaRPr lang="ko-KR" altLang="en-US" sz="16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백분위</a:t>
                      </a:r>
                      <a:endParaRPr lang="en-US" altLang="ko-KR" sz="1600" b="1" dirty="0" smtClean="0"/>
                    </a:p>
                    <a:p>
                      <a:pPr algn="ctr" latinLnBrk="1"/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600" b="1" dirty="0" smtClean="0"/>
                        <a:t>등급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 smtClean="0"/>
                        <a:t>해 석 </a:t>
                      </a:r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600" b="1" dirty="0" smtClean="0"/>
                        <a:t>응시인원 </a:t>
                      </a:r>
                      <a:r>
                        <a:rPr lang="en-US" altLang="ko-KR" sz="1600" b="1" dirty="0" smtClean="0"/>
                        <a:t>: 420,000</a:t>
                      </a:r>
                      <a:r>
                        <a:rPr lang="ko-KR" altLang="en-US" sz="1600" b="1" dirty="0" smtClean="0"/>
                        <a:t>명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2302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국어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132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/>
                        <a:t>A</a:t>
                      </a:r>
                      <a:endParaRPr lang="ko-KR" altLang="en-US" sz="20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96</a:t>
                      </a:r>
                    </a:p>
                    <a:p>
                      <a:pPr algn="ctr" latinLnBrk="1"/>
                      <a:r>
                        <a:rPr lang="en-US" altLang="ko-KR" sz="2000" b="1" dirty="0" smtClean="0"/>
                        <a:t>(1)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800" b="1" baseline="0" dirty="0" smtClean="0"/>
                        <a:t>상위권 변별이 되지 않은 비교적 쉬운 시험 전국 상위 </a:t>
                      </a:r>
                      <a:r>
                        <a:rPr lang="en-US" altLang="ko-KR" sz="1800" b="1" baseline="0" dirty="0" smtClean="0"/>
                        <a:t>4% </a:t>
                      </a:r>
                    </a:p>
                    <a:p>
                      <a:pPr algn="l" latinLnBrk="1"/>
                      <a:r>
                        <a:rPr lang="en-US" altLang="ko-KR" sz="1600" b="1" baseline="0" dirty="0" smtClean="0"/>
                        <a:t>(</a:t>
                      </a:r>
                      <a:r>
                        <a:rPr lang="ko-KR" altLang="en-US" sz="1600" b="1" baseline="0" dirty="0" smtClean="0"/>
                        <a:t>전국석차 </a:t>
                      </a:r>
                      <a:r>
                        <a:rPr lang="en-US" altLang="ko-KR" sz="1600" b="1" baseline="0" dirty="0" smtClean="0"/>
                        <a:t>: {420,000×(100-96)}÷100=16,800)</a:t>
                      </a:r>
                      <a:endParaRPr lang="ko-KR" altLang="en-US" sz="1600" b="1" dirty="0"/>
                    </a:p>
                  </a:txBody>
                  <a:tcPr anchor="ctr"/>
                </a:tc>
              </a:tr>
              <a:tr h="100929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148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/>
                        <a:t>A</a:t>
                      </a:r>
                      <a:endParaRPr lang="ko-KR" altLang="en-US" sz="20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92</a:t>
                      </a:r>
                    </a:p>
                    <a:p>
                      <a:pPr algn="ctr" latinLnBrk="1"/>
                      <a:r>
                        <a:rPr lang="en-US" altLang="ko-KR" sz="2000" b="1" dirty="0" smtClean="0"/>
                        <a:t>(2)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800" b="1" dirty="0" smtClean="0"/>
                        <a:t>상위권 변별이 잘 된 어려운 시험</a:t>
                      </a:r>
                      <a:endParaRPr lang="en-US" altLang="ko-KR" sz="1800" b="1" dirty="0" smtClean="0"/>
                    </a:p>
                    <a:p>
                      <a:pPr algn="l" latinLnBrk="1"/>
                      <a:r>
                        <a:rPr lang="ko-KR" altLang="en-US" sz="1800" b="1" dirty="0" smtClean="0"/>
                        <a:t>전국 상위 </a:t>
                      </a:r>
                      <a:r>
                        <a:rPr lang="en-US" altLang="ko-KR" sz="1800" b="1" dirty="0" smtClean="0"/>
                        <a:t>8%</a:t>
                      </a:r>
                    </a:p>
                    <a:p>
                      <a:pPr algn="l" latinLnBrk="1"/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600" b="1" dirty="0" smtClean="0"/>
                        <a:t>전국석차 </a:t>
                      </a:r>
                      <a:r>
                        <a:rPr lang="en-US" altLang="ko-KR" sz="1600" b="1" dirty="0" smtClean="0"/>
                        <a:t>: {420,000×(100-92)}÷100=33,600)</a:t>
                      </a:r>
                      <a:endParaRPr lang="ko-KR" altLang="en-US" sz="16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9721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486901" y="483079"/>
            <a:ext cx="2615960" cy="304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15593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2023 </a:t>
            </a:r>
            <a:r>
              <a:rPr lang="ko-KR" altLang="en-US" sz="2000" b="1" dirty="0" smtClean="0"/>
              <a:t>수능</a:t>
            </a:r>
            <a:endParaRPr lang="ko-KR" altLang="en-US" sz="2000" b="1" dirty="0"/>
          </a:p>
        </p:txBody>
      </p:sp>
      <p:graphicFrame>
        <p:nvGraphicFramePr>
          <p:cNvPr id="5" name="표 4">
            <a:extLst>
              <a:ext uri="{FF2B5EF4-FFF2-40B4-BE49-F238E27FC236}">
                <a16:creationId xmlns="" xmlns:a16="http://schemas.microsoft.com/office/drawing/2014/main" id="{E81777B2-E53D-482D-9889-B02A2AE21C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281279"/>
              </p:ext>
            </p:extLst>
          </p:nvPr>
        </p:nvGraphicFramePr>
        <p:xfrm>
          <a:off x="702165" y="1241734"/>
          <a:ext cx="10812118" cy="4707544"/>
        </p:xfrm>
        <a:graphic>
          <a:graphicData uri="http://schemas.openxmlformats.org/drawingml/2006/table">
            <a:tbl>
              <a:tblPr/>
              <a:tblGrid>
                <a:gridCol w="92933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349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2142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4968553">
                  <a:extLst>
                    <a:ext uri="{9D8B030D-6E8A-4147-A177-3AD203B41FA5}">
                      <a16:colId xmlns="" xmlns:a16="http://schemas.microsoft.com/office/drawing/2014/main" val="3932877228"/>
                    </a:ext>
                  </a:extLst>
                </a:gridCol>
                <a:gridCol w="145784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490081">
                <a:tc gridSpan="2">
                  <a:txBody>
                    <a:bodyPr/>
                    <a:lstStyle/>
                    <a:p>
                      <a:pPr marL="63500" marR="6350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kern="0" spc="-100" baseline="0" dirty="0">
                          <a:ln>
                            <a:solidFill>
                              <a:srgbClr val="1E73BD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구분</a:t>
                      </a:r>
                    </a:p>
                  </a:txBody>
                  <a:tcPr marL="9720" marR="9720" marT="9720" marB="972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kern="0" spc="-100" baseline="0" dirty="0">
                          <a:ln>
                            <a:solidFill>
                              <a:srgbClr val="1E73BD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수능 출제 영역</a:t>
                      </a:r>
                    </a:p>
                  </a:txBody>
                  <a:tcPr marL="9720" marR="9720" marT="9720" marB="972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000" b="1" kern="0" spc="-100" baseline="0" dirty="0">
                          <a:ln>
                            <a:solidFill>
                              <a:srgbClr val="1E73BD">
                                <a:alpha val="0"/>
                              </a:srgbClr>
                            </a:solidFill>
                          </a:ln>
                          <a:solidFill>
                            <a:schemeClr val="bg1"/>
                          </a:solidFill>
                          <a:latin typeface="+mn-ea"/>
                          <a:ea typeface="+mn-ea"/>
                          <a:cs typeface="+mn-cs"/>
                        </a:rPr>
                        <a:t>평가 방식</a:t>
                      </a:r>
                    </a:p>
                  </a:txBody>
                  <a:tcPr marL="9720" marR="9720" marT="9720" marB="972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8607">
                <a:tc rowSpan="2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국어</a:t>
                      </a:r>
                    </a:p>
                  </a:txBody>
                  <a:tcPr marL="9720" marR="9720" marT="9720" marB="972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rgbClr val="2783D7"/>
                          </a:solidFill>
                          <a:latin typeface="+mn-ea"/>
                          <a:ea typeface="+mn-ea"/>
                          <a:cs typeface="+mn-cs"/>
                        </a:rPr>
                        <a:t>공통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rgbClr val="2783D7"/>
                          </a:solidFill>
                          <a:latin typeface="+mn-ea"/>
                          <a:ea typeface="+mn-ea"/>
                          <a:cs typeface="+mn-cs"/>
                        </a:rPr>
                        <a:t>(75%)</a:t>
                      </a:r>
                    </a:p>
                  </a:txBody>
                  <a:tcPr marL="10800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독서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문학</a:t>
                      </a:r>
                      <a:endParaRPr lang="ko-KR" altLang="en-US" dirty="0"/>
                    </a:p>
                  </a:txBody>
                  <a:tcPr marL="10800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상대평가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8607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선택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(25%)</a:t>
                      </a:r>
                      <a:endParaRPr lang="ko-KR" altLang="en-US" sz="1800" b="1" kern="1200" spc="-100" baseline="0" dirty="0">
                        <a:ln>
                          <a:solidFill>
                            <a:srgbClr val="4F81BD">
                              <a:alpha val="2000"/>
                            </a:srgbClr>
                          </a:solidFill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800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화법과 작문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언어와 매체 중 </a:t>
                      </a:r>
                      <a:r>
                        <a:rPr lang="ko-KR" altLang="en-US" sz="1800" b="1" kern="1200" spc="-100" baseline="0" dirty="0" err="1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rgbClr val="2783D7"/>
                          </a:solidFill>
                          <a:latin typeface="+mn-ea"/>
                          <a:ea typeface="+mn-ea"/>
                          <a:cs typeface="+mn-cs"/>
                        </a:rPr>
                        <a:t>택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rgbClr val="2783D7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rgbClr val="2783D7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dirty="0">
                        <a:solidFill>
                          <a:srgbClr val="2783D7"/>
                        </a:solidFill>
                      </a:endParaRPr>
                    </a:p>
                  </a:txBody>
                  <a:tcPr marL="10800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14963127"/>
                  </a:ext>
                </a:extLst>
              </a:tr>
              <a:tr h="468607">
                <a:tc rowSpan="2"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수학</a:t>
                      </a:r>
                    </a:p>
                  </a:txBody>
                  <a:tcPr marL="9720" marR="9720" marT="9720" marB="972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3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720" marR="9720" marT="9720" marB="9720" anchor="ctr">
                    <a:lnL w="9525" cap="flat" cmpd="sng" algn="ctr">
                      <a:solidFill>
                        <a:srgbClr val="004D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4D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4D68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rgbClr val="2783D7"/>
                          </a:solidFill>
                          <a:latin typeface="+mn-ea"/>
                          <a:ea typeface="+mn-ea"/>
                          <a:cs typeface="+mn-cs"/>
                        </a:rPr>
                        <a:t>공통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rgbClr val="2783D7"/>
                          </a:solidFill>
                          <a:latin typeface="+mn-ea"/>
                          <a:ea typeface="+mn-ea"/>
                          <a:cs typeface="+mn-cs"/>
                        </a:rPr>
                        <a:t>(75%)</a:t>
                      </a:r>
                    </a:p>
                  </a:txBody>
                  <a:tcPr marL="10800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수학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Ⅰ, 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수학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Ⅱ</a:t>
                      </a:r>
                      <a:endParaRPr lang="ko-KR" altLang="en-US" sz="1800" b="1" kern="1200" spc="-100" baseline="0" dirty="0">
                        <a:ln>
                          <a:solidFill>
                            <a:srgbClr val="4F81BD">
                              <a:alpha val="2000"/>
                            </a:srgbClr>
                          </a:solidFill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800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상대평가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8607">
                <a:tc gridSpan="2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선택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(25%)</a:t>
                      </a:r>
                      <a:endParaRPr lang="ko-KR" altLang="en-US" sz="1800" b="1" kern="1200" spc="-100" baseline="0" dirty="0">
                        <a:ln>
                          <a:solidFill>
                            <a:srgbClr val="4F81BD">
                              <a:alpha val="2000"/>
                            </a:srgbClr>
                          </a:solidFill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800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확률과 통계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미적분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기하 중 </a:t>
                      </a:r>
                      <a:r>
                        <a:rPr lang="ko-KR" altLang="en-US" sz="1800" b="1" kern="1200" spc="-100" baseline="0" dirty="0" err="1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rgbClr val="2783D7"/>
                          </a:solidFill>
                          <a:latin typeface="+mn-ea"/>
                          <a:ea typeface="+mn-ea"/>
                          <a:cs typeface="+mn-cs"/>
                        </a:rPr>
                        <a:t>택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rgbClr val="2783D7"/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rgbClr val="2783D7"/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sz="1800" b="1" kern="1200" spc="-100" baseline="0" dirty="0">
                        <a:ln>
                          <a:solidFill>
                            <a:srgbClr val="4F81BD">
                              <a:alpha val="2000"/>
                            </a:srgbClr>
                          </a:solidFill>
                        </a:ln>
                        <a:solidFill>
                          <a:srgbClr val="2783D7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800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92083210"/>
                  </a:ext>
                </a:extLst>
              </a:tr>
              <a:tr h="468607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영어</a:t>
                      </a:r>
                    </a:p>
                  </a:txBody>
                  <a:tcPr marL="9720" marR="9720" marT="9720" marB="972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영어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Ⅰ, 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영어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Ⅱ</a:t>
                      </a:r>
                      <a:endParaRPr lang="ko-KR" altLang="en-US" sz="1800" b="1" kern="1200" spc="-100" baseline="0" dirty="0">
                        <a:ln>
                          <a:solidFill>
                            <a:srgbClr val="4F81BD">
                              <a:alpha val="2000"/>
                            </a:srgbClr>
                          </a:solidFill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800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635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rgbClr val="2783D7"/>
                          </a:solidFill>
                          <a:latin typeface="+mn-ea"/>
                          <a:ea typeface="+mn-ea"/>
                          <a:cs typeface="+mn-cs"/>
                        </a:rPr>
                        <a:t>절대평가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8607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한국사</a:t>
                      </a:r>
                    </a:p>
                  </a:txBody>
                  <a:tcPr marL="9720" marR="9720" marT="9720" marB="972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한국사</a:t>
                      </a:r>
                    </a:p>
                  </a:txBody>
                  <a:tcPr marL="10800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rgbClr val="2783D7"/>
                          </a:solidFill>
                          <a:latin typeface="+mn-ea"/>
                          <a:ea typeface="+mn-ea"/>
                          <a:cs typeface="+mn-cs"/>
                        </a:rPr>
                        <a:t>절대평가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250216896"/>
                  </a:ext>
                </a:extLst>
              </a:tr>
              <a:tr h="468607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탐구</a:t>
                      </a:r>
                      <a:endParaRPr lang="en-US" altLang="ko-KR" sz="1800" b="1" kern="1200" spc="-100" baseline="0" dirty="0">
                        <a:ln>
                          <a:solidFill>
                            <a:srgbClr val="4F81BD">
                              <a:alpha val="2000"/>
                            </a:srgbClr>
                          </a:solidFill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720" marR="9720" marT="9720" marB="972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사회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과학탐구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17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과목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사회 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9,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과학 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8) </a:t>
                      </a:r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중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택</a:t>
                      </a:r>
                      <a:r>
                        <a:rPr lang="en-US" altLang="ko-K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2</a:t>
                      </a:r>
                      <a:r>
                        <a:rPr lang="en-US" altLang="ko-K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(</a:t>
                      </a:r>
                      <a:r>
                        <a:rPr lang="ko-KR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영역별 </a:t>
                      </a:r>
                      <a:r>
                        <a:rPr lang="ko-KR" altLang="en-US" sz="18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구분 없이 </a:t>
                      </a:r>
                      <a:r>
                        <a:rPr lang="ko-KR" altLang="en-US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자유롭게 </a:t>
                      </a:r>
                      <a:r>
                        <a:rPr lang="ko-KR" altLang="en-US" sz="18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택</a:t>
                      </a:r>
                      <a:r>
                        <a:rPr lang="en-US" altLang="ko-KR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2)</a:t>
                      </a:r>
                      <a:endParaRPr lang="ko-KR" altLang="en-US" sz="1800" b="0" kern="1200" spc="-100" baseline="0" dirty="0">
                        <a:ln>
                          <a:solidFill>
                            <a:srgbClr val="4F81BD">
                              <a:alpha val="2000"/>
                            </a:srgbClr>
                          </a:solidFill>
                        </a:ln>
                        <a:solidFill>
                          <a:schemeClr val="tx1"/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800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상대평가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68607">
                <a:tc vMerge="1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720" marR="9720" marT="9720" marB="9720" anchor="ctr">
                    <a:lnL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직업탐구</a:t>
                      </a:r>
                    </a:p>
                  </a:txBody>
                  <a:tcPr marL="9720" marR="9720" marT="9720" marB="972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>
                        <a:alpha val="50196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6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개 과목 중 </a:t>
                      </a:r>
                      <a:r>
                        <a:rPr lang="ko-KR" altLang="en-US" sz="1800" b="1" kern="1200" spc="-100" baseline="0" dirty="0" err="1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택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1 + 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성공적인 직업생활</a:t>
                      </a:r>
                      <a:r>
                        <a:rPr lang="en-US" altLang="ko-KR" sz="1800" b="0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(2</a:t>
                      </a:r>
                      <a:r>
                        <a:rPr lang="ko-KR" altLang="en-US" sz="1800" b="0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과목 </a:t>
                      </a:r>
                      <a:r>
                        <a:rPr lang="ko-KR" altLang="en-US" sz="1800" b="0" kern="1200" spc="-100" baseline="0" dirty="0" smtClean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선택 시 </a:t>
                      </a:r>
                      <a:r>
                        <a:rPr lang="ko-KR" altLang="en-US" sz="1800" b="0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필수</a:t>
                      </a:r>
                      <a:r>
                        <a:rPr lang="en-US" altLang="ko-KR" sz="1800" b="0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1800" b="0" kern="1200" spc="-100" baseline="0" dirty="0">
                        <a:ln>
                          <a:solidFill>
                            <a:srgbClr val="4F81BD">
                              <a:alpha val="2000"/>
                            </a:srgbClr>
                          </a:solidFill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상대평가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68607">
                <a:tc grid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제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2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외국어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/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한문</a:t>
                      </a:r>
                    </a:p>
                  </a:txBody>
                  <a:tcPr marL="9720" marR="9720" marT="9720" marB="9720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9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과목 중 </a:t>
                      </a:r>
                      <a:r>
                        <a:rPr lang="ko-KR" altLang="en-US" sz="1800" b="1" kern="1200" spc="-100" baseline="0" dirty="0" err="1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택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 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lang="ko-KR" altLang="en-US" sz="1800" b="1" kern="1200" spc="-100" baseline="0" dirty="0">
                        <a:ln>
                          <a:solidFill>
                            <a:srgbClr val="4F81BD">
                              <a:alpha val="2000"/>
                            </a:srgbClr>
                          </a:solidFill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10800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800" b="1" kern="1200" spc="-100" baseline="0" dirty="0">
                          <a:ln>
                            <a:solidFill>
                              <a:srgbClr val="4F81BD">
                                <a:alpha val="2000"/>
                              </a:srgbClr>
                            </a:solidFill>
                          </a:ln>
                          <a:solidFill>
                            <a:srgbClr val="2783D7"/>
                          </a:solidFill>
                          <a:latin typeface="+mn-ea"/>
                          <a:ea typeface="+mn-ea"/>
                          <a:cs typeface="+mn-cs"/>
                        </a:rPr>
                        <a:t>절대평가</a:t>
                      </a: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15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385301" y="483079"/>
            <a:ext cx="2717560" cy="391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15593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2023 </a:t>
            </a:r>
            <a:r>
              <a:rPr lang="ko-KR" altLang="en-US" sz="2000" b="1" dirty="0" smtClean="0"/>
              <a:t>수능</a:t>
            </a:r>
            <a:endParaRPr lang="ko-KR" altLang="en-US" sz="2000" b="1" dirty="0"/>
          </a:p>
        </p:txBody>
      </p:sp>
      <p:grpSp>
        <p:nvGrpSpPr>
          <p:cNvPr id="5" name="그룹 4">
            <a:extLst>
              <a:ext uri="{FF2B5EF4-FFF2-40B4-BE49-F238E27FC236}">
                <a16:creationId xmlns="" xmlns:a16="http://schemas.microsoft.com/office/drawing/2014/main" id="{08B0AFE4-7A9D-44EE-9224-762CA50944C3}"/>
              </a:ext>
            </a:extLst>
          </p:cNvPr>
          <p:cNvGrpSpPr/>
          <p:nvPr/>
        </p:nvGrpSpPr>
        <p:grpSpPr>
          <a:xfrm>
            <a:off x="543248" y="1268760"/>
            <a:ext cx="4498652" cy="5195540"/>
            <a:chOff x="317603" y="1192448"/>
            <a:chExt cx="4006747" cy="4442961"/>
          </a:xfrm>
        </p:grpSpPr>
        <p:sp>
          <p:nvSpPr>
            <p:cNvPr id="6" name="직사각형 5">
              <a:extLst>
                <a:ext uri="{FF2B5EF4-FFF2-40B4-BE49-F238E27FC236}">
                  <a16:creationId xmlns="" xmlns:a16="http://schemas.microsoft.com/office/drawing/2014/main" id="{297AF5ED-5ABC-48FF-9BD9-F205EE4985F6}"/>
                </a:ext>
              </a:extLst>
            </p:cNvPr>
            <p:cNvSpPr/>
            <p:nvPr/>
          </p:nvSpPr>
          <p:spPr>
            <a:xfrm>
              <a:off x="317603" y="1192448"/>
              <a:ext cx="4006747" cy="444296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grpSp>
          <p:nvGrpSpPr>
            <p:cNvPr id="7" name="그룹 6">
              <a:extLst>
                <a:ext uri="{FF2B5EF4-FFF2-40B4-BE49-F238E27FC236}">
                  <a16:creationId xmlns="" xmlns:a16="http://schemas.microsoft.com/office/drawing/2014/main" id="{1C7D8E2B-C3FE-42C4-B270-9E74F8F4BBE4}"/>
                </a:ext>
              </a:extLst>
            </p:cNvPr>
            <p:cNvGrpSpPr/>
            <p:nvPr/>
          </p:nvGrpSpPr>
          <p:grpSpPr>
            <a:xfrm>
              <a:off x="456407" y="1392690"/>
              <a:ext cx="1634783" cy="2122866"/>
              <a:chOff x="5904057" y="1471698"/>
              <a:chExt cx="2196849" cy="2355712"/>
            </a:xfrm>
          </p:grpSpPr>
          <p:sp>
            <p:nvSpPr>
              <p:cNvPr id="42" name="아래쪽 화살표 23">
                <a:extLst>
                  <a:ext uri="{FF2B5EF4-FFF2-40B4-BE49-F238E27FC236}">
                    <a16:creationId xmlns="" xmlns:a16="http://schemas.microsoft.com/office/drawing/2014/main" id="{42587FA1-80BC-4721-8D25-A11790024E3A}"/>
                  </a:ext>
                </a:extLst>
              </p:cNvPr>
              <p:cNvSpPr/>
              <p:nvPr/>
            </p:nvSpPr>
            <p:spPr>
              <a:xfrm>
                <a:off x="6975667" y="2050775"/>
                <a:ext cx="185637" cy="1351995"/>
              </a:xfrm>
              <a:prstGeom prst="down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 b="1">
                  <a:latin typeface="+mn-ea"/>
                </a:endParaRPr>
              </a:p>
            </p:txBody>
          </p:sp>
          <p:sp>
            <p:nvSpPr>
              <p:cNvPr id="43" name="TextBox 24">
                <a:extLst>
                  <a:ext uri="{FF2B5EF4-FFF2-40B4-BE49-F238E27FC236}">
                    <a16:creationId xmlns="" xmlns:a16="http://schemas.microsoft.com/office/drawing/2014/main" id="{7582658C-0DA5-421F-A81C-85A01FB0CA2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137467" y="3485875"/>
                <a:ext cx="1963439" cy="34153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lang="ko-KR" altLang="en-US" sz="1400" b="1" dirty="0">
                    <a:solidFill>
                      <a:schemeClr val="bg1"/>
                    </a:solidFill>
                    <a:latin typeface="+mn-ea"/>
                    <a:ea typeface="+mn-ea"/>
                  </a:rPr>
                  <a:t>표준화</a:t>
                </a:r>
              </a:p>
            </p:txBody>
          </p:sp>
          <p:sp>
            <p:nvSpPr>
              <p:cNvPr id="44" name="직사각형 43">
                <a:extLst>
                  <a:ext uri="{FF2B5EF4-FFF2-40B4-BE49-F238E27FC236}">
                    <a16:creationId xmlns="" xmlns:a16="http://schemas.microsoft.com/office/drawing/2014/main" id="{D7770875-6A73-4E7C-A5BC-3598628C7EBD}"/>
                  </a:ext>
                </a:extLst>
              </p:cNvPr>
              <p:cNvSpPr/>
              <p:nvPr/>
            </p:nvSpPr>
            <p:spPr>
              <a:xfrm>
                <a:off x="5904057" y="1471698"/>
                <a:ext cx="2192235" cy="49970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ko-KR" altLang="en-US" sz="1600" b="1" dirty="0" err="1">
                    <a:solidFill>
                      <a:schemeClr val="bg1"/>
                    </a:solidFill>
                    <a:latin typeface="+mn-ea"/>
                  </a:rPr>
                  <a:t>공통과목</a:t>
                </a:r>
                <a:r>
                  <a:rPr lang="en-US" altLang="ko-KR" sz="1600" b="1" dirty="0">
                    <a:solidFill>
                      <a:schemeClr val="bg1"/>
                    </a:solidFill>
                    <a:latin typeface="+mn-ea"/>
                  </a:rPr>
                  <a:t>(75%)</a:t>
                </a:r>
                <a:endParaRPr lang="ko-KR" altLang="en-US" sz="1600" b="1" dirty="0">
                  <a:solidFill>
                    <a:schemeClr val="bg1"/>
                  </a:solidFill>
                  <a:latin typeface="+mn-ea"/>
                </a:endParaRPr>
              </a:p>
            </p:txBody>
          </p:sp>
        </p:grpSp>
        <p:grpSp>
          <p:nvGrpSpPr>
            <p:cNvPr id="8" name="그룹 7">
              <a:extLst>
                <a:ext uri="{FF2B5EF4-FFF2-40B4-BE49-F238E27FC236}">
                  <a16:creationId xmlns="" xmlns:a16="http://schemas.microsoft.com/office/drawing/2014/main" id="{E7DECE33-878E-454C-B42E-15C1F2824C35}"/>
                </a:ext>
              </a:extLst>
            </p:cNvPr>
            <p:cNvGrpSpPr/>
            <p:nvPr/>
          </p:nvGrpSpPr>
          <p:grpSpPr>
            <a:xfrm>
              <a:off x="2311199" y="1389829"/>
              <a:ext cx="1774224" cy="2171474"/>
              <a:chOff x="8396558" y="1468523"/>
              <a:chExt cx="2384232" cy="2409651"/>
            </a:xfrm>
          </p:grpSpPr>
          <p:sp>
            <p:nvSpPr>
              <p:cNvPr id="32" name="직사각형 31">
                <a:extLst>
                  <a:ext uri="{FF2B5EF4-FFF2-40B4-BE49-F238E27FC236}">
                    <a16:creationId xmlns="" xmlns:a16="http://schemas.microsoft.com/office/drawing/2014/main" id="{036E9C1D-E928-4E34-BA54-8B2AC5B1C251}"/>
                  </a:ext>
                </a:extLst>
              </p:cNvPr>
              <p:cNvSpPr/>
              <p:nvPr/>
            </p:nvSpPr>
            <p:spPr>
              <a:xfrm>
                <a:off x="8396558" y="1468523"/>
                <a:ext cx="2384232" cy="499702"/>
              </a:xfrm>
              <a:prstGeom prst="rect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ko-KR" altLang="en-US" sz="1600" b="1" dirty="0">
                    <a:solidFill>
                      <a:schemeClr val="bg1"/>
                    </a:solidFill>
                    <a:latin typeface="+mn-ea"/>
                  </a:rPr>
                  <a:t>선택과목</a:t>
                </a:r>
                <a:r>
                  <a:rPr lang="en-US" altLang="ko-KR" sz="1600" b="1" dirty="0">
                    <a:solidFill>
                      <a:schemeClr val="bg1"/>
                    </a:solidFill>
                    <a:latin typeface="+mn-ea"/>
                  </a:rPr>
                  <a:t>(25%)</a:t>
                </a:r>
                <a:endParaRPr lang="ko-KR" altLang="en-US" sz="1600" b="1" dirty="0">
                  <a:solidFill>
                    <a:schemeClr val="bg1"/>
                  </a:solidFill>
                  <a:latin typeface="+mn-ea"/>
                </a:endParaRPr>
              </a:p>
            </p:txBody>
          </p:sp>
          <p:grpSp>
            <p:nvGrpSpPr>
              <p:cNvPr id="33" name="그룹 32">
                <a:extLst>
                  <a:ext uri="{FF2B5EF4-FFF2-40B4-BE49-F238E27FC236}">
                    <a16:creationId xmlns="" xmlns:a16="http://schemas.microsoft.com/office/drawing/2014/main" id="{FED06375-4B38-4D57-8FA1-B9ECEB1DCE2F}"/>
                  </a:ext>
                </a:extLst>
              </p:cNvPr>
              <p:cNvGrpSpPr/>
              <p:nvPr/>
            </p:nvGrpSpPr>
            <p:grpSpPr>
              <a:xfrm>
                <a:off x="8409362" y="2050775"/>
                <a:ext cx="2307433" cy="585787"/>
                <a:chOff x="8409362" y="2050775"/>
                <a:chExt cx="2307433" cy="585787"/>
              </a:xfrm>
              <a:solidFill>
                <a:schemeClr val="accent1"/>
              </a:solidFill>
            </p:grpSpPr>
            <p:sp>
              <p:nvSpPr>
                <p:cNvPr id="36" name="타원 35">
                  <a:extLst>
                    <a:ext uri="{FF2B5EF4-FFF2-40B4-BE49-F238E27FC236}">
                      <a16:creationId xmlns="" xmlns:a16="http://schemas.microsoft.com/office/drawing/2014/main" id="{227A9FB0-1D8E-4203-9BCE-E2F80DD40AC4}"/>
                    </a:ext>
                  </a:extLst>
                </p:cNvPr>
                <p:cNvSpPr/>
                <p:nvPr/>
              </p:nvSpPr>
              <p:spPr>
                <a:xfrm>
                  <a:off x="8409362" y="2050775"/>
                  <a:ext cx="722120" cy="3683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/>
                <a:p>
                  <a:pPr algn="ctr">
                    <a:defRPr/>
                  </a:pPr>
                  <a:r>
                    <a:rPr lang="ko-KR" altLang="en-US" sz="1400" b="1" dirty="0" err="1">
                      <a:latin typeface="+mn-ea"/>
                    </a:rPr>
                    <a:t>확통</a:t>
                  </a:r>
                  <a:endParaRPr lang="ko-KR" altLang="en-US" sz="1400" b="1" dirty="0">
                    <a:solidFill>
                      <a:schemeClr val="bg1"/>
                    </a:solidFill>
                    <a:latin typeface="+mn-ea"/>
                  </a:endParaRPr>
                </a:p>
              </p:txBody>
            </p:sp>
            <p:sp>
              <p:nvSpPr>
                <p:cNvPr id="37" name="타원 36">
                  <a:extLst>
                    <a:ext uri="{FF2B5EF4-FFF2-40B4-BE49-F238E27FC236}">
                      <a16:creationId xmlns="" xmlns:a16="http://schemas.microsoft.com/office/drawing/2014/main" id="{BEC4F808-4FF0-4CF8-A33E-CE538AB3C38E}"/>
                    </a:ext>
                  </a:extLst>
                </p:cNvPr>
                <p:cNvSpPr/>
                <p:nvPr/>
              </p:nvSpPr>
              <p:spPr>
                <a:xfrm>
                  <a:off x="9202810" y="2050775"/>
                  <a:ext cx="722123" cy="361949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/>
                <a:p>
                  <a:pPr algn="ctr">
                    <a:defRPr/>
                  </a:pPr>
                  <a:r>
                    <a:rPr lang="ko-KR" altLang="en-US" sz="1400" b="1" dirty="0">
                      <a:latin typeface="+mn-ea"/>
                    </a:rPr>
                    <a:t>미적</a:t>
                  </a:r>
                </a:p>
              </p:txBody>
            </p:sp>
            <p:sp>
              <p:nvSpPr>
                <p:cNvPr id="38" name="타원 37">
                  <a:extLst>
                    <a:ext uri="{FF2B5EF4-FFF2-40B4-BE49-F238E27FC236}">
                      <a16:creationId xmlns="" xmlns:a16="http://schemas.microsoft.com/office/drawing/2014/main" id="{DF90F8F3-35D0-4FB3-A379-436AACCCDAFF}"/>
                    </a:ext>
                  </a:extLst>
                </p:cNvPr>
                <p:cNvSpPr/>
                <p:nvPr/>
              </p:nvSpPr>
              <p:spPr>
                <a:xfrm>
                  <a:off x="9994676" y="2050775"/>
                  <a:ext cx="722119" cy="368300"/>
                </a:xfrm>
                <a:prstGeom prst="ellipse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rIns="0" anchor="ctr"/>
                <a:lstStyle/>
                <a:p>
                  <a:pPr algn="ctr">
                    <a:defRPr/>
                  </a:pPr>
                  <a:r>
                    <a:rPr lang="ko-KR" altLang="en-US" sz="1400" b="1" dirty="0">
                      <a:latin typeface="+mn-ea"/>
                    </a:rPr>
                    <a:t>기하</a:t>
                  </a:r>
                </a:p>
              </p:txBody>
            </p:sp>
            <p:grpSp>
              <p:nvGrpSpPr>
                <p:cNvPr id="39" name="그룹 38">
                  <a:extLst>
                    <a:ext uri="{FF2B5EF4-FFF2-40B4-BE49-F238E27FC236}">
                      <a16:creationId xmlns="" xmlns:a16="http://schemas.microsoft.com/office/drawing/2014/main" id="{EF391793-90FF-46AE-A97D-3AE839BDD39A}"/>
                    </a:ext>
                  </a:extLst>
                </p:cNvPr>
                <p:cNvGrpSpPr/>
                <p:nvPr/>
              </p:nvGrpSpPr>
              <p:grpSpPr>
                <a:xfrm>
                  <a:off x="8709258" y="2424195"/>
                  <a:ext cx="1662111" cy="212367"/>
                  <a:chOff x="8709258" y="2424195"/>
                  <a:chExt cx="1662111" cy="212367"/>
                </a:xfrm>
                <a:grpFill/>
              </p:grpSpPr>
              <p:cxnSp>
                <p:nvCxnSpPr>
                  <p:cNvPr id="40" name="직선 연결선 39">
                    <a:extLst>
                      <a:ext uri="{FF2B5EF4-FFF2-40B4-BE49-F238E27FC236}">
                        <a16:creationId xmlns="" xmlns:a16="http://schemas.microsoft.com/office/drawing/2014/main" id="{F4C05144-9DAE-4823-ACD9-DA38817563E6}"/>
                      </a:ext>
                    </a:extLst>
                  </p:cNvPr>
                  <p:cNvCxnSpPr/>
                  <p:nvPr/>
                </p:nvCxnSpPr>
                <p:spPr>
                  <a:xfrm>
                    <a:off x="9582322" y="2442887"/>
                    <a:ext cx="0" cy="193675"/>
                  </a:xfrm>
                  <a:prstGeom prst="line">
                    <a:avLst/>
                  </a:prstGeom>
                  <a:grpFill/>
                  <a:ln w="381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" name="꺾인 연결선 16">
                    <a:extLst>
                      <a:ext uri="{FF2B5EF4-FFF2-40B4-BE49-F238E27FC236}">
                        <a16:creationId xmlns="" xmlns:a16="http://schemas.microsoft.com/office/drawing/2014/main" id="{49B7C42A-65A3-457E-96F2-87E52DF99AE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16200000" flipH="1">
                    <a:off x="9533964" y="1599489"/>
                    <a:ext cx="12700" cy="1662111"/>
                  </a:xfrm>
                  <a:prstGeom prst="bentConnector3">
                    <a:avLst>
                      <a:gd name="adj1" fmla="val 1800000"/>
                    </a:avLst>
                  </a:prstGeom>
                  <a:grpFill/>
                  <a:ln w="38100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4" name="아래쪽 화살표 19">
                <a:extLst>
                  <a:ext uri="{FF2B5EF4-FFF2-40B4-BE49-F238E27FC236}">
                    <a16:creationId xmlns="" xmlns:a16="http://schemas.microsoft.com/office/drawing/2014/main" id="{8248C645-FA6A-4C2D-B0EF-4462A8F88F17}"/>
                  </a:ext>
                </a:extLst>
              </p:cNvPr>
              <p:cNvSpPr/>
              <p:nvPr/>
            </p:nvSpPr>
            <p:spPr>
              <a:xfrm>
                <a:off x="9481702" y="2794706"/>
                <a:ext cx="185636" cy="726801"/>
              </a:xfrm>
              <a:prstGeom prst="down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 b="1">
                  <a:latin typeface="+mn-ea"/>
                </a:endParaRPr>
              </a:p>
            </p:txBody>
          </p:sp>
          <p:sp>
            <p:nvSpPr>
              <p:cNvPr id="35" name="TextBox 20">
                <a:extLst>
                  <a:ext uri="{FF2B5EF4-FFF2-40B4-BE49-F238E27FC236}">
                    <a16:creationId xmlns="" xmlns:a16="http://schemas.microsoft.com/office/drawing/2014/main" id="{05A50310-2DFC-40E3-BF4C-DBFDA8EBE7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644167" y="3536638"/>
                <a:ext cx="1898930" cy="34153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lang="ko-KR" altLang="en-US" sz="1400" b="1" dirty="0">
                    <a:solidFill>
                      <a:schemeClr val="bg1"/>
                    </a:solidFill>
                    <a:latin typeface="+mn-ea"/>
                    <a:ea typeface="+mn-ea"/>
                  </a:rPr>
                  <a:t>표준화</a:t>
                </a:r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="" xmlns:a16="http://schemas.microsoft.com/office/drawing/2014/main" id="{0081E493-6CBF-41DF-98A7-C0066E7FEAC6}"/>
                </a:ext>
              </a:extLst>
            </p:cNvPr>
            <p:cNvGrpSpPr/>
            <p:nvPr/>
          </p:nvGrpSpPr>
          <p:grpSpPr>
            <a:xfrm>
              <a:off x="636005" y="3610926"/>
              <a:ext cx="3390969" cy="1200742"/>
              <a:chOff x="6145404" y="3933240"/>
              <a:chExt cx="4556841" cy="1332445"/>
            </a:xfrm>
          </p:grpSpPr>
          <p:sp>
            <p:nvSpPr>
              <p:cNvPr id="25" name="아래쪽 화살표 21">
                <a:extLst>
                  <a:ext uri="{FF2B5EF4-FFF2-40B4-BE49-F238E27FC236}">
                    <a16:creationId xmlns="" xmlns:a16="http://schemas.microsoft.com/office/drawing/2014/main" id="{736859B0-F563-460C-B0B1-8FEA06EBFD34}"/>
                  </a:ext>
                </a:extLst>
              </p:cNvPr>
              <p:cNvSpPr/>
              <p:nvPr/>
            </p:nvSpPr>
            <p:spPr>
              <a:xfrm>
                <a:off x="9482405" y="3933240"/>
                <a:ext cx="191987" cy="225425"/>
              </a:xfrm>
              <a:prstGeom prst="down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 b="1">
                  <a:latin typeface="+mn-ea"/>
                </a:endParaRPr>
              </a:p>
            </p:txBody>
          </p:sp>
          <p:sp>
            <p:nvSpPr>
              <p:cNvPr id="26" name="아래쪽 화살표 25">
                <a:extLst>
                  <a:ext uri="{FF2B5EF4-FFF2-40B4-BE49-F238E27FC236}">
                    <a16:creationId xmlns="" xmlns:a16="http://schemas.microsoft.com/office/drawing/2014/main" id="{FFAE269B-6C18-463E-8FB7-2B895990A103}"/>
                  </a:ext>
                </a:extLst>
              </p:cNvPr>
              <p:cNvSpPr/>
              <p:nvPr/>
            </p:nvSpPr>
            <p:spPr>
              <a:xfrm>
                <a:off x="6940742" y="3938311"/>
                <a:ext cx="191987" cy="225425"/>
              </a:xfrm>
              <a:prstGeom prst="down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 b="1" dirty="0">
                  <a:latin typeface="+mn-ea"/>
                </a:endParaRPr>
              </a:p>
            </p:txBody>
          </p:sp>
          <p:grpSp>
            <p:nvGrpSpPr>
              <p:cNvPr id="27" name="그룹 26">
                <a:extLst>
                  <a:ext uri="{FF2B5EF4-FFF2-40B4-BE49-F238E27FC236}">
                    <a16:creationId xmlns="" xmlns:a16="http://schemas.microsoft.com/office/drawing/2014/main" id="{114BDD39-D98E-4287-86F5-347AFBA4E74E}"/>
                  </a:ext>
                </a:extLst>
              </p:cNvPr>
              <p:cNvGrpSpPr/>
              <p:nvPr/>
            </p:nvGrpSpPr>
            <p:grpSpPr>
              <a:xfrm>
                <a:off x="6145404" y="4201838"/>
                <a:ext cx="4556841" cy="1063847"/>
                <a:chOff x="6145404" y="4201838"/>
                <a:chExt cx="4556841" cy="1063847"/>
              </a:xfrm>
            </p:grpSpPr>
            <p:sp>
              <p:nvSpPr>
                <p:cNvPr id="28" name="TextBox 26">
                  <a:extLst>
                    <a:ext uri="{FF2B5EF4-FFF2-40B4-BE49-F238E27FC236}">
                      <a16:creationId xmlns="" xmlns:a16="http://schemas.microsoft.com/office/drawing/2014/main" id="{86FBE6F2-6D83-4275-B365-573A1964FBE5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145404" y="4201838"/>
                  <a:ext cx="1965144" cy="341534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wrap="square">
                  <a:spAutoFit/>
                </a:bodyPr>
                <a:lstStyle>
                  <a:lvl1pPr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ko-KR" altLang="en-US" sz="1400" b="1" dirty="0">
                      <a:solidFill>
                        <a:schemeClr val="bg1"/>
                      </a:solidFill>
                      <a:latin typeface="+mn-ea"/>
                      <a:ea typeface="+mn-ea"/>
                    </a:rPr>
                    <a:t>배점 비율 반영 </a:t>
                  </a:r>
                </a:p>
              </p:txBody>
            </p:sp>
            <p:sp>
              <p:nvSpPr>
                <p:cNvPr id="29" name="TextBox 28">
                  <a:extLst>
                    <a:ext uri="{FF2B5EF4-FFF2-40B4-BE49-F238E27FC236}">
                      <a16:creationId xmlns="" xmlns:a16="http://schemas.microsoft.com/office/drawing/2014/main" id="{B9CC0A83-3E33-42D0-BD98-E10430EA39D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7411531" y="4924150"/>
                  <a:ext cx="1896871" cy="341535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wrap="square">
                  <a:spAutoFit/>
                </a:bodyPr>
                <a:lstStyle>
                  <a:lvl1pPr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ko-KR" altLang="en-US" sz="1400" b="1" dirty="0">
                      <a:solidFill>
                        <a:schemeClr val="bg1"/>
                      </a:solidFill>
                      <a:latin typeface="+mn-ea"/>
                      <a:ea typeface="+mn-ea"/>
                    </a:rPr>
                    <a:t>합산</a:t>
                  </a:r>
                  <a:r>
                    <a:rPr lang="en-US" altLang="ko-KR" sz="1400" b="1" dirty="0">
                      <a:solidFill>
                        <a:schemeClr val="bg1"/>
                      </a:solidFill>
                      <a:latin typeface="+mn-ea"/>
                      <a:ea typeface="+mn-ea"/>
                    </a:rPr>
                    <a:t>/</a:t>
                  </a:r>
                  <a:r>
                    <a:rPr lang="ko-KR" altLang="en-US" sz="1400" b="1" dirty="0">
                      <a:solidFill>
                        <a:schemeClr val="bg1"/>
                      </a:solidFill>
                      <a:latin typeface="+mn-ea"/>
                      <a:ea typeface="+mn-ea"/>
                    </a:rPr>
                    <a:t>표준화</a:t>
                  </a:r>
                </a:p>
              </p:txBody>
            </p:sp>
            <p:sp>
              <p:nvSpPr>
                <p:cNvPr id="30" name="TextBox 31">
                  <a:extLst>
                    <a:ext uri="{FF2B5EF4-FFF2-40B4-BE49-F238E27FC236}">
                      <a16:creationId xmlns="" xmlns:a16="http://schemas.microsoft.com/office/drawing/2014/main" id="{612BB85B-8E42-40E3-BD2A-2852942A3E78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642809" y="4217617"/>
                  <a:ext cx="1906660" cy="341537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</p:spPr>
              <p:txBody>
                <a:bodyPr wrap="square">
                  <a:spAutoFit/>
                </a:bodyPr>
                <a:lstStyle>
                  <a:lvl1pPr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ko-KR" altLang="en-US" sz="1400" b="1" dirty="0">
                      <a:solidFill>
                        <a:schemeClr val="bg1"/>
                      </a:solidFill>
                      <a:latin typeface="+mn-ea"/>
                      <a:ea typeface="+mn-ea"/>
                    </a:rPr>
                    <a:t>배점 비율 반영 </a:t>
                  </a:r>
                </a:p>
              </p:txBody>
            </p:sp>
            <p:sp>
              <p:nvSpPr>
                <p:cNvPr id="31" name="TextBox 30">
                  <a:extLst>
                    <a:ext uri="{FF2B5EF4-FFF2-40B4-BE49-F238E27FC236}">
                      <a16:creationId xmlns="" xmlns:a16="http://schemas.microsoft.com/office/drawing/2014/main" id="{D781C934-36A2-445F-82B1-10D5760456F5}"/>
                    </a:ext>
                  </a:extLst>
                </p:cNvPr>
                <p:cNvSpPr txBox="1"/>
                <p:nvPr/>
              </p:nvSpPr>
              <p:spPr>
                <a:xfrm>
                  <a:off x="7068487" y="4534417"/>
                  <a:ext cx="3633758" cy="294528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>
                    <a:defRPr/>
                  </a:pPr>
                  <a:r>
                    <a:rPr lang="en-US" altLang="ko-KR" sz="1200" b="1" dirty="0">
                      <a:solidFill>
                        <a:srgbClr val="0000FF"/>
                      </a:solidFill>
                      <a:latin typeface="+mn-ea"/>
                      <a:ea typeface="+mn-ea"/>
                    </a:rPr>
                    <a:t>x 0.75                x 0.25</a:t>
                  </a:r>
                </a:p>
              </p:txBody>
            </p:sp>
          </p:grpSp>
        </p:grpSp>
        <p:grpSp>
          <p:nvGrpSpPr>
            <p:cNvPr id="10" name="그룹 9">
              <a:extLst>
                <a:ext uri="{FF2B5EF4-FFF2-40B4-BE49-F238E27FC236}">
                  <a16:creationId xmlns="" xmlns:a16="http://schemas.microsoft.com/office/drawing/2014/main" id="{EA7CC9C7-5755-4A81-847E-0564466E25DE}"/>
                </a:ext>
              </a:extLst>
            </p:cNvPr>
            <p:cNvGrpSpPr/>
            <p:nvPr/>
          </p:nvGrpSpPr>
          <p:grpSpPr>
            <a:xfrm>
              <a:off x="1578192" y="4904455"/>
              <a:ext cx="1411555" cy="503193"/>
              <a:chOff x="7411531" y="5368650"/>
              <a:chExt cx="1896871" cy="558386"/>
            </a:xfrm>
          </p:grpSpPr>
          <p:sp>
            <p:nvSpPr>
              <p:cNvPr id="23" name="아래쪽 화살표 29">
                <a:extLst>
                  <a:ext uri="{FF2B5EF4-FFF2-40B4-BE49-F238E27FC236}">
                    <a16:creationId xmlns="" xmlns:a16="http://schemas.microsoft.com/office/drawing/2014/main" id="{9083DB22-5CAD-4963-A03B-52C6EF911732}"/>
                  </a:ext>
                </a:extLst>
              </p:cNvPr>
              <p:cNvSpPr/>
              <p:nvPr/>
            </p:nvSpPr>
            <p:spPr>
              <a:xfrm>
                <a:off x="8256779" y="5368650"/>
                <a:ext cx="193675" cy="152400"/>
              </a:xfrm>
              <a:prstGeom prst="down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sz="1400" b="1">
                  <a:latin typeface="+mn-ea"/>
                </a:endParaRPr>
              </a:p>
            </p:txBody>
          </p:sp>
          <p:sp>
            <p:nvSpPr>
              <p:cNvPr id="24" name="TextBox 30">
                <a:extLst>
                  <a:ext uri="{FF2B5EF4-FFF2-40B4-BE49-F238E27FC236}">
                    <a16:creationId xmlns="" xmlns:a16="http://schemas.microsoft.com/office/drawing/2014/main" id="{FDE0FB3F-A11F-4E7A-9953-B0C9D692AD9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11531" y="5585501"/>
                <a:ext cx="1896871" cy="34153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wrap="square">
                <a:spAutoFit/>
              </a:bodyPr>
              <a:lstStyle>
                <a:lvl1pPr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1pPr>
                <a:lvl2pPr marL="742950" indent="-285750"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2pPr>
                <a:lvl3pPr marL="1143000" indent="-228600"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3pPr>
                <a:lvl4pPr marL="1600200" indent="-228600"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4pPr>
                <a:lvl5pPr marL="2057400" indent="-228600"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sz="3600">
                    <a:solidFill>
                      <a:schemeClr val="tx1"/>
                    </a:solidFill>
                    <a:latin typeface="HY헤드라인M" panose="02030600000101010101" pitchFamily="18" charset="-127"/>
                    <a:ea typeface="굴림" panose="020B0600000101010101" pitchFamily="50" charset="-127"/>
                  </a:defRPr>
                </a:lvl9pPr>
              </a:lstStyle>
              <a:p>
                <a:pPr algn="ctr"/>
                <a:r>
                  <a:rPr lang="ko-KR" altLang="en-US" sz="1400" b="1" dirty="0">
                    <a:solidFill>
                      <a:schemeClr val="bg1"/>
                    </a:solidFill>
                    <a:latin typeface="+mn-ea"/>
                    <a:ea typeface="+mn-ea"/>
                  </a:rPr>
                  <a:t>표준점수 산출</a:t>
                </a:r>
              </a:p>
            </p:txBody>
          </p:sp>
        </p:grpSp>
        <p:grpSp>
          <p:nvGrpSpPr>
            <p:cNvPr id="11" name="그룹 10">
              <a:extLst>
                <a:ext uri="{FF2B5EF4-FFF2-40B4-BE49-F238E27FC236}">
                  <a16:creationId xmlns="" xmlns:a16="http://schemas.microsoft.com/office/drawing/2014/main" id="{23ECDEEC-6ACF-43CE-AE27-FC4CBD34DAE6}"/>
                </a:ext>
              </a:extLst>
            </p:cNvPr>
            <p:cNvGrpSpPr/>
            <p:nvPr/>
          </p:nvGrpSpPr>
          <p:grpSpPr>
            <a:xfrm>
              <a:off x="1463606" y="1914530"/>
              <a:ext cx="843861" cy="1005045"/>
              <a:chOff x="7724273" y="1946000"/>
              <a:chExt cx="1133995" cy="1115283"/>
            </a:xfrm>
          </p:grpSpPr>
          <p:sp>
            <p:nvSpPr>
              <p:cNvPr id="21" name="직사각형 20">
                <a:extLst>
                  <a:ext uri="{FF2B5EF4-FFF2-40B4-BE49-F238E27FC236}">
                    <a16:creationId xmlns="" xmlns:a16="http://schemas.microsoft.com/office/drawing/2014/main" id="{6687224F-FFC8-4C5A-9058-A2581E91A21D}"/>
                  </a:ext>
                </a:extLst>
              </p:cNvPr>
              <p:cNvSpPr/>
              <p:nvPr/>
            </p:nvSpPr>
            <p:spPr>
              <a:xfrm>
                <a:off x="7724775" y="1946000"/>
                <a:ext cx="95244" cy="1008752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/>
              </a:p>
            </p:txBody>
          </p:sp>
          <p:sp>
            <p:nvSpPr>
              <p:cNvPr id="22" name="화살표: 오른쪽 51">
                <a:extLst>
                  <a:ext uri="{FF2B5EF4-FFF2-40B4-BE49-F238E27FC236}">
                    <a16:creationId xmlns="" xmlns:a16="http://schemas.microsoft.com/office/drawing/2014/main" id="{8290A246-D5C2-4F9A-A1C8-C3E9C3958CDC}"/>
                  </a:ext>
                </a:extLst>
              </p:cNvPr>
              <p:cNvSpPr/>
              <p:nvPr/>
            </p:nvSpPr>
            <p:spPr>
              <a:xfrm>
                <a:off x="7724273" y="2914651"/>
                <a:ext cx="1133995" cy="146632"/>
              </a:xfrm>
              <a:prstGeom prst="rightArrow">
                <a:avLst/>
              </a:prstGeom>
              <a:solidFill>
                <a:schemeClr val="accent6">
                  <a:lumMod val="75000"/>
                </a:schemeClr>
              </a:solidFill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 dirty="0"/>
              </a:p>
            </p:txBody>
          </p:sp>
        </p:grpSp>
        <p:grpSp>
          <p:nvGrpSpPr>
            <p:cNvPr id="12" name="그룹 11">
              <a:extLst>
                <a:ext uri="{FF2B5EF4-FFF2-40B4-BE49-F238E27FC236}">
                  <a16:creationId xmlns="" xmlns:a16="http://schemas.microsoft.com/office/drawing/2014/main" id="{EB7E69AB-7C0A-4270-9954-232E9AFB180C}"/>
                </a:ext>
              </a:extLst>
            </p:cNvPr>
            <p:cNvGrpSpPr/>
            <p:nvPr/>
          </p:nvGrpSpPr>
          <p:grpSpPr>
            <a:xfrm>
              <a:off x="2456475" y="2506791"/>
              <a:ext cx="1413087" cy="582536"/>
              <a:chOff x="9058507" y="2603223"/>
              <a:chExt cx="1898930" cy="646431"/>
            </a:xfrm>
          </p:grpSpPr>
          <p:pic>
            <p:nvPicPr>
              <p:cNvPr id="17" name="그림 16">
                <a:extLst>
                  <a:ext uri="{FF2B5EF4-FFF2-40B4-BE49-F238E27FC236}">
                    <a16:creationId xmlns="" xmlns:a16="http://schemas.microsoft.com/office/drawing/2014/main" id="{8305EFB7-BDCF-477D-91B7-40BAEC4078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528327" y="2681800"/>
                <a:ext cx="981075" cy="567854"/>
              </a:xfrm>
              <a:prstGeom prst="rect">
                <a:avLst/>
              </a:prstGeom>
            </p:spPr>
          </p:pic>
          <p:grpSp>
            <p:nvGrpSpPr>
              <p:cNvPr id="18" name="그룹 17">
                <a:extLst>
                  <a:ext uri="{FF2B5EF4-FFF2-40B4-BE49-F238E27FC236}">
                    <a16:creationId xmlns="" xmlns:a16="http://schemas.microsoft.com/office/drawing/2014/main" id="{6FA392E5-A199-4F20-AEEF-9866D6B405A1}"/>
                  </a:ext>
                </a:extLst>
              </p:cNvPr>
              <p:cNvGrpSpPr/>
              <p:nvPr/>
            </p:nvGrpSpPr>
            <p:grpSpPr>
              <a:xfrm>
                <a:off x="9058507" y="2603223"/>
                <a:ext cx="1898930" cy="561739"/>
                <a:chOff x="8591782" y="2706412"/>
                <a:chExt cx="1898930" cy="561739"/>
              </a:xfrm>
            </p:grpSpPr>
            <p:sp>
              <p:nvSpPr>
                <p:cNvPr id="19" name="아래쪽 화살표 17">
                  <a:extLst>
                    <a:ext uri="{FF2B5EF4-FFF2-40B4-BE49-F238E27FC236}">
                      <a16:creationId xmlns="" xmlns:a16="http://schemas.microsoft.com/office/drawing/2014/main" id="{3AEFAA23-5ECE-4823-A384-4C30D137599F}"/>
                    </a:ext>
                  </a:extLst>
                </p:cNvPr>
                <p:cNvSpPr/>
                <p:nvPr/>
              </p:nvSpPr>
              <p:spPr>
                <a:xfrm>
                  <a:off x="9471097" y="2706412"/>
                  <a:ext cx="193675" cy="152399"/>
                </a:xfrm>
                <a:prstGeom prst="downArrow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ko-KR" altLang="en-US" sz="1400" b="1">
                    <a:latin typeface="+mn-ea"/>
                  </a:endParaRPr>
                </a:p>
              </p:txBody>
            </p:sp>
            <p:sp>
              <p:nvSpPr>
                <p:cNvPr id="20" name="TextBox 18">
                  <a:extLst>
                    <a:ext uri="{FF2B5EF4-FFF2-40B4-BE49-F238E27FC236}">
                      <a16:creationId xmlns="" xmlns:a16="http://schemas.microsoft.com/office/drawing/2014/main" id="{3FD84D67-E7C0-42C2-992C-4CCF6C45D26B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8591782" y="2940897"/>
                  <a:ext cx="1898930" cy="327254"/>
                </a:xfrm>
                <a:prstGeom prst="rect">
                  <a:avLst/>
                </a:prstGeom>
                <a:solidFill>
                  <a:schemeClr val="accent6">
                    <a:lumMod val="75000"/>
                  </a:schemeClr>
                </a:solidFill>
                <a:ln>
                  <a:noFill/>
                </a:ln>
              </p:spPr>
              <p:txBody>
                <a:bodyPr wrap="square">
                  <a:spAutoFit/>
                </a:bodyPr>
                <a:lstStyle>
                  <a:lvl1pPr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1pPr>
                  <a:lvl2pPr marL="742950" indent="-28575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2pPr>
                  <a:lvl3pPr marL="1143000" indent="-22860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3pPr>
                  <a:lvl4pPr marL="1600200" indent="-22860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4pPr>
                  <a:lvl5pPr marL="2057400" indent="-228600"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kumimoji="1" sz="3600">
                      <a:solidFill>
                        <a:schemeClr val="tx1"/>
                      </a:solidFill>
                      <a:latin typeface="HY헤드라인M" panose="02030600000101010101" pitchFamily="18" charset="-127"/>
                      <a:ea typeface="굴림" panose="020B0600000101010101" pitchFamily="50" charset="-127"/>
                    </a:defRPr>
                  </a:lvl9pPr>
                </a:lstStyle>
                <a:p>
                  <a:pPr algn="ctr"/>
                  <a:r>
                    <a:rPr lang="ko-KR" altLang="en-US" sz="1400" b="1" dirty="0">
                      <a:solidFill>
                        <a:schemeClr val="bg1"/>
                      </a:solidFill>
                      <a:latin typeface="+mn-ea"/>
                      <a:ea typeface="+mn-ea"/>
                    </a:rPr>
                    <a:t>조정원점수</a:t>
                  </a:r>
                </a:p>
              </p:txBody>
            </p:sp>
          </p:grpSp>
        </p:grpSp>
        <p:grpSp>
          <p:nvGrpSpPr>
            <p:cNvPr id="13" name="그룹 12">
              <a:extLst>
                <a:ext uri="{FF2B5EF4-FFF2-40B4-BE49-F238E27FC236}">
                  <a16:creationId xmlns="" xmlns:a16="http://schemas.microsoft.com/office/drawing/2014/main" id="{7B85F715-A94A-4888-BA3D-80EF06DD6753}"/>
                </a:ext>
              </a:extLst>
            </p:cNvPr>
            <p:cNvGrpSpPr/>
            <p:nvPr/>
          </p:nvGrpSpPr>
          <p:grpSpPr>
            <a:xfrm>
              <a:off x="1237368" y="4268004"/>
              <a:ext cx="2024731" cy="178207"/>
              <a:chOff x="804064" y="5233117"/>
              <a:chExt cx="2024731" cy="178207"/>
            </a:xfrm>
          </p:grpSpPr>
          <p:cxnSp>
            <p:nvCxnSpPr>
              <p:cNvPr id="14" name="꺾인 연결선 16">
                <a:extLst>
                  <a:ext uri="{FF2B5EF4-FFF2-40B4-BE49-F238E27FC236}">
                    <a16:creationId xmlns="" xmlns:a16="http://schemas.microsoft.com/office/drawing/2014/main" id="{2DEB4004-6423-49AF-B2FE-CD53977BDBB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4064" y="5407648"/>
                <a:ext cx="2024731" cy="3676"/>
              </a:xfrm>
              <a:prstGeom prst="bentConnector3">
                <a:avLst>
                  <a:gd name="adj1" fmla="val 50000"/>
                </a:avLst>
              </a:prstGeom>
              <a:solidFill>
                <a:schemeClr val="accent1"/>
              </a:solidFill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직선 연결선 14">
                <a:extLst>
                  <a:ext uri="{FF2B5EF4-FFF2-40B4-BE49-F238E27FC236}">
                    <a16:creationId xmlns="" xmlns:a16="http://schemas.microsoft.com/office/drawing/2014/main" id="{52AEA53F-BF79-4023-9D2A-616292F86D20}"/>
                  </a:ext>
                </a:extLst>
              </p:cNvPr>
              <p:cNvCxnSpPr/>
              <p:nvPr/>
            </p:nvCxnSpPr>
            <p:spPr>
              <a:xfrm>
                <a:off x="820202" y="5233117"/>
                <a:ext cx="0" cy="174531"/>
              </a:xfrm>
              <a:prstGeom prst="line">
                <a:avLst/>
              </a:prstGeom>
              <a:solidFill>
                <a:schemeClr val="accent1"/>
              </a:solidFill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직선 연결선 15">
                <a:extLst>
                  <a:ext uri="{FF2B5EF4-FFF2-40B4-BE49-F238E27FC236}">
                    <a16:creationId xmlns="" xmlns:a16="http://schemas.microsoft.com/office/drawing/2014/main" id="{F0DDF1B2-B927-49C6-A360-65C6F9B4B516}"/>
                  </a:ext>
                </a:extLst>
              </p:cNvPr>
              <p:cNvCxnSpPr/>
              <p:nvPr/>
            </p:nvCxnSpPr>
            <p:spPr>
              <a:xfrm>
                <a:off x="2810779" y="5233787"/>
                <a:ext cx="0" cy="174531"/>
              </a:xfrm>
              <a:prstGeom prst="line">
                <a:avLst/>
              </a:prstGeom>
              <a:solidFill>
                <a:schemeClr val="accent1"/>
              </a:solidFill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" name="직사각형 44">
            <a:extLst>
              <a:ext uri="{FF2B5EF4-FFF2-40B4-BE49-F238E27FC236}">
                <a16:creationId xmlns="" xmlns:a16="http://schemas.microsoft.com/office/drawing/2014/main" id="{CB5C9BD3-8FBC-4DD1-A029-201933C648E1}"/>
              </a:ext>
            </a:extLst>
          </p:cNvPr>
          <p:cNvSpPr/>
          <p:nvPr/>
        </p:nvSpPr>
        <p:spPr>
          <a:xfrm>
            <a:off x="5122732" y="1239938"/>
            <a:ext cx="7158168" cy="1388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2400" b="1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• </a:t>
            </a:r>
            <a:r>
              <a:rPr lang="ko-KR" altLang="en-US" sz="2400" b="1" dirty="0">
                <a:solidFill>
                  <a:schemeClr val="tx1"/>
                </a:solidFill>
              </a:rPr>
              <a:t>선택과목 </a:t>
            </a:r>
            <a:r>
              <a:rPr lang="ko-KR" altLang="en-US" sz="2400" b="1" dirty="0" err="1">
                <a:solidFill>
                  <a:srgbClr val="FF0000"/>
                </a:solidFill>
              </a:rPr>
              <a:t>집단별</a:t>
            </a:r>
            <a:r>
              <a:rPr lang="ko-KR" altLang="en-US" sz="2400" b="1" dirty="0">
                <a:solidFill>
                  <a:srgbClr val="FF0000"/>
                </a:solidFill>
              </a:rPr>
              <a:t> 공통과목 평균 점수 </a:t>
            </a:r>
            <a:r>
              <a:rPr lang="ko-KR" altLang="en-US" sz="2400" b="1" dirty="0">
                <a:solidFill>
                  <a:schemeClr val="tx1"/>
                </a:solidFill>
              </a:rPr>
              <a:t>산출</a:t>
            </a:r>
            <a:r>
              <a:rPr lang="en-US" altLang="ko-KR" sz="2400" b="1" dirty="0">
                <a:solidFill>
                  <a:schemeClr val="tx1"/>
                </a:solidFill>
              </a:rPr>
              <a:t>, </a:t>
            </a:r>
            <a:r>
              <a:rPr lang="ko-KR" altLang="en-US" sz="2400" b="1" dirty="0">
                <a:solidFill>
                  <a:srgbClr val="FF0000"/>
                </a:solidFill>
              </a:rPr>
              <a:t>반영</a:t>
            </a:r>
            <a:endParaRPr lang="en-US" altLang="ko-KR" sz="2400" b="1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sz="2400" b="1" dirty="0">
                <a:solidFill>
                  <a:schemeClr val="tx1"/>
                </a:solidFill>
                <a:latin typeface="맑은 고딕" panose="020B0503020000020004" pitchFamily="50" charset="-127"/>
              </a:rPr>
              <a:t>• </a:t>
            </a:r>
            <a:r>
              <a:rPr lang="ko-KR" altLang="en-US" sz="2400" b="1" dirty="0">
                <a:solidFill>
                  <a:schemeClr val="tx1"/>
                </a:solidFill>
              </a:rPr>
              <a:t>선택집단별 점수 보상 방식</a:t>
            </a:r>
            <a:endParaRPr lang="en-US" altLang="ko-KR" sz="2400" b="1" dirty="0">
              <a:solidFill>
                <a:schemeClr val="tx1"/>
              </a:solidFill>
            </a:endParaRPr>
          </a:p>
        </p:txBody>
      </p:sp>
      <p:cxnSp>
        <p:nvCxnSpPr>
          <p:cNvPr id="47" name="직선 화살표 연결선 46"/>
          <p:cNvCxnSpPr/>
          <p:nvPr/>
        </p:nvCxnSpPr>
        <p:spPr>
          <a:xfrm>
            <a:off x="4657215" y="3214277"/>
            <a:ext cx="549785" cy="0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그룹 47">
            <a:extLst>
              <a:ext uri="{FF2B5EF4-FFF2-40B4-BE49-F238E27FC236}">
                <a16:creationId xmlns="" xmlns:a16="http://schemas.microsoft.com/office/drawing/2014/main" id="{93EB4442-1053-471E-A0C6-59064AF51081}"/>
              </a:ext>
            </a:extLst>
          </p:cNvPr>
          <p:cNvGrpSpPr/>
          <p:nvPr/>
        </p:nvGrpSpPr>
        <p:grpSpPr>
          <a:xfrm>
            <a:off x="5332936" y="2805471"/>
            <a:ext cx="6587515" cy="3703384"/>
            <a:chOff x="884403" y="1252685"/>
            <a:chExt cx="6832144" cy="4720370"/>
          </a:xfrm>
        </p:grpSpPr>
        <p:grpSp>
          <p:nvGrpSpPr>
            <p:cNvPr id="49" name="그룹 48">
              <a:extLst>
                <a:ext uri="{FF2B5EF4-FFF2-40B4-BE49-F238E27FC236}">
                  <a16:creationId xmlns="" xmlns:a16="http://schemas.microsoft.com/office/drawing/2014/main" id="{F5BCFA98-05A8-4A2B-B735-B51E58495E9A}"/>
                </a:ext>
              </a:extLst>
            </p:cNvPr>
            <p:cNvGrpSpPr/>
            <p:nvPr/>
          </p:nvGrpSpPr>
          <p:grpSpPr>
            <a:xfrm>
              <a:off x="884403" y="1252685"/>
              <a:ext cx="6832144" cy="4720370"/>
              <a:chOff x="920040" y="1228910"/>
              <a:chExt cx="6832144" cy="4720370"/>
            </a:xfrm>
          </p:grpSpPr>
          <p:sp>
            <p:nvSpPr>
              <p:cNvPr id="60" name="직사각형 59">
                <a:extLst>
                  <a:ext uri="{FF2B5EF4-FFF2-40B4-BE49-F238E27FC236}">
                    <a16:creationId xmlns="" xmlns:a16="http://schemas.microsoft.com/office/drawing/2014/main" id="{D2BB67B2-12A1-455A-951F-F02C70935571}"/>
                  </a:ext>
                </a:extLst>
              </p:cNvPr>
              <p:cNvSpPr/>
              <p:nvPr/>
            </p:nvSpPr>
            <p:spPr>
              <a:xfrm>
                <a:off x="920040" y="1228910"/>
                <a:ext cx="6832144" cy="4720370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solidFill>
                    <a:prstClr val="white"/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61" name="직사각형 60">
                <a:extLst>
                  <a:ext uri="{FF2B5EF4-FFF2-40B4-BE49-F238E27FC236}">
                    <a16:creationId xmlns="" xmlns:a16="http://schemas.microsoft.com/office/drawing/2014/main" id="{D27C8338-4D52-4A06-B34B-AF014B99B70B}"/>
                  </a:ext>
                </a:extLst>
              </p:cNvPr>
              <p:cNvSpPr/>
              <p:nvPr/>
            </p:nvSpPr>
            <p:spPr>
              <a:xfrm>
                <a:off x="1082950" y="1412681"/>
                <a:ext cx="6525218" cy="4356579"/>
              </a:xfrm>
              <a:prstGeom prst="rect">
                <a:avLst/>
              </a:prstGeom>
              <a:solidFill>
                <a:sysClr val="window" lastClr="FFFFFF"/>
              </a:solidFill>
              <a:ln w="19050" cap="flat" cmpd="sng" algn="ctr">
                <a:solidFill>
                  <a:srgbClr val="00759E"/>
                </a:solidFill>
                <a:prstDash val="sysDash"/>
                <a:miter lim="800000"/>
              </a:ln>
              <a:effectLst/>
            </p:spPr>
            <p:txBody>
              <a:bodyPr rtlCol="0" anchor="ctr"/>
              <a:lstStyle/>
              <a:p>
                <a:pPr algn="ctr"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 dirty="0">
                  <a:solidFill>
                    <a:prstClr val="white"/>
                  </a:solidFill>
                  <a:latin typeface="+mj-ea"/>
                  <a:ea typeface="+mj-ea"/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D57E43D1-409B-40CC-B404-6E3BD03C3F3A}"/>
                </a:ext>
              </a:extLst>
            </p:cNvPr>
            <p:cNvSpPr txBox="1"/>
            <p:nvPr/>
          </p:nvSpPr>
          <p:spPr>
            <a:xfrm>
              <a:off x="3123506" y="3155139"/>
              <a:ext cx="684274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/>
                  </a:solidFill>
                  <a:latin typeface="+mj-ea"/>
                  <a:ea typeface="+mj-ea"/>
                </a:rPr>
                <a:t>X</a:t>
              </a:r>
              <a:endParaRPr kumimoji="0" lang="ko-KR" altLang="en-US" b="1" spc="-150" dirty="0">
                <a:ln>
                  <a:solidFill>
                    <a:srgbClr val="5B9BD5">
                      <a:alpha val="2000"/>
                    </a:srgbClr>
                  </a:solidFill>
                </a:ln>
                <a:solidFill>
                  <a:prstClr val="black"/>
                </a:solidFill>
                <a:latin typeface="+mj-ea"/>
                <a:ea typeface="+mj-ea"/>
              </a:endParaRPr>
            </a:p>
          </p:txBody>
        </p:sp>
        <p:cxnSp>
          <p:nvCxnSpPr>
            <p:cNvPr id="51" name="직선 연결선 50">
              <a:extLst>
                <a:ext uri="{FF2B5EF4-FFF2-40B4-BE49-F238E27FC236}">
                  <a16:creationId xmlns="" xmlns:a16="http://schemas.microsoft.com/office/drawing/2014/main" id="{F5BF25EF-79F3-49D6-8BA4-C492984463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53479" y="3345658"/>
              <a:ext cx="1570475" cy="6042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>
                  <a:lumMod val="65000"/>
                  <a:lumOff val="35000"/>
                </a:sysClr>
              </a:solidFill>
              <a:prstDash val="solid"/>
              <a:miter lim="800000"/>
            </a:ln>
            <a:effectLst/>
          </p:spPr>
        </p:cxnSp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30237D90-5551-44F0-A1BB-55BB919C651A}"/>
                </a:ext>
              </a:extLst>
            </p:cNvPr>
            <p:cNvSpPr txBox="1"/>
            <p:nvPr/>
          </p:nvSpPr>
          <p:spPr>
            <a:xfrm>
              <a:off x="1678138" y="2902147"/>
              <a:ext cx="1667333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2000" b="1" spc="-150" dirty="0" err="1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원점수</a:t>
              </a:r>
              <a:r>
                <a:rPr kumimoji="0" lang="ko-KR" altLang="en-US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 </a:t>
              </a:r>
              <a:r>
                <a:rPr kumimoji="0" lang="en-US" altLang="ko-KR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- </a:t>
              </a:r>
              <a:r>
                <a:rPr kumimoji="0" lang="ko-KR" altLang="en-US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평균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82A0D374-C285-4140-895E-978D617BA437}"/>
                </a:ext>
              </a:extLst>
            </p:cNvPr>
            <p:cNvSpPr txBox="1"/>
            <p:nvPr/>
          </p:nvSpPr>
          <p:spPr>
            <a:xfrm>
              <a:off x="1746937" y="3351094"/>
              <a:ext cx="1539572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ko-KR" altLang="en-US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표준편차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653D480B-256F-4636-B393-0123B67C3BDD}"/>
                </a:ext>
              </a:extLst>
            </p:cNvPr>
            <p:cNvSpPr txBox="1"/>
            <p:nvPr/>
          </p:nvSpPr>
          <p:spPr>
            <a:xfrm>
              <a:off x="3308809" y="2869107"/>
              <a:ext cx="199100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(</a:t>
              </a:r>
              <a:r>
                <a:rPr kumimoji="0" lang="ko-KR" altLang="en-US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선택집단</a:t>
              </a:r>
              <a:r>
                <a:rPr kumimoji="0" lang="en-US" altLang="ko-KR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)</a:t>
              </a:r>
              <a:br>
                <a:rPr kumimoji="0" lang="en-US" altLang="ko-KR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</a:br>
              <a:r>
                <a:rPr kumimoji="0" lang="ko-KR" altLang="en-US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공통과목 </a:t>
              </a:r>
              <a:r>
                <a:rPr kumimoji="0" lang="en-US" altLang="ko-KR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/>
              </a:r>
              <a:br>
                <a:rPr kumimoji="0" lang="en-US" altLang="ko-KR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</a:br>
              <a:r>
                <a:rPr kumimoji="0" lang="ko-KR" altLang="en-US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표준편차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="" xmlns:a16="http://schemas.microsoft.com/office/drawing/2014/main" id="{0E814ED6-51D3-44F5-93BB-0CD41408F197}"/>
                </a:ext>
              </a:extLst>
            </p:cNvPr>
            <p:cNvSpPr txBox="1"/>
            <p:nvPr/>
          </p:nvSpPr>
          <p:spPr>
            <a:xfrm>
              <a:off x="4992106" y="2869106"/>
              <a:ext cx="1991000" cy="101566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(</a:t>
              </a:r>
              <a:r>
                <a:rPr kumimoji="0" lang="ko-KR" altLang="en-US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선택집단</a:t>
              </a:r>
              <a:r>
                <a:rPr kumimoji="0" lang="en-US" altLang="ko-KR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)</a:t>
              </a:r>
              <a:br>
                <a:rPr kumimoji="0" lang="en-US" altLang="ko-KR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</a:br>
              <a:r>
                <a:rPr kumimoji="0" lang="ko-KR" altLang="en-US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공통과목</a:t>
              </a:r>
              <a:r>
                <a:rPr kumimoji="0" lang="en-US" altLang="ko-KR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/>
              </a:r>
              <a:br>
                <a:rPr kumimoji="0" lang="en-US" altLang="ko-KR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</a:br>
              <a:r>
                <a:rPr kumimoji="0" lang="ko-KR" altLang="en-US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평균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4969F0D6-7A1A-4B44-80B1-C93EE9310B9C}"/>
                </a:ext>
              </a:extLst>
            </p:cNvPr>
            <p:cNvSpPr txBox="1"/>
            <p:nvPr/>
          </p:nvSpPr>
          <p:spPr>
            <a:xfrm>
              <a:off x="4952676" y="3027929"/>
              <a:ext cx="48577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28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/>
                  </a:solidFill>
                  <a:latin typeface="+mj-ea"/>
                  <a:ea typeface="+mj-ea"/>
                </a:rPr>
                <a:t>+</a:t>
              </a:r>
              <a:r>
                <a:rPr kumimoji="0" lang="en-US" altLang="ko-KR" sz="24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/>
                  </a:solidFill>
                  <a:latin typeface="+mj-ea"/>
                  <a:ea typeface="+mj-ea"/>
                </a:rPr>
                <a:t> </a:t>
              </a:r>
              <a:endParaRPr kumimoji="0" lang="ko-KR" altLang="en-US" sz="2400" dirty="0">
                <a:solidFill>
                  <a:prstClr val="black"/>
                </a:solidFill>
                <a:latin typeface="+mj-ea"/>
                <a:ea typeface="+mj-ea"/>
              </a:endParaRPr>
            </a:p>
          </p:txBody>
        </p:sp>
        <p:sp>
          <p:nvSpPr>
            <p:cNvPr id="57" name="사각형: 둥근 모서리 50">
              <a:extLst>
                <a:ext uri="{FF2B5EF4-FFF2-40B4-BE49-F238E27FC236}">
                  <a16:creationId xmlns="" xmlns:a16="http://schemas.microsoft.com/office/drawing/2014/main" id="{FCC4FD19-9302-4526-B8B6-B177A68851F2}"/>
                </a:ext>
              </a:extLst>
            </p:cNvPr>
            <p:cNvSpPr/>
            <p:nvPr/>
          </p:nvSpPr>
          <p:spPr>
            <a:xfrm>
              <a:off x="1639908" y="4170800"/>
              <a:ext cx="1684046" cy="36933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600" b="1" kern="0" dirty="0">
                  <a:solidFill>
                    <a:schemeClr val="bg1"/>
                  </a:solidFill>
                  <a:latin typeface="+mj-ea"/>
                  <a:ea typeface="+mj-ea"/>
                </a:rPr>
                <a:t>[</a:t>
              </a:r>
              <a:r>
                <a:rPr kumimoji="0" lang="ko-KR" altLang="en-US" sz="1600" b="1" kern="0" dirty="0">
                  <a:solidFill>
                    <a:schemeClr val="bg1"/>
                  </a:solidFill>
                  <a:latin typeface="+mj-ea"/>
                  <a:ea typeface="+mj-ea"/>
                </a:rPr>
                <a:t>선택과목 </a:t>
              </a:r>
              <a:r>
                <a:rPr kumimoji="0" lang="ko-KR" altLang="en-US" sz="1600" b="1" kern="0" spc="-150" dirty="0">
                  <a:solidFill>
                    <a:schemeClr val="bg1"/>
                  </a:solidFill>
                  <a:latin typeface="+mj-ea"/>
                  <a:ea typeface="+mj-ea"/>
                </a:rPr>
                <a:t>점수</a:t>
              </a:r>
              <a:r>
                <a:rPr kumimoji="0" lang="en-US" altLang="ko-KR" sz="1600" b="1" kern="0" dirty="0">
                  <a:solidFill>
                    <a:schemeClr val="bg1"/>
                  </a:solidFill>
                  <a:latin typeface="+mj-ea"/>
                  <a:ea typeface="+mj-ea"/>
                </a:rPr>
                <a:t>]</a:t>
              </a:r>
              <a:endParaRPr kumimoji="0" lang="ko-KR" altLang="en-US" sz="1600" b="1" kern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58" name="사각형: 둥근 모서리 51">
              <a:extLst>
                <a:ext uri="{FF2B5EF4-FFF2-40B4-BE49-F238E27FC236}">
                  <a16:creationId xmlns="" xmlns:a16="http://schemas.microsoft.com/office/drawing/2014/main" id="{24E04145-4B35-4B8A-AE1F-1EF409E23690}"/>
                </a:ext>
              </a:extLst>
            </p:cNvPr>
            <p:cNvSpPr/>
            <p:nvPr/>
          </p:nvSpPr>
          <p:spPr>
            <a:xfrm>
              <a:off x="3807780" y="4170800"/>
              <a:ext cx="3033286" cy="369332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kumimoji="0" lang="en-US" altLang="ko-KR" sz="1600" b="1" kern="0" dirty="0">
                  <a:solidFill>
                    <a:schemeClr val="bg1"/>
                  </a:solidFill>
                  <a:latin typeface="+mj-ea"/>
                  <a:ea typeface="+mj-ea"/>
                </a:rPr>
                <a:t>[</a:t>
              </a:r>
              <a:r>
                <a:rPr kumimoji="0" lang="ko-KR" altLang="en-US" sz="1600" b="1" kern="0" dirty="0">
                  <a:solidFill>
                    <a:schemeClr val="bg1"/>
                  </a:solidFill>
                  <a:latin typeface="+mj-ea"/>
                  <a:ea typeface="+mj-ea"/>
                </a:rPr>
                <a:t>선택집단의 공통과목 점수</a:t>
              </a:r>
              <a:r>
                <a:rPr kumimoji="0" lang="en-US" altLang="ko-KR" sz="1600" b="1" kern="0" dirty="0">
                  <a:solidFill>
                    <a:schemeClr val="bg1"/>
                  </a:solidFill>
                  <a:latin typeface="+mj-ea"/>
                  <a:ea typeface="+mj-ea"/>
                </a:rPr>
                <a:t>]</a:t>
              </a:r>
              <a:endParaRPr kumimoji="0" lang="ko-KR" altLang="en-US" sz="1600" b="1" kern="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="" xmlns:a16="http://schemas.microsoft.com/office/drawing/2014/main" id="{18043EBE-684A-472E-874A-29E5DB98876F}"/>
                </a:ext>
              </a:extLst>
            </p:cNvPr>
            <p:cNvSpPr txBox="1"/>
            <p:nvPr/>
          </p:nvSpPr>
          <p:spPr>
            <a:xfrm>
              <a:off x="1564006" y="2244141"/>
              <a:ext cx="3025365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kumimoji="0" lang="en-US" altLang="ko-KR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(</a:t>
              </a:r>
              <a:r>
                <a:rPr kumimoji="0" lang="ko-KR" altLang="en-US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선택과목 조정원점수</a:t>
              </a:r>
              <a:r>
                <a:rPr kumimoji="0" lang="en-US" altLang="ko-KR" sz="2000" b="1" spc="-150" dirty="0">
                  <a:ln>
                    <a:solidFill>
                      <a:srgbClr val="5B9BD5">
                        <a:alpha val="2000"/>
                      </a:srgbClr>
                    </a:solidFill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latin typeface="+mj-ea"/>
                  <a:ea typeface="+mj-ea"/>
                </a:rPr>
                <a:t>) =</a:t>
              </a:r>
              <a:endParaRPr kumimoji="0" lang="ko-KR" altLang="en-US" sz="2000" b="1" spc="-150" dirty="0">
                <a:ln>
                  <a:solidFill>
                    <a:srgbClr val="5B9BD5">
                      <a:alpha val="2000"/>
                    </a:srgbClr>
                  </a:solidFill>
                </a:ln>
                <a:solidFill>
                  <a:prstClr val="black">
                    <a:lumMod val="85000"/>
                    <a:lumOff val="15000"/>
                  </a:prstClr>
                </a:solidFill>
                <a:latin typeface="+mj-ea"/>
                <a:ea typeface="+mj-ea"/>
              </a:endParaRPr>
            </a:p>
          </p:txBody>
        </p:sp>
      </p:grpSp>
      <p:sp>
        <p:nvSpPr>
          <p:cNvPr id="46" name="직사각형 45"/>
          <p:cNvSpPr/>
          <p:nvPr/>
        </p:nvSpPr>
        <p:spPr>
          <a:xfrm>
            <a:off x="457200" y="1069848"/>
            <a:ext cx="4749800" cy="5439007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62" name="표 6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14750"/>
              </p:ext>
            </p:extLst>
          </p:nvPr>
        </p:nvGraphicFramePr>
        <p:xfrm>
          <a:off x="593872" y="1734581"/>
          <a:ext cx="4466814" cy="4124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4469"/>
                <a:gridCol w="744469"/>
                <a:gridCol w="744469"/>
                <a:gridCol w="744469"/>
                <a:gridCol w="744469"/>
                <a:gridCol w="744469"/>
              </a:tblGrid>
              <a:tr h="370840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국어</a:t>
                      </a:r>
                      <a:endParaRPr lang="ko-KR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수학</a:t>
                      </a:r>
                      <a:endParaRPr lang="ko-KR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공통</a:t>
                      </a:r>
                      <a:endParaRPr lang="en-US" altLang="ko-KR" sz="16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</a:rPr>
                        <a:t>(76</a:t>
                      </a: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점</a:t>
                      </a:r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평균</a:t>
                      </a:r>
                      <a:endParaRPr lang="ko-KR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표준편차</a:t>
                      </a:r>
                      <a:endParaRPr lang="ko-KR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공통</a:t>
                      </a:r>
                      <a:endParaRPr lang="en-US" altLang="ko-KR" sz="16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</a:rPr>
                        <a:t>(74</a:t>
                      </a: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점</a:t>
                      </a:r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평균</a:t>
                      </a:r>
                      <a:endParaRPr lang="ko-KR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표준편차</a:t>
                      </a:r>
                      <a:endParaRPr lang="ko-KR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전체</a:t>
                      </a:r>
                      <a:endParaRPr lang="ko-KR" altLang="en-US" sz="1600" b="1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42.52</a:t>
                      </a:r>
                      <a:endParaRPr lang="ko-KR" altLang="en-US" sz="16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11.94</a:t>
                      </a:r>
                      <a:endParaRPr lang="ko-KR" altLang="en-US" sz="16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전체</a:t>
                      </a:r>
                      <a:endParaRPr lang="ko-KR" altLang="en-US" sz="16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35.97</a:t>
                      </a:r>
                      <a:endParaRPr lang="ko-KR" altLang="en-US" sz="16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18.96</a:t>
                      </a:r>
                      <a:endParaRPr lang="ko-KR" altLang="en-US" sz="16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err="1" smtClean="0"/>
                        <a:t>화작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41.86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11.92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err="1" smtClean="0"/>
                        <a:t>확통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27.15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20.75</a:t>
                      </a:r>
                      <a:endParaRPr lang="ko-KR" altLang="en-US" sz="16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err="1" smtClean="0"/>
                        <a:t>언매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44.87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11.95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미적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45.62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19.08</a:t>
                      </a:r>
                      <a:endParaRPr lang="ko-KR" altLang="en-US" sz="16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기하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41.45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19.52</a:t>
                      </a:r>
                      <a:endParaRPr lang="ko-KR" altLang="en-US" sz="16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선택</a:t>
                      </a:r>
                      <a:endParaRPr lang="en-US" altLang="ko-KR" sz="16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</a:rPr>
                        <a:t>(24</a:t>
                      </a: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점</a:t>
                      </a:r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평균</a:t>
                      </a:r>
                      <a:endParaRPr lang="ko-KR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표준편차</a:t>
                      </a:r>
                      <a:endParaRPr lang="ko-KR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선택</a:t>
                      </a:r>
                      <a:endParaRPr lang="en-US" altLang="ko-KR" sz="16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</a:rPr>
                        <a:t>(26</a:t>
                      </a:r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점</a:t>
                      </a:r>
                      <a:r>
                        <a:rPr lang="en-US" altLang="ko-KR" sz="1600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평균</a:t>
                      </a:r>
                      <a:endParaRPr lang="ko-KR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>
                          <a:solidFill>
                            <a:schemeClr val="bg1"/>
                          </a:solidFill>
                        </a:rPr>
                        <a:t>표준편차</a:t>
                      </a:r>
                      <a:endParaRPr lang="ko-KR" altLang="en-US" sz="16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err="1" smtClean="0"/>
                        <a:t>화작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15.05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8.29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err="1" smtClean="0"/>
                        <a:t>확통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6.95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6.45</a:t>
                      </a:r>
                      <a:endParaRPr lang="ko-KR" altLang="en-US" sz="16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err="1" smtClean="0"/>
                        <a:t>언매</a:t>
                      </a:r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15.35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8.01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미적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9.85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5.71</a:t>
                      </a:r>
                      <a:endParaRPr lang="ko-KR" altLang="en-US" sz="1600" b="1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600" b="1" dirty="0" smtClean="0"/>
                        <a:t>기하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8.98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 smtClean="0"/>
                        <a:t>5.88</a:t>
                      </a:r>
                      <a:endParaRPr lang="ko-KR" altLang="en-US" sz="16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3" name="직사각형 62"/>
          <p:cNvSpPr/>
          <p:nvPr/>
        </p:nvSpPr>
        <p:spPr>
          <a:xfrm>
            <a:off x="593872" y="1239938"/>
            <a:ext cx="4448028" cy="3785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b="1" dirty="0" smtClean="0">
                <a:solidFill>
                  <a:schemeClr val="tx1"/>
                </a:solidFill>
              </a:rPr>
              <a:t>2022 </a:t>
            </a:r>
            <a:r>
              <a:rPr lang="ko-KR" altLang="en-US" b="1" dirty="0" smtClean="0">
                <a:solidFill>
                  <a:schemeClr val="tx1"/>
                </a:solidFill>
              </a:rPr>
              <a:t>수능 선택과목별 점수 추정치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3203774" y="6228035"/>
            <a:ext cx="1981346" cy="236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dirty="0" smtClean="0">
                <a:solidFill>
                  <a:schemeClr val="tx1"/>
                </a:solidFill>
              </a:rPr>
              <a:t>출처</a:t>
            </a:r>
            <a:r>
              <a:rPr lang="en-US" altLang="ko-KR" sz="1400" dirty="0" smtClean="0">
                <a:solidFill>
                  <a:schemeClr val="tx1"/>
                </a:solidFill>
              </a:rPr>
              <a:t>: </a:t>
            </a:r>
            <a:r>
              <a:rPr lang="ko-KR" altLang="en-US" sz="1400" dirty="0" smtClean="0">
                <a:solidFill>
                  <a:schemeClr val="tx1"/>
                </a:solidFill>
              </a:rPr>
              <a:t>종로학원 연구소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593872" y="3415984"/>
            <a:ext cx="4448028" cy="369632"/>
          </a:xfrm>
          <a:prstGeom prst="rect">
            <a:avLst/>
          </a:prstGeom>
          <a:solidFill>
            <a:srgbClr val="FF0066">
              <a:alpha val="3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7210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46" grpId="0" animBg="1"/>
      <p:bldP spid="63" grpId="0" animBg="1"/>
      <p:bldP spid="64" grpId="0"/>
      <p:bldP spid="6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486901" y="483079"/>
            <a:ext cx="2615960" cy="2535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3315294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2022 </a:t>
            </a:r>
            <a:r>
              <a:rPr lang="ko-KR" altLang="en-US" sz="2000" b="1" dirty="0" smtClean="0"/>
              <a:t>선택과목 표준점수</a:t>
            </a:r>
            <a:endParaRPr lang="ko-KR" altLang="en-US" sz="2000" b="1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9198937"/>
              </p:ext>
            </p:extLst>
          </p:nvPr>
        </p:nvGraphicFramePr>
        <p:xfrm>
          <a:off x="254000" y="1677305"/>
          <a:ext cx="11671300" cy="372776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1249"/>
                <a:gridCol w="1940725"/>
                <a:gridCol w="1382026"/>
                <a:gridCol w="1295400"/>
                <a:gridCol w="1257300"/>
                <a:gridCol w="1231900"/>
                <a:gridCol w="1244600"/>
                <a:gridCol w="1320800"/>
                <a:gridCol w="1257300"/>
              </a:tblGrid>
              <a:tr h="44675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영역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구분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3</a:t>
                      </a:r>
                      <a:r>
                        <a:rPr lang="ko-KR" altLang="en-US" sz="2000" b="1" dirty="0" smtClean="0"/>
                        <a:t>월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4</a:t>
                      </a:r>
                      <a:r>
                        <a:rPr lang="ko-KR" altLang="en-US" sz="2000" b="1" dirty="0" smtClean="0"/>
                        <a:t>월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6</a:t>
                      </a:r>
                      <a:r>
                        <a:rPr lang="ko-KR" altLang="en-US" sz="2000" b="1" dirty="0" smtClean="0"/>
                        <a:t>월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7</a:t>
                      </a:r>
                      <a:r>
                        <a:rPr lang="ko-KR" altLang="en-US" sz="2000" b="1" dirty="0" smtClean="0"/>
                        <a:t>월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9</a:t>
                      </a:r>
                      <a:r>
                        <a:rPr lang="ko-KR" altLang="en-US" sz="2000" b="1" dirty="0" smtClean="0"/>
                        <a:t>월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10</a:t>
                      </a:r>
                      <a:r>
                        <a:rPr lang="ko-KR" altLang="en-US" sz="2000" b="1" dirty="0" smtClean="0"/>
                        <a:t>월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수능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86432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국어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/>
                        <a:t>화법과작문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139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133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141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144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124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134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147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437788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/>
                        <a:t>언어와매체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142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139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146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148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127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138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149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466975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비고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표준점수 차이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3</a:t>
                      </a:r>
                      <a:r>
                        <a:rPr lang="ko-KR" altLang="en-US" sz="2000" b="1" dirty="0" smtClean="0"/>
                        <a:t>점 차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6</a:t>
                      </a:r>
                      <a:r>
                        <a:rPr lang="ko-KR" altLang="en-US" sz="2000" b="1" dirty="0" smtClean="0"/>
                        <a:t>점 차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5</a:t>
                      </a:r>
                      <a:r>
                        <a:rPr lang="ko-KR" altLang="en-US" sz="2000" b="1" dirty="0" smtClean="0"/>
                        <a:t>점 차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4</a:t>
                      </a:r>
                      <a:r>
                        <a:rPr lang="ko-KR" altLang="en-US" sz="2000" b="1" dirty="0" smtClean="0"/>
                        <a:t>점 차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3</a:t>
                      </a:r>
                      <a:r>
                        <a:rPr lang="ko-KR" altLang="en-US" sz="2000" b="1" dirty="0" smtClean="0"/>
                        <a:t>점 차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4</a:t>
                      </a:r>
                      <a:r>
                        <a:rPr lang="ko-KR" altLang="en-US" sz="2000" b="1" dirty="0" smtClean="0"/>
                        <a:t>점 차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</a:t>
                      </a:r>
                      <a:r>
                        <a:rPr lang="ko-KR" altLang="en-US" sz="2000" b="1" dirty="0" smtClean="0"/>
                        <a:t>점 차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  <a:tr h="396297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수학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/>
                        <a:t>확률과통계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150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142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142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142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139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155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144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387617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미적분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157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147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146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144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145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163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147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391723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기  하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152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145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145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143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142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159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147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68578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비고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표준점수 차이</a:t>
                      </a:r>
                      <a:endParaRPr lang="en-US" altLang="ko-KR" sz="2000" b="1" dirty="0" smtClean="0"/>
                    </a:p>
                    <a:p>
                      <a:pPr algn="ctr" latinLnBrk="1"/>
                      <a:r>
                        <a:rPr lang="en-US" altLang="ko-KR" sz="2000" b="1" dirty="0" smtClean="0"/>
                        <a:t>(</a:t>
                      </a:r>
                      <a:r>
                        <a:rPr lang="ko-KR" altLang="en-US" sz="2000" b="1" dirty="0" smtClean="0"/>
                        <a:t>미적</a:t>
                      </a:r>
                      <a:r>
                        <a:rPr lang="en-US" altLang="ko-KR" sz="2000" b="1" dirty="0" smtClean="0"/>
                        <a:t>, </a:t>
                      </a:r>
                      <a:r>
                        <a:rPr lang="ko-KR" altLang="en-US" sz="2000" b="1" dirty="0" err="1" smtClean="0"/>
                        <a:t>확통</a:t>
                      </a:r>
                      <a:r>
                        <a:rPr lang="en-US" altLang="ko-KR" sz="2000" b="1" dirty="0" smtClean="0"/>
                        <a:t>)</a:t>
                      </a: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7</a:t>
                      </a:r>
                      <a:r>
                        <a:rPr lang="ko-KR" altLang="en-US" sz="2000" b="1" dirty="0" smtClean="0"/>
                        <a:t>점 차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5</a:t>
                      </a:r>
                      <a:r>
                        <a:rPr lang="ko-KR" altLang="en-US" sz="2000" b="1" dirty="0" smtClean="0"/>
                        <a:t>점 차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4</a:t>
                      </a:r>
                      <a:r>
                        <a:rPr lang="ko-KR" altLang="en-US" sz="2000" b="1" dirty="0" smtClean="0"/>
                        <a:t>점 차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</a:t>
                      </a:r>
                      <a:r>
                        <a:rPr lang="ko-KR" altLang="en-US" sz="2000" b="1" dirty="0" smtClean="0"/>
                        <a:t>점 차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6</a:t>
                      </a:r>
                      <a:r>
                        <a:rPr lang="ko-KR" altLang="en-US" sz="2000" b="1" dirty="0" smtClean="0"/>
                        <a:t>점 차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8</a:t>
                      </a:r>
                      <a:r>
                        <a:rPr lang="ko-KR" altLang="en-US" sz="2000" b="1" dirty="0" smtClean="0"/>
                        <a:t>점 차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3</a:t>
                      </a:r>
                      <a:r>
                        <a:rPr lang="ko-KR" altLang="en-US" sz="2000" b="1" dirty="0" smtClean="0"/>
                        <a:t>점 차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24847" y="1040295"/>
            <a:ext cx="9296954" cy="622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600" b="1" dirty="0" smtClean="0">
                <a:solidFill>
                  <a:schemeClr val="tx1"/>
                </a:solidFill>
              </a:rPr>
              <a:t>2022 3~11</a:t>
            </a:r>
            <a:r>
              <a:rPr lang="ko-KR" altLang="en-US" sz="2600" b="1" dirty="0" smtClean="0">
                <a:solidFill>
                  <a:schemeClr val="tx1"/>
                </a:solidFill>
              </a:rPr>
              <a:t>월 국어</a:t>
            </a:r>
            <a:r>
              <a:rPr lang="en-US" altLang="ko-KR" sz="26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600" b="1" dirty="0" smtClean="0">
                <a:solidFill>
                  <a:schemeClr val="tx1"/>
                </a:solidFill>
              </a:rPr>
              <a:t>수학 선택과목별 </a:t>
            </a:r>
            <a:r>
              <a:rPr lang="ko-KR" altLang="en-US" sz="2600" b="1" dirty="0" err="1" smtClean="0">
                <a:solidFill>
                  <a:schemeClr val="tx1"/>
                </a:solidFill>
              </a:rPr>
              <a:t>만점자</a:t>
            </a:r>
            <a:r>
              <a:rPr lang="ko-KR" altLang="en-US" sz="2600" b="1" dirty="0" smtClean="0">
                <a:solidFill>
                  <a:schemeClr val="tx1"/>
                </a:solidFill>
              </a:rPr>
              <a:t> 표준점수 </a:t>
            </a:r>
            <a:endParaRPr lang="ko-KR" altLang="en-US" sz="2600" b="1" dirty="0">
              <a:solidFill>
                <a:schemeClr val="tx1"/>
              </a:solidFill>
            </a:endParaRPr>
          </a:p>
        </p:txBody>
      </p:sp>
      <p:sp>
        <p:nvSpPr>
          <p:cNvPr id="7" name="모서리가 둥근 직사각형 6"/>
          <p:cNvSpPr/>
          <p:nvPr/>
        </p:nvSpPr>
        <p:spPr>
          <a:xfrm>
            <a:off x="5575300" y="1698736"/>
            <a:ext cx="1282700" cy="3720490"/>
          </a:xfrm>
          <a:prstGeom prst="round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모서리가 둥근 직사각형 7"/>
          <p:cNvSpPr/>
          <p:nvPr/>
        </p:nvSpPr>
        <p:spPr>
          <a:xfrm>
            <a:off x="8065450" y="1705518"/>
            <a:ext cx="1282700" cy="3713708"/>
          </a:xfrm>
          <a:prstGeom prst="round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모서리가 둥근 직사각형 8"/>
          <p:cNvSpPr/>
          <p:nvPr/>
        </p:nvSpPr>
        <p:spPr>
          <a:xfrm>
            <a:off x="10641010" y="1684182"/>
            <a:ext cx="1282700" cy="3720887"/>
          </a:xfrm>
          <a:prstGeom prst="round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설명선 1 10"/>
          <p:cNvSpPr/>
          <p:nvPr/>
        </p:nvSpPr>
        <p:spPr>
          <a:xfrm>
            <a:off x="3995928" y="5641848"/>
            <a:ext cx="7918704" cy="1005840"/>
          </a:xfrm>
          <a:prstGeom prst="borderCallout1">
            <a:avLst>
              <a:gd name="adj1" fmla="val -1250"/>
              <a:gd name="adj2" fmla="val 95846"/>
              <a:gd name="adj3" fmla="val -20227"/>
              <a:gd name="adj4" fmla="val 89130"/>
            </a:avLst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dirty="0" smtClean="0">
                <a:solidFill>
                  <a:schemeClr val="tx1"/>
                </a:solidFill>
              </a:rPr>
              <a:t>6, 9</a:t>
            </a:r>
            <a:r>
              <a:rPr lang="ko-KR" altLang="en-US" dirty="0" smtClean="0">
                <a:solidFill>
                  <a:schemeClr val="tx1"/>
                </a:solidFill>
              </a:rPr>
              <a:t>월로 수험생의 수준 파악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난이도 조절</a:t>
            </a:r>
            <a:endParaRPr lang="en-US" altLang="ko-KR" dirty="0" smtClean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6, 9</a:t>
            </a:r>
            <a:r>
              <a:rPr lang="ko-KR" altLang="en-US" dirty="0" smtClean="0">
                <a:solidFill>
                  <a:schemeClr val="tx1"/>
                </a:solidFill>
              </a:rPr>
              <a:t>월 수학 </a:t>
            </a:r>
            <a:r>
              <a:rPr lang="en-US" altLang="ko-KR" dirty="0" smtClean="0">
                <a:solidFill>
                  <a:schemeClr val="tx1"/>
                </a:solidFill>
              </a:rPr>
              <a:t>3</a:t>
            </a:r>
            <a:r>
              <a:rPr lang="ko-KR" altLang="en-US" dirty="0" smtClean="0">
                <a:solidFill>
                  <a:schemeClr val="tx1"/>
                </a:solidFill>
              </a:rPr>
              <a:t>과목 중 </a:t>
            </a:r>
            <a:r>
              <a:rPr lang="ko-KR" altLang="en-US" dirty="0" err="1" smtClean="0">
                <a:solidFill>
                  <a:schemeClr val="tx1"/>
                </a:solidFill>
              </a:rPr>
              <a:t>확통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기하 문제 비교적 쉬움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미적 어려움</a:t>
            </a:r>
            <a:r>
              <a:rPr lang="en-US" altLang="ko-KR" dirty="0" smtClean="0">
                <a:solidFill>
                  <a:schemeClr val="tx1"/>
                </a:solidFill>
              </a:rPr>
              <a:t>.</a:t>
            </a:r>
          </a:p>
          <a:p>
            <a:r>
              <a:rPr lang="ko-KR" altLang="en-US" dirty="0" smtClean="0">
                <a:solidFill>
                  <a:schemeClr val="tx1"/>
                </a:solidFill>
              </a:rPr>
              <a:t>∴ 수능에서 </a:t>
            </a:r>
            <a:r>
              <a:rPr lang="ko-KR" altLang="en-US" dirty="0" err="1" smtClean="0">
                <a:solidFill>
                  <a:schemeClr val="tx1"/>
                </a:solidFill>
              </a:rPr>
              <a:t>확통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기하 어려움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미적 쉬움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dirty="0" smtClean="0">
                <a:solidFill>
                  <a:schemeClr val="tx1"/>
                </a:solidFill>
              </a:rPr>
              <a:t>수학 </a:t>
            </a:r>
            <a:r>
              <a:rPr lang="ko-KR" altLang="en-US" dirty="0" err="1" smtClean="0">
                <a:solidFill>
                  <a:schemeClr val="tx1"/>
                </a:solidFill>
              </a:rPr>
              <a:t>만점자</a:t>
            </a:r>
            <a:r>
              <a:rPr lang="ko-KR" altLang="en-US" dirty="0" smtClean="0">
                <a:solidFill>
                  <a:schemeClr val="tx1"/>
                </a:solidFill>
              </a:rPr>
              <a:t> 미적에서 많이 나옴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396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296401" y="483079"/>
            <a:ext cx="2806460" cy="3915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15593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2023 </a:t>
            </a:r>
            <a:r>
              <a:rPr lang="ko-KR" altLang="en-US" sz="2000" b="1" dirty="0" smtClean="0"/>
              <a:t>수능</a:t>
            </a:r>
            <a:endParaRPr lang="ko-KR" altLang="en-US" sz="2000" b="1" dirty="0"/>
          </a:p>
        </p:txBody>
      </p:sp>
      <p:sp>
        <p:nvSpPr>
          <p:cNvPr id="5" name="직사각형 4"/>
          <p:cNvSpPr/>
          <p:nvPr/>
        </p:nvSpPr>
        <p:spPr>
          <a:xfrm>
            <a:off x="0" y="1128687"/>
            <a:ext cx="6761571" cy="622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국어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– </a:t>
            </a:r>
            <a:r>
              <a:rPr lang="ko-KR" altLang="en-US" sz="2800" b="1" dirty="0" err="1" smtClean="0">
                <a:solidFill>
                  <a:schemeClr val="tx1"/>
                </a:solidFill>
              </a:rPr>
              <a:t>화법과작문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vs </a:t>
            </a:r>
            <a:r>
              <a:rPr lang="ko-KR" altLang="en-US" sz="2800" b="1" dirty="0" err="1" smtClean="0">
                <a:solidFill>
                  <a:schemeClr val="tx1"/>
                </a:solidFill>
              </a:rPr>
              <a:t>언어와매체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?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 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18873" y="1965960"/>
            <a:ext cx="2421127" cy="594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2022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수능 특징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639569" y="1981200"/>
            <a:ext cx="8790431" cy="594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선택과목 간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유불리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문제 인식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 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∴ 독서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문학에서 변별력 확보 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18872" y="2625852"/>
            <a:ext cx="2421127" cy="594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과목 선택은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?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645665" y="2618232"/>
            <a:ext cx="9457196" cy="601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rgbClr val="FF0000"/>
                </a:solidFill>
              </a:rPr>
              <a:t>단순히 </a:t>
            </a:r>
            <a:r>
              <a:rPr lang="ko-KR" altLang="en-US" sz="2400" b="1" dirty="0" err="1" smtClean="0">
                <a:solidFill>
                  <a:srgbClr val="FF0000"/>
                </a:solidFill>
              </a:rPr>
              <a:t>표점이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 높다 하여 언어와 매체를 선택해서는 안 됨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.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4310481"/>
              </p:ext>
            </p:extLst>
          </p:nvPr>
        </p:nvGraphicFramePr>
        <p:xfrm>
          <a:off x="225552" y="3339084"/>
          <a:ext cx="11765280" cy="22753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421368"/>
                <a:gridCol w="2343912"/>
              </a:tblGrid>
              <a:tr h="75844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1" dirty="0" smtClean="0"/>
                        <a:t>선택과목을 만점 받을 수 있는 자신이 있거나</a:t>
                      </a:r>
                      <a:r>
                        <a:rPr lang="en-US" altLang="ko-KR" sz="2000" b="1" dirty="0" smtClean="0"/>
                        <a:t>, </a:t>
                      </a:r>
                      <a:r>
                        <a:rPr lang="ko-KR" altLang="en-US" sz="2000" b="1" dirty="0" smtClean="0"/>
                        <a:t>어떤 걸 선택해도 틀리는 문항 수가 같다면</a:t>
                      </a:r>
                      <a:r>
                        <a:rPr lang="en-US" altLang="ko-KR" sz="2000" b="1" dirty="0" smtClean="0"/>
                        <a:t>?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anchor="ctr"/>
                </a:tc>
              </a:tr>
              <a:tr h="75844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1" dirty="0" err="1" smtClean="0"/>
                        <a:t>화작</a:t>
                      </a:r>
                      <a:r>
                        <a:rPr lang="ko-KR" altLang="en-US" sz="2000" b="1" dirty="0" smtClean="0"/>
                        <a:t> 선택 시 다 맞고</a:t>
                      </a:r>
                      <a:r>
                        <a:rPr lang="en-US" altLang="ko-KR" sz="2000" b="1" dirty="0" smtClean="0"/>
                        <a:t>, </a:t>
                      </a:r>
                      <a:r>
                        <a:rPr lang="ko-KR" altLang="en-US" sz="2000" b="1" dirty="0" err="1" smtClean="0"/>
                        <a:t>언매는</a:t>
                      </a:r>
                      <a:r>
                        <a:rPr lang="ko-KR" altLang="en-US" sz="2000" b="1" dirty="0" smtClean="0"/>
                        <a:t> </a:t>
                      </a:r>
                      <a:r>
                        <a:rPr lang="en-US" altLang="ko-KR" sz="2000" b="1" dirty="0" smtClean="0"/>
                        <a:t>3</a:t>
                      </a:r>
                      <a:r>
                        <a:rPr lang="ko-KR" altLang="en-US" sz="2000" b="1" dirty="0" smtClean="0"/>
                        <a:t>개 틀린다면</a:t>
                      </a:r>
                      <a:r>
                        <a:rPr lang="en-US" altLang="ko-KR" sz="2000" b="1" dirty="0" smtClean="0"/>
                        <a:t>? (3</a:t>
                      </a:r>
                      <a:r>
                        <a:rPr lang="ko-KR" altLang="en-US" sz="2000" b="1" dirty="0" smtClean="0"/>
                        <a:t>개 이상의 차이가 난다면</a:t>
                      </a:r>
                      <a:r>
                        <a:rPr lang="en-US" altLang="ko-KR" sz="2000" b="1" dirty="0" smtClean="0"/>
                        <a:t>?)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/>
                    </a:p>
                  </a:txBody>
                  <a:tcPr anchor="ctr"/>
                </a:tc>
              </a:tr>
              <a:tr h="75844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1" dirty="0" err="1" smtClean="0"/>
                        <a:t>화작과</a:t>
                      </a:r>
                      <a:r>
                        <a:rPr lang="ko-KR" altLang="en-US" sz="2000" b="1" dirty="0" smtClean="0"/>
                        <a:t> </a:t>
                      </a:r>
                      <a:r>
                        <a:rPr lang="ko-KR" altLang="en-US" sz="2000" b="1" dirty="0" err="1" smtClean="0"/>
                        <a:t>언매</a:t>
                      </a:r>
                      <a:r>
                        <a:rPr lang="ko-KR" altLang="en-US" sz="2000" b="1" dirty="0" smtClean="0"/>
                        <a:t> 틀리는 개수가 </a:t>
                      </a:r>
                      <a:r>
                        <a:rPr lang="en-US" altLang="ko-KR" sz="2000" b="1" dirty="0" smtClean="0"/>
                        <a:t>2</a:t>
                      </a:r>
                      <a:r>
                        <a:rPr lang="ko-KR" altLang="en-US" sz="2000" b="1" dirty="0" smtClean="0"/>
                        <a:t>개 이내라면</a:t>
                      </a:r>
                      <a:r>
                        <a:rPr lang="en-US" altLang="ko-KR" sz="2000" b="1" dirty="0" smtClean="0"/>
                        <a:t>?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6" name="직사각형 15"/>
          <p:cNvSpPr/>
          <p:nvPr/>
        </p:nvSpPr>
        <p:spPr>
          <a:xfrm>
            <a:off x="9692640" y="3366516"/>
            <a:ext cx="2289048" cy="711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err="1" smtClean="0">
                <a:solidFill>
                  <a:srgbClr val="FF0000"/>
                </a:solidFill>
              </a:rPr>
              <a:t>언어와매체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9689592" y="4122420"/>
            <a:ext cx="2289048" cy="711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err="1" smtClean="0">
                <a:solidFill>
                  <a:srgbClr val="FF0000"/>
                </a:solidFill>
              </a:rPr>
              <a:t>화법과작문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9707880" y="4881372"/>
            <a:ext cx="2289048" cy="7117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err="1" smtClean="0">
                <a:solidFill>
                  <a:srgbClr val="FF0000"/>
                </a:solidFill>
              </a:rPr>
              <a:t>언어와매체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225552" y="5806440"/>
            <a:ext cx="11765280" cy="77724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점수 산출에 큰 영향을 미치는 공통과목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독서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문학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)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점수 높이기 위한 노력 필요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!!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528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6" grpId="0"/>
      <p:bldP spid="17" grpId="0"/>
      <p:bldP spid="18" grpId="0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932981" y="3053755"/>
            <a:ext cx="974785" cy="47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chemeClr val="accent6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604000101010101" pitchFamily="50" charset="-127"/>
              </a:rPr>
              <a:t>2023</a:t>
            </a:r>
          </a:p>
          <a:p>
            <a:pPr algn="ctr"/>
            <a:r>
              <a:rPr lang="ko-KR" altLang="en-US" sz="1400" b="1" dirty="0" smtClean="0">
                <a:solidFill>
                  <a:schemeClr val="accent6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604000101010101" pitchFamily="50" charset="-127"/>
              </a:rPr>
              <a:t>대입안내</a:t>
            </a:r>
            <a:endParaRPr lang="ko-KR" altLang="en-US" sz="1400" b="1" dirty="0">
              <a:solidFill>
                <a:schemeClr val="accent6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276856" y="3631716"/>
            <a:ext cx="1898329" cy="228312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7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 </a:t>
            </a:r>
            <a:r>
              <a:rPr lang="ko-KR" altLang="en-US" sz="17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대입 기본 안내</a:t>
            </a:r>
            <a:endParaRPr lang="en-US" altLang="ko-KR" sz="17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5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17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2. 2023 </a:t>
            </a:r>
            <a:r>
              <a:rPr lang="ko-KR" altLang="en-US" sz="17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대입</a:t>
            </a:r>
            <a:endParaRPr lang="en-US" altLang="ko-KR" sz="17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17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sz="17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7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전형 주요</a:t>
            </a:r>
            <a:r>
              <a:rPr lang="en-US" altLang="ko-KR" sz="17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7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특징</a:t>
            </a:r>
            <a:endParaRPr lang="en-US" altLang="ko-KR" sz="17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ko-KR" altLang="en-US" sz="17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및 변경 사항</a:t>
            </a:r>
            <a:endParaRPr lang="en-US" altLang="ko-KR" sz="17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500" b="1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17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3. 2023 </a:t>
            </a:r>
            <a:r>
              <a:rPr lang="ko-KR" altLang="en-US" sz="17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수능 안내</a:t>
            </a:r>
            <a:endParaRPr lang="en-US" altLang="ko-KR" sz="17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5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17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4. 2023 </a:t>
            </a:r>
            <a:r>
              <a:rPr lang="ko-KR" altLang="en-US" sz="17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정시 변경</a:t>
            </a:r>
            <a:endParaRPr lang="en-US" altLang="ko-KR" sz="17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170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sz="17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sz="170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사항</a:t>
            </a:r>
            <a:endParaRPr lang="en-US" altLang="ko-KR" sz="17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4741653" y="3059503"/>
            <a:ext cx="974785" cy="47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 smtClean="0">
                <a:solidFill>
                  <a:srgbClr val="FF33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604000101010101" pitchFamily="50" charset="-127"/>
              </a:rPr>
              <a:t>2022</a:t>
            </a:r>
          </a:p>
          <a:p>
            <a:pPr algn="ctr"/>
            <a:r>
              <a:rPr lang="ko-KR" altLang="en-US" sz="1400" b="1" dirty="0" smtClean="0">
                <a:solidFill>
                  <a:srgbClr val="FF330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604000101010101" pitchFamily="50" charset="-127"/>
              </a:rPr>
              <a:t>대입결과</a:t>
            </a:r>
            <a:endParaRPr lang="en-US" altLang="ko-KR" sz="1400" b="1" dirty="0" smtClean="0">
              <a:solidFill>
                <a:srgbClr val="FF330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4408098" y="3637473"/>
            <a:ext cx="1743320" cy="2277372"/>
          </a:xfrm>
          <a:prstGeom prst="rect">
            <a:avLst/>
          </a:prstGeom>
          <a:solidFill>
            <a:schemeClr val="bg1"/>
          </a:solidFill>
          <a:ln w="28575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 </a:t>
            </a:r>
            <a:r>
              <a:rPr lang="ko-KR" altLang="en-US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주요 대학별</a:t>
            </a:r>
            <a:endParaRPr lang="en-US" altLang="ko-KR" sz="165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ko-KR" altLang="en-US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 수시</a:t>
            </a:r>
            <a:r>
              <a:rPr lang="en-US" altLang="ko-KR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, </a:t>
            </a:r>
            <a:r>
              <a:rPr lang="ko-KR" altLang="en-US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정시 </a:t>
            </a:r>
            <a:endParaRPr lang="en-US" altLang="ko-KR" sz="165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165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altLang="ko-KR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</a:t>
            </a:r>
            <a:r>
              <a:rPr lang="ko-KR" altLang="en-US" sz="1650" b="1" dirty="0" err="1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입결</a:t>
            </a:r>
            <a:r>
              <a:rPr lang="ko-KR" altLang="en-US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현황</a:t>
            </a:r>
            <a:endParaRPr lang="en-US" altLang="ko-KR" sz="165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6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2. </a:t>
            </a:r>
            <a:r>
              <a:rPr lang="ko-KR" altLang="en-US" sz="1650" b="1" dirty="0" err="1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비교과</a:t>
            </a:r>
            <a:r>
              <a:rPr lang="en-US" altLang="ko-KR" sz="165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분석</a:t>
            </a:r>
            <a:endParaRPr lang="en-US" altLang="ko-KR" sz="165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500" b="1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3. </a:t>
            </a:r>
            <a:r>
              <a:rPr lang="ko-KR" altLang="en-US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수능 분석</a:t>
            </a:r>
            <a:endParaRPr lang="en-US" altLang="ko-KR" sz="165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6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4. </a:t>
            </a:r>
            <a:r>
              <a:rPr lang="ko-KR" altLang="en-US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정시 교차지원</a:t>
            </a:r>
            <a:endParaRPr lang="en-US" altLang="ko-KR" sz="165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165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6366295" y="3065261"/>
            <a:ext cx="1121434" cy="47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rgbClr val="FF9933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604000101010101" pitchFamily="50" charset="-127"/>
              </a:rPr>
              <a:t>수시 </a:t>
            </a:r>
            <a:r>
              <a:rPr lang="ko-KR" altLang="en-US" sz="1400" b="1" dirty="0" err="1" smtClean="0">
                <a:solidFill>
                  <a:srgbClr val="FF9933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604000101010101" pitchFamily="50" charset="-127"/>
              </a:rPr>
              <a:t>전형별</a:t>
            </a:r>
            <a:r>
              <a:rPr lang="ko-KR" altLang="en-US" sz="1400" b="1" dirty="0" smtClean="0">
                <a:solidFill>
                  <a:srgbClr val="FF9933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604000101010101" pitchFamily="50" charset="-127"/>
              </a:rPr>
              <a:t> 지원 전략</a:t>
            </a:r>
            <a:endParaRPr lang="en-US" altLang="ko-KR" sz="1400" b="1" dirty="0" smtClean="0">
              <a:solidFill>
                <a:srgbClr val="FF9933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366294" y="3643223"/>
            <a:ext cx="1630549" cy="2277372"/>
          </a:xfrm>
          <a:prstGeom prst="rect">
            <a:avLst/>
          </a:prstGeom>
          <a:solidFill>
            <a:schemeClr val="bg1"/>
          </a:solidFill>
          <a:ln w="28575">
            <a:solidFill>
              <a:srgbClr val="FF99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1. </a:t>
            </a:r>
            <a:r>
              <a:rPr lang="ko-KR" altLang="en-US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대학별 정시 </a:t>
            </a:r>
            <a:endParaRPr lang="en-US" altLang="ko-KR" sz="165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ko-KR" altLang="en-US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  성적</a:t>
            </a:r>
            <a:endParaRPr lang="en-US" altLang="ko-KR" sz="165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600" b="1" dirty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2. </a:t>
            </a:r>
            <a:r>
              <a:rPr lang="ko-KR" altLang="en-US" sz="1650" b="1" dirty="0" err="1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전형별</a:t>
            </a:r>
            <a:r>
              <a:rPr lang="ko-KR" altLang="en-US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 전략</a:t>
            </a:r>
            <a:endParaRPr lang="en-US" altLang="ko-KR" sz="165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60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r>
              <a:rPr lang="en-US" altLang="ko-KR" sz="1650" b="1" dirty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3</a:t>
            </a:r>
            <a:r>
              <a:rPr lang="en-US" altLang="ko-KR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. </a:t>
            </a:r>
            <a:r>
              <a:rPr lang="ko-KR" altLang="en-US" sz="1650" b="1" dirty="0" smtClean="0">
                <a:solidFill>
                  <a:schemeClr val="tx1"/>
                </a:solidFill>
                <a:latin typeface="함초롬돋움" panose="020B0604000101010101" pitchFamily="50" charset="-127"/>
                <a:ea typeface="함초롬돋움" panose="020B0604000101010101" pitchFamily="50" charset="-127"/>
                <a:cs typeface="함초롬돋움" panose="020B0604000101010101" pitchFamily="50" charset="-127"/>
              </a:rPr>
              <a:t>등급별 전략</a:t>
            </a:r>
            <a:endParaRPr lang="en-US" altLang="ko-KR" sz="165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sz="1650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  <a:p>
            <a:endParaRPr lang="en-US" altLang="ko-KR" b="1" dirty="0" smtClean="0">
              <a:solidFill>
                <a:schemeClr val="tx1"/>
              </a:solidFill>
              <a:latin typeface="함초롬돋움" panose="020B0604000101010101" pitchFamily="50" charset="-127"/>
              <a:ea typeface="함초롬돋움" panose="020B0604000101010101" pitchFamily="50" charset="-127"/>
              <a:cs typeface="함초롬돋움" panose="020B060400010101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8192213" y="3071016"/>
            <a:ext cx="1121434" cy="4744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  <a:cs typeface="함초롬돋움" panose="020B0604000101010101" pitchFamily="50" charset="-127"/>
              </a:rPr>
              <a:t>기타 제언 및 당부</a:t>
            </a:r>
            <a:endParaRPr lang="en-US" altLang="ko-KR" sz="1400" b="1" dirty="0" smtClean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9575321" y="483079"/>
            <a:ext cx="2527539" cy="310551"/>
          </a:xfrm>
          <a:prstGeom prst="rect">
            <a:avLst/>
          </a:prstGeom>
          <a:solidFill>
            <a:srgbClr val="2D30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chemeClr val="tx2">
                    <a:lumMod val="40000"/>
                    <a:lumOff val="60000"/>
                  </a:scheme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chemeClr val="tx2">
                  <a:lumMod val="40000"/>
                  <a:lumOff val="60000"/>
                </a:scheme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595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461500" y="483079"/>
            <a:ext cx="2641361" cy="2662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15593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2023 </a:t>
            </a:r>
            <a:r>
              <a:rPr lang="ko-KR" altLang="en-US" sz="2000" b="1" dirty="0" smtClean="0"/>
              <a:t>수능</a:t>
            </a:r>
            <a:endParaRPr lang="ko-KR" altLang="en-US" sz="2000" b="1" dirty="0"/>
          </a:p>
        </p:txBody>
      </p:sp>
      <p:sp>
        <p:nvSpPr>
          <p:cNvPr id="5" name="직사각형 4"/>
          <p:cNvSpPr/>
          <p:nvPr/>
        </p:nvSpPr>
        <p:spPr>
          <a:xfrm>
            <a:off x="0" y="1128687"/>
            <a:ext cx="6761571" cy="622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수학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– </a:t>
            </a:r>
            <a:r>
              <a:rPr lang="ko-KR" altLang="en-US" sz="2800" b="1" dirty="0" err="1" smtClean="0">
                <a:solidFill>
                  <a:schemeClr val="tx1"/>
                </a:solidFill>
              </a:rPr>
              <a:t>확률과통계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vs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미적분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vs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기하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?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 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18873" y="1965960"/>
            <a:ext cx="2421127" cy="5943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2022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수능 특징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639569" y="1981200"/>
            <a:ext cx="9463292" cy="13197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 smtClean="0">
                <a:solidFill>
                  <a:schemeClr val="tx1"/>
                </a:solidFill>
              </a:rPr>
              <a:t>선택과목 간 </a:t>
            </a:r>
            <a:r>
              <a:rPr lang="ko-KR" altLang="en-US" sz="2400" dirty="0" err="1" smtClean="0">
                <a:solidFill>
                  <a:schemeClr val="tx1"/>
                </a:solidFill>
              </a:rPr>
              <a:t>유불리</a:t>
            </a:r>
            <a:r>
              <a:rPr lang="ko-KR" altLang="en-US" sz="2400" dirty="0" smtClean="0">
                <a:solidFill>
                  <a:schemeClr val="tx1"/>
                </a:solidFill>
              </a:rPr>
              <a:t> 문제 인식</a:t>
            </a:r>
            <a:r>
              <a:rPr lang="en-US" altLang="ko-KR" sz="2400" dirty="0" smtClean="0">
                <a:solidFill>
                  <a:schemeClr val="tx1"/>
                </a:solidFill>
              </a:rPr>
              <a:t>. 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∴ 수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Ⅰ,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수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Ⅱ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에서 고난도 문항 출제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r>
              <a:rPr lang="ko-KR" altLang="en-US" sz="2400" dirty="0" smtClean="0">
                <a:solidFill>
                  <a:schemeClr val="tx1"/>
                </a:solidFill>
              </a:rPr>
              <a:t>기존의 고난도 문항은 예전보다 쉬워지고 </a:t>
            </a:r>
            <a:endParaRPr lang="en-US" altLang="ko-KR" sz="2400" dirty="0" smtClean="0">
              <a:solidFill>
                <a:schemeClr val="tx1"/>
              </a:solidFill>
            </a:endParaRPr>
          </a:p>
          <a:p>
            <a:r>
              <a:rPr lang="ko-KR" altLang="en-US" sz="2400" b="1" dirty="0" smtClean="0">
                <a:solidFill>
                  <a:srgbClr val="FF0000"/>
                </a:solidFill>
              </a:rPr>
              <a:t>고난도가 아니었던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4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점짜리 문항이 예전보다 어려워짐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9156849"/>
              </p:ext>
            </p:extLst>
          </p:nvPr>
        </p:nvGraphicFramePr>
        <p:xfrm>
          <a:off x="357809" y="3605614"/>
          <a:ext cx="5713807" cy="22712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70152"/>
                <a:gridCol w="1399032"/>
                <a:gridCol w="1454735"/>
                <a:gridCol w="1389888"/>
              </a:tblGrid>
              <a:tr h="55389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등  급</a:t>
                      </a:r>
                      <a:endParaRPr lang="ko-KR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err="1" smtClean="0">
                          <a:solidFill>
                            <a:schemeClr val="bg1"/>
                          </a:solidFill>
                        </a:rPr>
                        <a:t>확률과통계</a:t>
                      </a:r>
                      <a:endParaRPr lang="ko-KR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미적분</a:t>
                      </a:r>
                      <a:endParaRPr lang="ko-KR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>
                          <a:solidFill>
                            <a:schemeClr val="bg1"/>
                          </a:solidFill>
                        </a:rPr>
                        <a:t>기  하</a:t>
                      </a:r>
                      <a:endParaRPr lang="ko-KR" altLang="en-US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55389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b="1" dirty="0" smtClean="0"/>
                        <a:t>선택 인원</a:t>
                      </a:r>
                      <a:r>
                        <a:rPr lang="en-US" altLang="ko-KR" b="1" dirty="0" smtClean="0"/>
                        <a:t>(%)</a:t>
                      </a:r>
                      <a:endParaRPr lang="ko-KR" altLang="en-US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51.6</a:t>
                      </a:r>
                      <a:endParaRPr lang="ko-KR" altLang="en-US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39.7</a:t>
                      </a:r>
                      <a:endParaRPr lang="ko-KR" altLang="en-US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8.7</a:t>
                      </a:r>
                      <a:endParaRPr lang="ko-KR" altLang="en-US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55389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1</a:t>
                      </a:r>
                    </a:p>
                    <a:p>
                      <a:pPr algn="ctr" latinLnBrk="1"/>
                      <a:r>
                        <a:rPr lang="en-US" altLang="ko-KR" sz="1600" b="1" dirty="0" smtClean="0"/>
                        <a:t>(</a:t>
                      </a:r>
                      <a:r>
                        <a:rPr lang="ko-KR" altLang="en-US" sz="1600" b="1" dirty="0" smtClean="0"/>
                        <a:t>추정 </a:t>
                      </a:r>
                      <a:r>
                        <a:rPr lang="ko-KR" altLang="en-US" sz="1600" b="1" dirty="0" err="1" smtClean="0"/>
                        <a:t>등급컷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5.8</a:t>
                      </a:r>
                    </a:p>
                    <a:p>
                      <a:pPr algn="ctr" latinLnBrk="1"/>
                      <a:r>
                        <a:rPr lang="en-US" altLang="ko-KR" sz="1600" b="1" dirty="0" smtClean="0"/>
                        <a:t>(91</a:t>
                      </a:r>
                      <a:r>
                        <a:rPr lang="ko-KR" altLang="en-US" sz="1600" b="1" dirty="0" smtClean="0"/>
                        <a:t>점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87.39</a:t>
                      </a:r>
                    </a:p>
                    <a:p>
                      <a:pPr algn="ctr" latinLnBrk="1"/>
                      <a:r>
                        <a:rPr lang="en-US" altLang="ko-KR" sz="1600" b="1" dirty="0" smtClean="0"/>
                        <a:t>(88</a:t>
                      </a:r>
                      <a:r>
                        <a:rPr lang="ko-KR" altLang="en-US" sz="1600" b="1" dirty="0" smtClean="0"/>
                        <a:t>점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6.81</a:t>
                      </a:r>
                    </a:p>
                    <a:p>
                      <a:pPr algn="ctr" latinLnBrk="1"/>
                      <a:r>
                        <a:rPr lang="en-US" altLang="ko-KR" sz="1600" b="1" dirty="0" smtClean="0"/>
                        <a:t>(89</a:t>
                      </a:r>
                      <a:r>
                        <a:rPr lang="ko-KR" altLang="en-US" sz="1600" b="1" dirty="0" smtClean="0"/>
                        <a:t>점</a:t>
                      </a:r>
                      <a:r>
                        <a:rPr lang="en-US" altLang="ko-KR" sz="1600" b="1" dirty="0" smtClean="0"/>
                        <a:t>)</a:t>
                      </a:r>
                      <a:endParaRPr lang="ko-KR" altLang="en-US" sz="1600" b="1" dirty="0"/>
                    </a:p>
                  </a:txBody>
                  <a:tcPr anchor="ctr"/>
                </a:tc>
              </a:tr>
              <a:tr h="55389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1" dirty="0" smtClean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13.4</a:t>
                      </a:r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75.22</a:t>
                      </a:r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="1" dirty="0" smtClean="0"/>
                        <a:t>11.38</a:t>
                      </a:r>
                      <a:endParaRPr lang="ko-KR" altLang="en-US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9" name="모서리가 둥근 직사각형 8"/>
          <p:cNvSpPr/>
          <p:nvPr/>
        </p:nvSpPr>
        <p:spPr>
          <a:xfrm>
            <a:off x="3209544" y="4685792"/>
            <a:ext cx="2862072" cy="621792"/>
          </a:xfrm>
          <a:prstGeom prst="roundRect">
            <a:avLst/>
          </a:prstGeom>
          <a:noFill/>
          <a:ln w="5715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6565183" y="4240614"/>
            <a:ext cx="5270260" cy="1423586"/>
          </a:xfrm>
          <a:prstGeom prst="rect">
            <a:avLst/>
          </a:prstGeom>
          <a:noFill/>
          <a:ln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21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수학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가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표점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최고점자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971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명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</a:p>
          <a:p>
            <a:r>
              <a:rPr lang="en-US" altLang="ko-KR" sz="2400" b="1" dirty="0" smtClean="0">
                <a:solidFill>
                  <a:schemeClr val="tx1"/>
                </a:solidFill>
              </a:rPr>
              <a:t>22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수학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표점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최고점자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2,702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명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 </a:t>
            </a:r>
          </a:p>
          <a:p>
            <a:r>
              <a:rPr lang="en-US" altLang="ko-KR" sz="2400" b="1" dirty="0" smtClean="0">
                <a:solidFill>
                  <a:schemeClr val="tx1"/>
                </a:solidFill>
              </a:rPr>
              <a:t>21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에 비해 최고점자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1,731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명 증가함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48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15593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2023 </a:t>
            </a:r>
            <a:r>
              <a:rPr lang="ko-KR" altLang="en-US" sz="2000" b="1" dirty="0" smtClean="0"/>
              <a:t>수능</a:t>
            </a:r>
            <a:endParaRPr lang="ko-KR" altLang="en-US" sz="2000" b="1" dirty="0"/>
          </a:p>
        </p:txBody>
      </p:sp>
      <p:sp>
        <p:nvSpPr>
          <p:cNvPr id="5" name="직사각형 4"/>
          <p:cNvSpPr/>
          <p:nvPr/>
        </p:nvSpPr>
        <p:spPr>
          <a:xfrm>
            <a:off x="0" y="1046391"/>
            <a:ext cx="11073384" cy="622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err="1" smtClean="0">
                <a:solidFill>
                  <a:schemeClr val="tx1"/>
                </a:solidFill>
              </a:rPr>
              <a:t>표점이나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등급 컷 원점수가 비교적 낮은 미적분</a:t>
            </a:r>
            <a:r>
              <a:rPr lang="en-US" altLang="ko-KR" sz="2400" b="1" dirty="0">
                <a:solidFill>
                  <a:schemeClr val="tx1"/>
                </a:solidFill>
              </a:rPr>
              <a:t>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혹은 기하를 선택해야 할까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?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56591" y="1633968"/>
            <a:ext cx="11635409" cy="8897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dirty="0" smtClean="0">
                <a:solidFill>
                  <a:schemeClr val="tx1"/>
                </a:solidFill>
              </a:rPr>
              <a:t>공통과목의 점수가 더 중요하고</a:t>
            </a:r>
            <a:r>
              <a:rPr lang="en-US" altLang="ko-KR" sz="2400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선택과목별 특성 차이가 확연히 다르기</a:t>
            </a:r>
            <a:r>
              <a:rPr lang="ko-KR" altLang="en-US" sz="2400" dirty="0" smtClean="0">
                <a:solidFill>
                  <a:schemeClr val="tx1"/>
                </a:solidFill>
              </a:rPr>
              <a:t>에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공통과목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endParaRPr lang="en-US" altLang="ko-KR" sz="600" b="1" dirty="0" smtClean="0">
              <a:solidFill>
                <a:srgbClr val="FF0000"/>
              </a:solidFill>
            </a:endParaRPr>
          </a:p>
          <a:p>
            <a:r>
              <a:rPr lang="ko-KR" altLang="en-US" sz="2400" b="1" dirty="0" smtClean="0">
                <a:solidFill>
                  <a:srgbClr val="FF0000"/>
                </a:solidFill>
              </a:rPr>
              <a:t>점수 높이고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자신이 더 잘 할 수 있는 선택과목을 선택</a:t>
            </a:r>
            <a:r>
              <a:rPr lang="ko-KR" altLang="en-US" sz="2400" dirty="0" smtClean="0">
                <a:solidFill>
                  <a:schemeClr val="tx1"/>
                </a:solidFill>
              </a:rPr>
              <a:t>해야 함</a:t>
            </a:r>
            <a:r>
              <a:rPr lang="en-US" altLang="ko-KR" sz="2400" dirty="0" smtClean="0">
                <a:solidFill>
                  <a:schemeClr val="tx1"/>
                </a:solidFill>
              </a:rPr>
              <a:t>.</a:t>
            </a:r>
            <a:r>
              <a:rPr lang="ko-KR" altLang="en-US" sz="2400" dirty="0" smtClean="0">
                <a:solidFill>
                  <a:srgbClr val="FF0000"/>
                </a:solidFill>
              </a:rPr>
              <a:t> 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24968" y="2680119"/>
            <a:ext cx="3825240" cy="622853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선택과목별 특성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-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미적분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99288" y="4581144"/>
            <a:ext cx="11703572" cy="6126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>
                <a:solidFill>
                  <a:schemeClr val="tx1"/>
                </a:solidFill>
              </a:rPr>
              <a:t>2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공통과목과 연계성 많음 </a:t>
            </a:r>
            <a:r>
              <a:rPr lang="en-US" altLang="ko-KR" sz="2000" dirty="0" smtClean="0">
                <a:solidFill>
                  <a:schemeClr val="tx1"/>
                </a:solidFill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</a:rPr>
              <a:t>수학</a:t>
            </a:r>
            <a:r>
              <a:rPr lang="en-US" altLang="ko-KR" sz="2000" dirty="0" smtClean="0">
                <a:solidFill>
                  <a:schemeClr val="tx1"/>
                </a:solidFill>
              </a:rPr>
              <a:t>Ⅰ </a:t>
            </a:r>
            <a:r>
              <a:rPr lang="ko-KR" altLang="en-US" sz="2000" dirty="0" smtClean="0">
                <a:solidFill>
                  <a:schemeClr val="tx1"/>
                </a:solidFill>
              </a:rPr>
              <a:t>지수함수</a:t>
            </a:r>
            <a:r>
              <a:rPr lang="en-US" altLang="ko-KR" sz="2000" dirty="0" smtClean="0">
                <a:solidFill>
                  <a:schemeClr val="tx1"/>
                </a:solidFill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</a:rPr>
              <a:t>로그함수</a:t>
            </a:r>
            <a:r>
              <a:rPr lang="en-US" altLang="ko-KR" sz="2000" dirty="0" smtClean="0">
                <a:solidFill>
                  <a:schemeClr val="tx1"/>
                </a:solidFill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</a:rPr>
              <a:t>삼각함수</a:t>
            </a:r>
            <a:r>
              <a:rPr lang="en-US" altLang="ko-KR" sz="2000" dirty="0" smtClean="0">
                <a:solidFill>
                  <a:schemeClr val="tx1"/>
                </a:solidFill>
              </a:rPr>
              <a:t>, </a:t>
            </a:r>
            <a:r>
              <a:rPr lang="ko-KR" altLang="en-US" sz="2000" dirty="0">
                <a:solidFill>
                  <a:schemeClr val="tx1"/>
                </a:solidFill>
              </a:rPr>
              <a:t>수학</a:t>
            </a:r>
            <a:r>
              <a:rPr lang="en-US" altLang="ko-KR" sz="2000" dirty="0">
                <a:solidFill>
                  <a:schemeClr val="tx1"/>
                </a:solidFill>
              </a:rPr>
              <a:t>Ⅱ </a:t>
            </a:r>
            <a:r>
              <a:rPr lang="ko-KR" altLang="en-US" sz="2000" dirty="0">
                <a:solidFill>
                  <a:schemeClr val="tx1"/>
                </a:solidFill>
              </a:rPr>
              <a:t>극한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ko-KR" altLang="en-US" sz="2000" dirty="0">
                <a:solidFill>
                  <a:schemeClr val="tx1"/>
                </a:solidFill>
              </a:rPr>
              <a:t>연속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ko-KR" altLang="en-US" sz="2000" dirty="0">
                <a:solidFill>
                  <a:schemeClr val="tx1"/>
                </a:solidFill>
              </a:rPr>
              <a:t>미분</a:t>
            </a:r>
            <a:r>
              <a:rPr lang="en-US" altLang="ko-KR" sz="2000" dirty="0">
                <a:solidFill>
                  <a:schemeClr val="tx1"/>
                </a:solidFill>
              </a:rPr>
              <a:t>, </a:t>
            </a:r>
            <a:r>
              <a:rPr lang="ko-KR" altLang="en-US" sz="2000" dirty="0">
                <a:solidFill>
                  <a:schemeClr val="tx1"/>
                </a:solidFill>
              </a:rPr>
              <a:t>적분</a:t>
            </a:r>
            <a:r>
              <a:rPr lang="en-US" altLang="ko-KR" sz="2000" dirty="0" smtClean="0">
                <a:solidFill>
                  <a:schemeClr val="tx1"/>
                </a:solidFill>
              </a:rPr>
              <a:t>)</a:t>
            </a:r>
            <a:endParaRPr lang="ko-KR" altLang="en-US" sz="2000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58868" y="3398520"/>
            <a:ext cx="11833132" cy="899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ko-KR" altLang="en-US" sz="2400" b="1" dirty="0" smtClean="0">
                <a:solidFill>
                  <a:schemeClr val="tx1"/>
                </a:solidFill>
              </a:rPr>
              <a:t>공식을 암기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활용해 정확히 계산할 수 있어야 하고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함수 그래프의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개형이나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특징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r>
              <a:rPr lang="en-US" altLang="ko-KR" sz="2400" b="1" dirty="0">
                <a:solidFill>
                  <a:schemeClr val="tx1"/>
                </a:solidFill>
              </a:rPr>
              <a:t>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을 분석하는 능력 중요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81490" y="5564035"/>
            <a:ext cx="11703572" cy="6126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>
                <a:solidFill>
                  <a:schemeClr val="tx1"/>
                </a:solidFill>
              </a:rPr>
              <a:t>4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공부해야 할 양이 많음 </a:t>
            </a:r>
            <a:r>
              <a:rPr lang="en-US" altLang="ko-KR" sz="2000" dirty="0" smtClean="0">
                <a:solidFill>
                  <a:schemeClr val="tx1"/>
                </a:solidFill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</a:rPr>
              <a:t>기하 대비 </a:t>
            </a:r>
            <a:r>
              <a:rPr lang="en-US" altLang="ko-KR" sz="2000" dirty="0" smtClean="0">
                <a:solidFill>
                  <a:schemeClr val="tx1"/>
                </a:solidFill>
              </a:rPr>
              <a:t>1.5</a:t>
            </a:r>
            <a:r>
              <a:rPr lang="ko-KR" altLang="en-US" sz="2000" dirty="0" smtClean="0">
                <a:solidFill>
                  <a:schemeClr val="tx1"/>
                </a:solidFill>
              </a:rPr>
              <a:t>배</a:t>
            </a:r>
            <a:r>
              <a:rPr lang="en-US" altLang="ko-KR" sz="2000" dirty="0" smtClean="0">
                <a:solidFill>
                  <a:schemeClr val="tx1"/>
                </a:solidFill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</a:rPr>
              <a:t>확통</a:t>
            </a:r>
            <a:r>
              <a:rPr lang="ko-KR" altLang="en-US" sz="2000" dirty="0" smtClean="0">
                <a:solidFill>
                  <a:schemeClr val="tx1"/>
                </a:solidFill>
              </a:rPr>
              <a:t> 대비 </a:t>
            </a:r>
            <a:r>
              <a:rPr lang="en-US" altLang="ko-KR" sz="2000" dirty="0" smtClean="0">
                <a:solidFill>
                  <a:schemeClr val="tx1"/>
                </a:solidFill>
              </a:rPr>
              <a:t>2</a:t>
            </a:r>
            <a:r>
              <a:rPr lang="ko-KR" altLang="en-US" sz="2000" dirty="0" smtClean="0">
                <a:solidFill>
                  <a:schemeClr val="tx1"/>
                </a:solidFill>
              </a:rPr>
              <a:t>배 정도의 차이</a:t>
            </a:r>
            <a:r>
              <a:rPr lang="en-US" altLang="ko-KR" sz="2000" dirty="0" smtClean="0">
                <a:solidFill>
                  <a:schemeClr val="tx1"/>
                </a:solidFill>
              </a:rPr>
              <a:t>)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404291" y="6076188"/>
            <a:ext cx="11703572" cy="6126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>
                <a:solidFill>
                  <a:schemeClr val="tx1"/>
                </a:solidFill>
              </a:rPr>
              <a:t>5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일정 성취도까지 끌어 올리는 데 시간이 가장 많이 걸리는 과목임</a:t>
            </a:r>
            <a:r>
              <a:rPr lang="en-US" altLang="ko-KR" sz="2000" dirty="0" smtClean="0">
                <a:solidFill>
                  <a:schemeClr val="tx1"/>
                </a:solidFill>
              </a:rPr>
              <a:t>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224528" y="3868442"/>
            <a:ext cx="7645180" cy="6974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b="1" dirty="0" smtClean="0">
                <a:solidFill>
                  <a:srgbClr val="FF0000"/>
                </a:solidFill>
              </a:rPr>
              <a:t>도형적인 감각보다는 방정식</a:t>
            </a:r>
            <a:r>
              <a:rPr lang="en-US" altLang="ko-KR" sz="2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함수에 강하고</a:t>
            </a:r>
            <a:r>
              <a:rPr lang="en-US" altLang="ko-KR" sz="2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그래프 </a:t>
            </a:r>
            <a:r>
              <a:rPr lang="ko-KR" altLang="en-US" sz="2200" b="1" dirty="0" err="1" smtClean="0">
                <a:solidFill>
                  <a:srgbClr val="FF0000"/>
                </a:solidFill>
              </a:rPr>
              <a:t>개형을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 그릴 수 있고</a:t>
            </a:r>
            <a:r>
              <a:rPr lang="en-US" altLang="ko-KR" sz="2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해석을 잘 </a:t>
            </a:r>
            <a:r>
              <a:rPr lang="ko-KR" altLang="en-US" sz="2200" b="1" dirty="0">
                <a:solidFill>
                  <a:srgbClr val="FF0000"/>
                </a:solidFill>
              </a:rPr>
              <a:t>함</a:t>
            </a:r>
            <a:endParaRPr lang="en-US" altLang="ko-KR" sz="2200" b="1" dirty="0" smtClean="0">
              <a:solidFill>
                <a:srgbClr val="FF000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24968" y="1046391"/>
            <a:ext cx="11971796" cy="1541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b="1" dirty="0" smtClean="0">
                <a:solidFill>
                  <a:srgbClr val="0070C0"/>
                </a:solidFill>
              </a:rPr>
              <a:t>Q. </a:t>
            </a:r>
            <a:r>
              <a:rPr lang="ko-KR" altLang="en-US" b="1" dirty="0" smtClean="0">
                <a:solidFill>
                  <a:srgbClr val="0070C0"/>
                </a:solidFill>
              </a:rPr>
              <a:t>인문계열 상위권은 </a:t>
            </a:r>
            <a:r>
              <a:rPr lang="en-US" altLang="ko-KR" b="1" dirty="0" smtClean="0">
                <a:solidFill>
                  <a:srgbClr val="0070C0"/>
                </a:solidFill>
              </a:rPr>
              <a:t>‘</a:t>
            </a:r>
            <a:r>
              <a:rPr lang="ko-KR" altLang="en-US" b="1" dirty="0" smtClean="0">
                <a:solidFill>
                  <a:srgbClr val="0070C0"/>
                </a:solidFill>
              </a:rPr>
              <a:t>미적분</a:t>
            </a:r>
            <a:r>
              <a:rPr lang="en-US" altLang="ko-KR" b="1" dirty="0" smtClean="0">
                <a:solidFill>
                  <a:srgbClr val="0070C0"/>
                </a:solidFill>
              </a:rPr>
              <a:t>‘ </a:t>
            </a:r>
            <a:r>
              <a:rPr lang="ko-KR" altLang="en-US" b="1" dirty="0" smtClean="0">
                <a:solidFill>
                  <a:srgbClr val="0070C0"/>
                </a:solidFill>
              </a:rPr>
              <a:t>선택이 유리하다</a:t>
            </a:r>
            <a:r>
              <a:rPr lang="en-US" altLang="ko-KR" b="1" dirty="0" smtClean="0">
                <a:solidFill>
                  <a:srgbClr val="0070C0"/>
                </a:solidFill>
              </a:rPr>
              <a:t>?</a:t>
            </a:r>
          </a:p>
          <a:p>
            <a:endParaRPr lang="en-US" altLang="ko-KR" sz="1000" dirty="0" smtClean="0">
              <a:solidFill>
                <a:schemeClr val="tx1"/>
              </a:solidFill>
            </a:endParaRPr>
          </a:p>
          <a:p>
            <a:r>
              <a:rPr lang="en-US" altLang="ko-KR" dirty="0" smtClean="0">
                <a:solidFill>
                  <a:schemeClr val="tx1"/>
                </a:solidFill>
              </a:rPr>
              <a:t>    </a:t>
            </a:r>
            <a:r>
              <a:rPr lang="ko-KR" altLang="en-US" dirty="0" smtClean="0">
                <a:solidFill>
                  <a:schemeClr val="tx1"/>
                </a:solidFill>
              </a:rPr>
              <a:t>수학적 감각이 있는 인문 계열 </a:t>
            </a:r>
            <a:r>
              <a:rPr lang="ko-KR" altLang="en-US" dirty="0">
                <a:solidFill>
                  <a:schemeClr val="tx1"/>
                </a:solidFill>
              </a:rPr>
              <a:t>최</a:t>
            </a:r>
            <a:r>
              <a:rPr lang="ko-KR" altLang="en-US" dirty="0" smtClean="0">
                <a:solidFill>
                  <a:schemeClr val="tx1"/>
                </a:solidFill>
              </a:rPr>
              <a:t>상위권이라면 미적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기하 선택이 괜찮은 선택지가 될 수 있으나</a:t>
            </a:r>
            <a:r>
              <a:rPr lang="en-US" altLang="ko-KR" dirty="0" smtClean="0">
                <a:solidFill>
                  <a:schemeClr val="tx1"/>
                </a:solidFill>
              </a:rPr>
              <a:t>, </a:t>
            </a:r>
            <a:r>
              <a:rPr lang="ko-KR" altLang="en-US" dirty="0" smtClean="0">
                <a:solidFill>
                  <a:schemeClr val="tx1"/>
                </a:solidFill>
              </a:rPr>
              <a:t>단 다른 과목이 흔들리지 않을 자신이 있을 경우에만 해당한다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r>
              <a:rPr lang="ko-KR" altLang="en-US" b="1" dirty="0" smtClean="0">
                <a:solidFill>
                  <a:srgbClr val="FF0000"/>
                </a:solidFill>
              </a:rPr>
              <a:t>미적분 대비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확통</a:t>
            </a:r>
            <a:r>
              <a:rPr lang="ko-KR" altLang="en-US" b="1" dirty="0" smtClean="0">
                <a:solidFill>
                  <a:srgbClr val="FF0000"/>
                </a:solidFill>
              </a:rPr>
              <a:t> 점수가 </a:t>
            </a:r>
            <a:r>
              <a:rPr lang="en-US" altLang="ko-KR" b="1" dirty="0" smtClean="0">
                <a:solidFill>
                  <a:srgbClr val="FF0000"/>
                </a:solidFill>
              </a:rPr>
              <a:t>5</a:t>
            </a:r>
            <a:r>
              <a:rPr lang="ko-KR" altLang="en-US" b="1" dirty="0" smtClean="0">
                <a:solidFill>
                  <a:srgbClr val="FF0000"/>
                </a:solidFill>
              </a:rPr>
              <a:t>점 이상 높다면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확통을</a:t>
            </a:r>
            <a:r>
              <a:rPr lang="ko-KR" altLang="en-US" b="1" dirty="0" smtClean="0">
                <a:solidFill>
                  <a:srgbClr val="FF0000"/>
                </a:solidFill>
              </a:rPr>
              <a:t> 선택</a:t>
            </a:r>
            <a:r>
              <a:rPr lang="ko-KR" altLang="en-US" dirty="0" smtClean="0">
                <a:solidFill>
                  <a:schemeClr val="tx1"/>
                </a:solidFill>
              </a:rPr>
              <a:t>하는 것이 더 낫다</a:t>
            </a:r>
            <a:r>
              <a:rPr lang="en-US" altLang="ko-KR" dirty="0" smtClean="0">
                <a:solidFill>
                  <a:schemeClr val="tx1"/>
                </a:solidFill>
              </a:rPr>
              <a:t>. 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88562" y="5073944"/>
            <a:ext cx="11703572" cy="6126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>
                <a:solidFill>
                  <a:schemeClr val="tx1"/>
                </a:solidFill>
              </a:rPr>
              <a:t>3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신유형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출제 가능성 낮음</a:t>
            </a:r>
            <a:r>
              <a:rPr lang="en-US" altLang="ko-KR" sz="2000" dirty="0" smtClean="0">
                <a:solidFill>
                  <a:schemeClr val="tx1"/>
                </a:solidFill>
              </a:rPr>
              <a:t> </a:t>
            </a:r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8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/>
      <p:bldP spid="10" grpId="0"/>
      <p:bldP spid="11" grpId="0"/>
      <p:bldP spid="13" grpId="0"/>
      <p:bldP spid="15" grpId="0" animBg="1"/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445753" y="483079"/>
            <a:ext cx="2657108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15593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2023 </a:t>
            </a:r>
            <a:r>
              <a:rPr lang="ko-KR" altLang="en-US" sz="2000" b="1" dirty="0" smtClean="0"/>
              <a:t>수능</a:t>
            </a:r>
            <a:endParaRPr lang="ko-KR" altLang="en-US" sz="2000" b="1" dirty="0"/>
          </a:p>
        </p:txBody>
      </p:sp>
      <p:sp>
        <p:nvSpPr>
          <p:cNvPr id="6" name="직사각형 5"/>
          <p:cNvSpPr/>
          <p:nvPr/>
        </p:nvSpPr>
        <p:spPr>
          <a:xfrm>
            <a:off x="124968" y="1226223"/>
            <a:ext cx="3422904" cy="622853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선택과목별 특성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-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기하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58868" y="2090928"/>
            <a:ext cx="11833132" cy="56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1. 2015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개정교육과정으로 내용이 평이하고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미적분에 비해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공부량이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적음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64964" y="3222574"/>
            <a:ext cx="11833132" cy="56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>
                <a:solidFill>
                  <a:schemeClr val="tx1"/>
                </a:solidFill>
              </a:rPr>
              <a:t>3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도형감각과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직관성이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좋아야 함</a:t>
            </a:r>
            <a:r>
              <a:rPr lang="en-US" altLang="ko-KR" sz="2400" b="1" dirty="0">
                <a:solidFill>
                  <a:schemeClr val="tx1"/>
                </a:solidFill>
              </a:rPr>
              <a:t> </a:t>
            </a:r>
            <a:r>
              <a:rPr lang="en-US" altLang="ko-KR" sz="2000" dirty="0" smtClean="0">
                <a:solidFill>
                  <a:schemeClr val="tx1"/>
                </a:solidFill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</a:rPr>
              <a:t>이차곡선</a:t>
            </a:r>
            <a:r>
              <a:rPr lang="en-US" altLang="ko-KR" sz="2000" dirty="0" smtClean="0">
                <a:solidFill>
                  <a:schemeClr val="tx1"/>
                </a:solidFill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</a:rPr>
              <a:t>벡터</a:t>
            </a:r>
            <a:r>
              <a:rPr lang="en-US" altLang="ko-KR" sz="2000" dirty="0" smtClean="0">
                <a:solidFill>
                  <a:schemeClr val="tx1"/>
                </a:solidFill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</a:rPr>
              <a:t>공간도형</a:t>
            </a:r>
            <a:r>
              <a:rPr lang="en-US" altLang="ko-KR" sz="2000" dirty="0" smtClean="0">
                <a:solidFill>
                  <a:schemeClr val="tx1"/>
                </a:solidFill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</a:rPr>
              <a:t>공간좌표</a:t>
            </a:r>
            <a:r>
              <a:rPr lang="en-US" altLang="ko-KR" sz="2000" dirty="0" smtClean="0">
                <a:solidFill>
                  <a:schemeClr val="tx1"/>
                </a:solidFill>
              </a:rPr>
              <a:t>)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361916" y="3840480"/>
            <a:ext cx="11833132" cy="56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4.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융통성이 좋고 다양한 사고를 해야 함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</a:t>
            </a:r>
            <a:endParaRPr lang="en-US" altLang="ko-KR" sz="2000" dirty="0" smtClean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58868" y="4477512"/>
            <a:ext cx="11833132" cy="56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>
                <a:solidFill>
                  <a:schemeClr val="tx1"/>
                </a:solidFill>
              </a:rPr>
              <a:t>5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학습할 개념이 적으나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신유형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출제 가능성이 높음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</a:t>
            </a:r>
            <a:endParaRPr lang="en-US" altLang="ko-KR" sz="2000" dirty="0" smtClean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64964" y="2649550"/>
            <a:ext cx="11833132" cy="56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>
                <a:solidFill>
                  <a:schemeClr val="tx1"/>
                </a:solidFill>
              </a:rPr>
              <a:t>2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짧은 시간 내에 일정 수준까지 끌어올리기 좋음</a:t>
            </a:r>
            <a:endParaRPr lang="en-US" altLang="ko-KR" sz="2000" dirty="0" smtClean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37532" y="5068824"/>
            <a:ext cx="11833132" cy="56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6.</a:t>
            </a:r>
            <a:r>
              <a:rPr lang="ko-KR" altLang="en-US" sz="2400" b="1" dirty="0">
                <a:solidFill>
                  <a:schemeClr val="tx1"/>
                </a:solidFill>
              </a:rPr>
              <a:t>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공통과목과의 연계성이 떨어짐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</a:t>
            </a:r>
            <a:endParaRPr lang="en-US" altLang="ko-KR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21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445753" y="483079"/>
            <a:ext cx="2657108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15593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2023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수능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124968" y="1226223"/>
            <a:ext cx="4547616" cy="622853"/>
          </a:xfrm>
          <a:prstGeom prst="rect">
            <a:avLst/>
          </a:prstGeom>
          <a:noFill/>
          <a:ln w="28575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prstClr val="black"/>
                </a:solidFill>
              </a:rPr>
              <a:t>선택과목별 특성 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2400" b="1" dirty="0" err="1" smtClean="0">
                <a:solidFill>
                  <a:prstClr val="black"/>
                </a:solidFill>
              </a:rPr>
              <a:t>확률과통계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 </a:t>
            </a:r>
            <a:endParaRPr lang="ko-KR" altLang="en-US" sz="2400" b="1" dirty="0">
              <a:solidFill>
                <a:prstClr val="black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58868" y="2090928"/>
            <a:ext cx="11833132" cy="56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prstClr val="black"/>
                </a:solidFill>
              </a:rPr>
              <a:t>1. </a:t>
            </a:r>
            <a:r>
              <a:rPr lang="ko-KR" altLang="en-US" sz="2400" b="1" dirty="0" err="1" smtClean="0">
                <a:solidFill>
                  <a:prstClr val="black"/>
                </a:solidFill>
              </a:rPr>
              <a:t>공부량이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 많지 않고 난도도 높지 않음</a:t>
            </a:r>
            <a:endParaRPr lang="en-US" altLang="ko-KR" sz="2400" b="1" dirty="0" smtClean="0">
              <a:solidFill>
                <a:prstClr val="black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64964" y="2673096"/>
            <a:ext cx="11833132" cy="56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prstClr val="black"/>
                </a:solidFill>
              </a:rPr>
              <a:t>2.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문제를 읽고 수학적으로 해석할 수 있어야 함</a:t>
            </a:r>
            <a:endParaRPr lang="en-US" altLang="ko-KR" sz="2000" dirty="0" smtClean="0">
              <a:solidFill>
                <a:prstClr val="black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61916" y="3255264"/>
            <a:ext cx="11833132" cy="56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prstClr val="black"/>
                </a:solidFill>
              </a:rPr>
              <a:t>3.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공통 과목과의 연계성이 떨어짐</a:t>
            </a:r>
            <a:endParaRPr lang="en-US" altLang="ko-KR" sz="2000" dirty="0" smtClean="0">
              <a:solidFill>
                <a:prstClr val="black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58868" y="3846576"/>
            <a:ext cx="11833132" cy="56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prstClr val="black"/>
                </a:solidFill>
              </a:rPr>
              <a:t>4.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사례나 경우의 수에 밝아야 하고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꼼꼼하게 확인하는 능력이 있어야 함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 </a:t>
            </a:r>
            <a:endParaRPr lang="en-US" altLang="ko-KR" sz="2000" dirty="0" smtClean="0">
              <a:solidFill>
                <a:prstClr val="black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55820" y="4465320"/>
            <a:ext cx="11833132" cy="5608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prstClr val="black"/>
                </a:solidFill>
              </a:rPr>
              <a:t>5.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고난도의 출제 단원이나 유형이 정해져 있음</a:t>
            </a:r>
            <a:endParaRPr lang="en-US" altLang="ko-KR" sz="2000" dirty="0" smtClean="0">
              <a:solidFill>
                <a:prstClr val="black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37532" y="5151120"/>
            <a:ext cx="11833132" cy="14325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prstClr val="black"/>
                </a:solidFill>
              </a:rPr>
              <a:t>⇒ 인문계열 상위권 학생들의 고민</a:t>
            </a:r>
            <a:endParaRPr lang="en-US" altLang="ko-KR" sz="2400" b="1" dirty="0" smtClean="0">
              <a:solidFill>
                <a:prstClr val="black"/>
              </a:solidFill>
            </a:endParaRPr>
          </a:p>
          <a:p>
            <a:endParaRPr lang="en-US" altLang="ko-KR" sz="800" b="1" dirty="0" smtClean="0">
              <a:solidFill>
                <a:prstClr val="black"/>
              </a:solidFill>
            </a:endParaRPr>
          </a:p>
          <a:p>
            <a:r>
              <a:rPr lang="en-US" altLang="ko-KR" sz="2400" b="1" dirty="0">
                <a:solidFill>
                  <a:prstClr val="black"/>
                </a:solidFill>
              </a:rPr>
              <a:t> 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 : </a:t>
            </a:r>
            <a:r>
              <a:rPr lang="ko-KR" altLang="en-US" sz="2400" b="1" dirty="0" err="1" smtClean="0">
                <a:solidFill>
                  <a:prstClr val="black"/>
                </a:solidFill>
              </a:rPr>
              <a:t>확률과통계에서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만점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을 받거나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30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번 한 문제만 틀리는 실력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이라면 다른 선택 과목</a:t>
            </a:r>
            <a:endParaRPr lang="en-US" altLang="ko-KR" sz="2400" b="1" dirty="0" smtClean="0">
              <a:solidFill>
                <a:prstClr val="black"/>
              </a:solidFill>
            </a:endParaRPr>
          </a:p>
          <a:p>
            <a:r>
              <a:rPr lang="en-US" altLang="ko-KR" sz="2400" b="1" dirty="0">
                <a:solidFill>
                  <a:prstClr val="black"/>
                </a:solidFill>
              </a:rPr>
              <a:t> 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  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과 비교했을 때 불리하지 않음</a:t>
            </a:r>
            <a:endParaRPr lang="en-US" altLang="ko-KR" sz="20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223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46337" y="483079"/>
            <a:ext cx="2556524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4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2704371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2023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변경사항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809" y="1397000"/>
            <a:ext cx="5573091" cy="6477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서울대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2023(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현 고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3) </a:t>
            </a:r>
            <a:r>
              <a:rPr lang="ko-KR" altLang="en-US" sz="2800" b="1" dirty="0" err="1" smtClean="0">
                <a:solidFill>
                  <a:schemeClr val="tx1"/>
                </a:solidFill>
              </a:rPr>
              <a:t>신입학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 전형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19100" y="2489200"/>
            <a:ext cx="16764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 smtClean="0">
                <a:solidFill>
                  <a:schemeClr val="tx1"/>
                </a:solidFill>
              </a:rPr>
              <a:t>수시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917700" y="2806700"/>
            <a:ext cx="342900" cy="7112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2197100" y="2806700"/>
            <a:ext cx="342900" cy="711200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직사각형 10"/>
          <p:cNvSpPr/>
          <p:nvPr/>
        </p:nvSpPr>
        <p:spPr>
          <a:xfrm>
            <a:off x="2260600" y="2489200"/>
            <a:ext cx="1765300" cy="660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학종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800" b="1" dirty="0" err="1" smtClean="0">
                <a:solidFill>
                  <a:schemeClr val="tx1"/>
                </a:solidFill>
              </a:rPr>
              <a:t>지균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)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2260600" y="3175000"/>
            <a:ext cx="1765300" cy="660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학종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일반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)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19100" y="4546600"/>
            <a:ext cx="16764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tx1"/>
                </a:solidFill>
              </a:rPr>
              <a:t>정</a:t>
            </a:r>
            <a:r>
              <a:rPr lang="ko-KR" altLang="en-US" sz="3200" b="1" dirty="0" smtClean="0">
                <a:solidFill>
                  <a:schemeClr val="tx1"/>
                </a:solidFill>
              </a:rPr>
              <a:t>시</a:t>
            </a:r>
            <a:endParaRPr lang="ko-KR" altLang="en-US" sz="3200" b="1" dirty="0">
              <a:solidFill>
                <a:schemeClr val="tx1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1917700" y="4864100"/>
            <a:ext cx="342900" cy="711200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2197100" y="4864100"/>
            <a:ext cx="342900" cy="711200"/>
          </a:xfrm>
          <a:prstGeom prst="rect">
            <a:avLst/>
          </a:prstGeom>
          <a:solidFill>
            <a:schemeClr val="bg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2260600" y="4546600"/>
            <a:ext cx="3213100" cy="660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수능위주전형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800" b="1" dirty="0" err="1" smtClean="0">
                <a:solidFill>
                  <a:schemeClr val="tx1"/>
                </a:solidFill>
              </a:rPr>
              <a:t>지균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)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2273300" y="5270500"/>
            <a:ext cx="3213100" cy="660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수능위주전형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일반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)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4025900" y="2489200"/>
            <a:ext cx="7581900" cy="660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 smtClean="0">
                <a:solidFill>
                  <a:schemeClr val="tx1"/>
                </a:solidFill>
              </a:rPr>
              <a:t>- </a:t>
            </a:r>
            <a:r>
              <a:rPr lang="ko-KR" altLang="en-US" sz="2800" b="1" dirty="0" err="1" smtClean="0">
                <a:solidFill>
                  <a:schemeClr val="tx1"/>
                </a:solidFill>
              </a:rPr>
              <a:t>단계형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,  3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배수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+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서류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70,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면접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30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4064000" y="3162300"/>
            <a:ext cx="7581900" cy="660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 smtClean="0">
                <a:solidFill>
                  <a:schemeClr val="tx1"/>
                </a:solidFill>
              </a:rPr>
              <a:t>- </a:t>
            </a:r>
            <a:r>
              <a:rPr lang="ko-KR" altLang="en-US" sz="2800" b="1" dirty="0" err="1" smtClean="0">
                <a:solidFill>
                  <a:schemeClr val="tx1"/>
                </a:solidFill>
              </a:rPr>
              <a:t>단계형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,  2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배수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+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서류</a:t>
            </a:r>
            <a:r>
              <a:rPr lang="en-US" altLang="ko-KR" sz="2800" b="1" dirty="0">
                <a:solidFill>
                  <a:schemeClr val="tx1"/>
                </a:solidFill>
              </a:rPr>
              <a:t>5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0,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면접 및 구술 </a:t>
            </a:r>
            <a:r>
              <a:rPr lang="en-US" altLang="ko-KR" sz="2800" b="1" dirty="0">
                <a:solidFill>
                  <a:schemeClr val="tx1"/>
                </a:solidFill>
              </a:rPr>
              <a:t>5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0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27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46337" y="483079"/>
            <a:ext cx="2556524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4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2704371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2023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변경사항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809" y="1206500"/>
            <a:ext cx="4582491" cy="6477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prstClr val="black"/>
                </a:solidFill>
              </a:rPr>
              <a:t>서울대 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2023(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현 고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3)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정시</a:t>
            </a:r>
            <a:endParaRPr lang="ko-KR" altLang="en-US" sz="2800" b="1" dirty="0">
              <a:solidFill>
                <a:prstClr val="black"/>
              </a:solidFill>
            </a:endParaRPr>
          </a:p>
        </p:txBody>
      </p:sp>
      <p:graphicFrame>
        <p:nvGraphicFramePr>
          <p:cNvPr id="21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814259"/>
              </p:ext>
            </p:extLst>
          </p:nvPr>
        </p:nvGraphicFramePr>
        <p:xfrm>
          <a:off x="400304" y="2125810"/>
          <a:ext cx="11436095" cy="229379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40930"/>
                <a:gridCol w="2588674"/>
                <a:gridCol w="4464960"/>
                <a:gridCol w="3441531"/>
              </a:tblGrid>
              <a:tr h="1550233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 err="1" smtClean="0"/>
                        <a:t>정시지균</a:t>
                      </a:r>
                      <a:endParaRPr lang="ko-KR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모집단위</a:t>
                      </a:r>
                      <a:endParaRPr lang="ko-KR" altLang="en-US" sz="2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인문대학</a:t>
                      </a:r>
                      <a:r>
                        <a:rPr lang="en-US" altLang="ko-KR" sz="2400" dirty="0" smtClean="0"/>
                        <a:t>, </a:t>
                      </a:r>
                    </a:p>
                    <a:p>
                      <a:pPr algn="ctr" latinLnBrk="1"/>
                      <a:r>
                        <a:rPr lang="ko-KR" altLang="en-US" sz="2400" dirty="0" smtClean="0"/>
                        <a:t>사회과학대학</a:t>
                      </a:r>
                      <a:r>
                        <a:rPr lang="en-US" altLang="ko-KR" sz="2400" dirty="0" smtClean="0"/>
                        <a:t>(</a:t>
                      </a:r>
                      <a:r>
                        <a:rPr lang="ko-KR" altLang="en-US" sz="2400" dirty="0" smtClean="0"/>
                        <a:t>정외학부</a:t>
                      </a:r>
                      <a:r>
                        <a:rPr lang="en-US" altLang="ko-KR" sz="2400" dirty="0" smtClean="0"/>
                        <a:t>, </a:t>
                      </a:r>
                      <a:r>
                        <a:rPr lang="ko-KR" altLang="en-US" sz="2400" dirty="0" smtClean="0"/>
                        <a:t>경제학부</a:t>
                      </a:r>
                      <a:r>
                        <a:rPr lang="en-US" altLang="ko-KR" sz="2400" dirty="0" smtClean="0"/>
                        <a:t>, </a:t>
                      </a:r>
                      <a:r>
                        <a:rPr lang="ko-KR" altLang="en-US" sz="2400" dirty="0" smtClean="0"/>
                        <a:t>인류학과</a:t>
                      </a:r>
                      <a:r>
                        <a:rPr lang="en-US" altLang="ko-KR" sz="2400" dirty="0" smtClean="0"/>
                        <a:t>)</a:t>
                      </a:r>
                    </a:p>
                    <a:p>
                      <a:pPr algn="ctr" latinLnBrk="1"/>
                      <a:r>
                        <a:rPr lang="ko-KR" altLang="en-US" sz="2400" dirty="0" smtClean="0"/>
                        <a:t>공과대학</a:t>
                      </a:r>
                      <a:r>
                        <a:rPr lang="en-US" altLang="ko-KR" sz="2400" dirty="0" smtClean="0"/>
                        <a:t>, </a:t>
                      </a:r>
                      <a:r>
                        <a:rPr lang="ko-KR" altLang="en-US" sz="2400" dirty="0" smtClean="0"/>
                        <a:t>약학대학 약학계열</a:t>
                      </a:r>
                      <a:r>
                        <a:rPr lang="en-US" altLang="ko-KR" sz="2400" dirty="0" smtClean="0"/>
                        <a:t>,</a:t>
                      </a:r>
                    </a:p>
                    <a:p>
                      <a:pPr algn="ctr" latinLnBrk="1"/>
                      <a:r>
                        <a:rPr lang="ko-KR" altLang="en-US" sz="2400" dirty="0" smtClean="0"/>
                        <a:t>의과대학 의예과</a:t>
                      </a:r>
                      <a:r>
                        <a:rPr lang="en-US" altLang="ko-KR" sz="2400" dirty="0" smtClean="0"/>
                        <a:t>, </a:t>
                      </a:r>
                      <a:r>
                        <a:rPr lang="ko-KR" altLang="en-US" sz="2400" dirty="0" err="1" smtClean="0"/>
                        <a:t>치의학대학</a:t>
                      </a:r>
                      <a:r>
                        <a:rPr lang="ko-KR" altLang="en-US" sz="2400" dirty="0" smtClean="0"/>
                        <a:t> 치의학과</a:t>
                      </a:r>
                      <a:endParaRPr lang="ko-KR" altLang="en-US" sz="2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73931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3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 smtClean="0"/>
                        <a:t>전형요소</a:t>
                      </a:r>
                      <a:endParaRPr lang="ko-KR" altLang="en-US" sz="2800" b="1" dirty="0"/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 smtClean="0"/>
                        <a:t>수능 </a:t>
                      </a:r>
                      <a:r>
                        <a:rPr lang="en-US" altLang="ko-KR" sz="2800" b="1" dirty="0" smtClean="0"/>
                        <a:t>60</a:t>
                      </a:r>
                      <a:r>
                        <a:rPr lang="ko-KR" altLang="en-US" sz="2800" b="1" dirty="0" smtClean="0"/>
                        <a:t>점</a:t>
                      </a:r>
                      <a:endParaRPr lang="ko-KR" altLang="en-US" sz="2800" b="1" dirty="0"/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 smtClean="0"/>
                        <a:t>교과 평가 </a:t>
                      </a:r>
                      <a:r>
                        <a:rPr lang="en-US" altLang="ko-KR" sz="2800" b="1" dirty="0" smtClean="0"/>
                        <a:t>40</a:t>
                      </a:r>
                      <a:r>
                        <a:rPr lang="ko-KR" altLang="en-US" sz="2800" b="1" dirty="0" smtClean="0"/>
                        <a:t>점 </a:t>
                      </a:r>
                      <a:endParaRPr lang="ko-KR" altLang="en-US" sz="2800" b="1" dirty="0"/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4412850"/>
              </p:ext>
            </p:extLst>
          </p:nvPr>
        </p:nvGraphicFramePr>
        <p:xfrm>
          <a:off x="409955" y="4759282"/>
          <a:ext cx="11426443" cy="1832371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940136"/>
                <a:gridCol w="3241465"/>
                <a:gridCol w="3538878"/>
                <a:gridCol w="3705964"/>
              </a:tblGrid>
              <a:tr h="80128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 smtClean="0"/>
                        <a:t>정시일반</a:t>
                      </a:r>
                      <a:endParaRPr lang="ko-KR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1</a:t>
                      </a:r>
                      <a:r>
                        <a:rPr lang="ko-KR" altLang="en-US" sz="2800" dirty="0" smtClean="0"/>
                        <a:t>단계</a:t>
                      </a:r>
                      <a:endParaRPr lang="ko-KR" altLang="en-US" sz="28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2</a:t>
                      </a:r>
                      <a:r>
                        <a:rPr lang="ko-KR" altLang="en-US" sz="2800" dirty="0" smtClean="0"/>
                        <a:t>단계</a:t>
                      </a:r>
                      <a:endParaRPr lang="ko-KR" altLang="en-US" sz="28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103108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3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 smtClean="0"/>
                        <a:t>수능 </a:t>
                      </a:r>
                      <a:r>
                        <a:rPr lang="en-US" altLang="ko-KR" sz="2800" b="1" dirty="0" smtClean="0"/>
                        <a:t>100</a:t>
                      </a:r>
                    </a:p>
                    <a:p>
                      <a:pPr algn="ctr" latinLnBrk="1"/>
                      <a:r>
                        <a:rPr lang="en-US" altLang="ko-KR" sz="2800" b="1" dirty="0" smtClean="0"/>
                        <a:t>(2</a:t>
                      </a:r>
                      <a:r>
                        <a:rPr lang="ko-KR" altLang="en-US" sz="2800" b="1" dirty="0" smtClean="0"/>
                        <a:t>배수</a:t>
                      </a:r>
                      <a:r>
                        <a:rPr lang="en-US" altLang="ko-KR" sz="2800" b="1" dirty="0" smtClean="0"/>
                        <a:t>)</a:t>
                      </a:r>
                      <a:endParaRPr lang="ko-KR" altLang="en-US" sz="2800" b="1" dirty="0"/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b="1" dirty="0" smtClean="0"/>
                        <a:t>1</a:t>
                      </a:r>
                      <a:r>
                        <a:rPr lang="ko-KR" altLang="en-US" sz="2800" b="1" dirty="0" smtClean="0"/>
                        <a:t>단계 성적 </a:t>
                      </a:r>
                      <a:r>
                        <a:rPr lang="en-US" altLang="ko-KR" sz="2800" b="1" dirty="0" smtClean="0"/>
                        <a:t>80</a:t>
                      </a:r>
                      <a:r>
                        <a:rPr lang="ko-KR" altLang="en-US" sz="2800" b="1" dirty="0" smtClean="0"/>
                        <a:t>점</a:t>
                      </a:r>
                      <a:endParaRPr lang="ko-KR" altLang="en-US" sz="2800" b="1" dirty="0"/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dirty="0" smtClean="0"/>
                        <a:t>교과 평가 </a:t>
                      </a:r>
                      <a:r>
                        <a:rPr lang="en-US" altLang="ko-KR" sz="2800" b="1" dirty="0" smtClean="0"/>
                        <a:t>20</a:t>
                      </a:r>
                      <a:r>
                        <a:rPr lang="ko-KR" altLang="en-US" sz="2800" b="1" dirty="0" smtClean="0"/>
                        <a:t>점</a:t>
                      </a:r>
                      <a:endParaRPr lang="ko-KR" altLang="en-US" sz="2800" b="1" dirty="0"/>
                    </a:p>
                  </a:txBody>
                  <a:tcPr anchor="ctr">
                    <a:solidFill>
                      <a:schemeClr val="accent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300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4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2704371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2023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변경사항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809" y="1206500"/>
            <a:ext cx="3858591" cy="647700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prstClr val="black"/>
                </a:solidFill>
              </a:rPr>
              <a:t>서울대 정시 교과평가</a:t>
            </a:r>
            <a:endParaRPr lang="ko-KR" altLang="en-US" sz="28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879247"/>
              </p:ext>
            </p:extLst>
          </p:nvPr>
        </p:nvGraphicFramePr>
        <p:xfrm>
          <a:off x="376428" y="2081106"/>
          <a:ext cx="11548872" cy="8134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64025"/>
                <a:gridCol w="9684847"/>
              </a:tblGrid>
              <a:tr h="8134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 smtClean="0"/>
                        <a:t>평가등급</a:t>
                      </a:r>
                      <a:endParaRPr lang="ko-KR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A(5</a:t>
                      </a:r>
                      <a:r>
                        <a:rPr lang="ko-KR" altLang="en-US" sz="2800" dirty="0" smtClean="0"/>
                        <a:t>점</a:t>
                      </a:r>
                      <a:r>
                        <a:rPr lang="en-US" altLang="ko-KR" sz="2800" dirty="0" smtClean="0"/>
                        <a:t>)  &gt;  B(3</a:t>
                      </a:r>
                      <a:r>
                        <a:rPr lang="ko-KR" altLang="en-US" sz="2800" dirty="0" smtClean="0"/>
                        <a:t>점</a:t>
                      </a:r>
                      <a:r>
                        <a:rPr lang="en-US" altLang="ko-KR" sz="2800" dirty="0" smtClean="0"/>
                        <a:t>)  &gt;  C(0</a:t>
                      </a:r>
                      <a:r>
                        <a:rPr lang="ko-KR" altLang="en-US" sz="2800" dirty="0" smtClean="0"/>
                        <a:t>점</a:t>
                      </a:r>
                      <a:r>
                        <a:rPr lang="en-US" altLang="ko-KR" sz="2800" dirty="0" smtClean="0"/>
                        <a:t>)</a:t>
                      </a:r>
                      <a:endParaRPr lang="ko-KR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9033780"/>
              </p:ext>
            </p:extLst>
          </p:nvPr>
        </p:nvGraphicFramePr>
        <p:xfrm>
          <a:off x="398780" y="3068150"/>
          <a:ext cx="11526520" cy="7037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60417"/>
                <a:gridCol w="9666103"/>
              </a:tblGrid>
              <a:tr h="70375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 smtClean="0"/>
                        <a:t>평가방식</a:t>
                      </a:r>
                      <a:endParaRPr lang="ko-KR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2</a:t>
                      </a:r>
                      <a:r>
                        <a:rPr lang="ko-KR" altLang="en-US" sz="2800" dirty="0" smtClean="0"/>
                        <a:t>명의 평가자가 독립적으로 평가하여 등급 부여</a:t>
                      </a:r>
                      <a:endParaRPr lang="ko-KR" alt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391223"/>
              </p:ext>
            </p:extLst>
          </p:nvPr>
        </p:nvGraphicFramePr>
        <p:xfrm>
          <a:off x="421132" y="3973406"/>
          <a:ext cx="11504167" cy="6747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56809"/>
                <a:gridCol w="1929472"/>
                <a:gridCol w="1929471"/>
                <a:gridCol w="1929472"/>
                <a:gridCol w="1929471"/>
                <a:gridCol w="1929472"/>
              </a:tblGrid>
              <a:tr h="67479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 smtClean="0"/>
                        <a:t>등급조합</a:t>
                      </a:r>
                      <a:endParaRPr lang="ko-KR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AA</a:t>
                      </a:r>
                      <a:endParaRPr lang="ko-KR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AB</a:t>
                      </a:r>
                      <a:endParaRPr lang="ko-KR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BB</a:t>
                      </a:r>
                      <a:endParaRPr lang="ko-KR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BC</a:t>
                      </a:r>
                      <a:endParaRPr lang="ko-KR" altLang="en-US" sz="2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800" dirty="0" smtClean="0"/>
                        <a:t>CC</a:t>
                      </a:r>
                      <a:endParaRPr lang="ko-KR" altLang="en-US" sz="28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9568554"/>
              </p:ext>
            </p:extLst>
          </p:nvPr>
        </p:nvGraphicFramePr>
        <p:xfrm>
          <a:off x="433831" y="5121486"/>
          <a:ext cx="11491467" cy="1343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4759"/>
                <a:gridCol w="9636708"/>
              </a:tblGrid>
              <a:tr h="134305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 smtClean="0">
                          <a:solidFill>
                            <a:schemeClr val="tx1"/>
                          </a:solidFill>
                        </a:rPr>
                        <a:t>평가내용</a:t>
                      </a:r>
                      <a:endParaRPr lang="ko-KR" alt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 smtClean="0">
                          <a:solidFill>
                            <a:schemeClr val="tx1"/>
                          </a:solidFill>
                        </a:rPr>
                        <a:t>학생부 </a:t>
                      </a:r>
                      <a:r>
                        <a:rPr lang="en-US" altLang="ko-KR" sz="2800" dirty="0" smtClean="0">
                          <a:solidFill>
                            <a:schemeClr val="tx1"/>
                          </a:solidFill>
                        </a:rPr>
                        <a:t>“</a:t>
                      </a:r>
                      <a:r>
                        <a:rPr lang="ko-KR" altLang="en-US" sz="2800" dirty="0" smtClean="0">
                          <a:solidFill>
                            <a:schemeClr val="tx1"/>
                          </a:solidFill>
                        </a:rPr>
                        <a:t>교과학습발달상황</a:t>
                      </a:r>
                      <a:r>
                        <a:rPr lang="en-US" altLang="ko-KR" sz="2800" dirty="0" smtClean="0">
                          <a:solidFill>
                            <a:schemeClr val="tx1"/>
                          </a:solidFill>
                        </a:rPr>
                        <a:t>“</a:t>
                      </a:r>
                    </a:p>
                    <a:p>
                      <a:pPr algn="l" latinLnBrk="1"/>
                      <a:r>
                        <a:rPr lang="en-US" altLang="ko-KR" sz="2700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2700" dirty="0" smtClean="0">
                          <a:solidFill>
                            <a:schemeClr val="tx1"/>
                          </a:solidFill>
                        </a:rPr>
                        <a:t>교과이수현황</a:t>
                      </a:r>
                      <a:r>
                        <a:rPr lang="en-US" altLang="ko-KR" sz="27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2700" dirty="0" smtClean="0">
                          <a:solidFill>
                            <a:schemeClr val="tx1"/>
                          </a:solidFill>
                        </a:rPr>
                        <a:t>교과학업성적</a:t>
                      </a:r>
                      <a:r>
                        <a:rPr lang="en-US" altLang="ko-KR" sz="2700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2700" dirty="0" smtClean="0">
                          <a:solidFill>
                            <a:schemeClr val="tx1"/>
                          </a:solidFill>
                        </a:rPr>
                        <a:t>세부능력 및 특기사항</a:t>
                      </a:r>
                      <a:r>
                        <a:rPr lang="en-US" altLang="ko-KR" sz="2700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2700" dirty="0" smtClean="0">
                          <a:solidFill>
                            <a:schemeClr val="tx1"/>
                          </a:solidFill>
                        </a:rPr>
                        <a:t>만 반영</a:t>
                      </a:r>
                      <a:endParaRPr lang="ko-KR" altLang="en-US" sz="27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0" name="직사각형 9"/>
          <p:cNvSpPr/>
          <p:nvPr/>
        </p:nvSpPr>
        <p:spPr>
          <a:xfrm>
            <a:off x="357809" y="1968500"/>
            <a:ext cx="11567489" cy="2984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3598077"/>
              </p:ext>
            </p:extLst>
          </p:nvPr>
        </p:nvGraphicFramePr>
        <p:xfrm>
          <a:off x="398780" y="2162120"/>
          <a:ext cx="11399520" cy="248607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5620"/>
                <a:gridCol w="9613900"/>
              </a:tblGrid>
              <a:tr h="8286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교과</a:t>
                      </a:r>
                      <a:endParaRPr lang="en-US" altLang="ko-KR" sz="2200" b="1" dirty="0" smtClean="0"/>
                    </a:p>
                    <a:p>
                      <a:pPr algn="ctr" latinLnBrk="1"/>
                      <a:r>
                        <a:rPr lang="ko-KR" altLang="en-US" sz="2200" b="1" dirty="0" smtClean="0"/>
                        <a:t>이수현황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100" b="1" dirty="0" smtClean="0"/>
                        <a:t>º </a:t>
                      </a:r>
                      <a:r>
                        <a:rPr lang="ko-KR" altLang="en-US" sz="2100" b="1" dirty="0" smtClean="0"/>
                        <a:t>교과별 위계에 따른 선택 과목 이수 내용</a:t>
                      </a:r>
                      <a:endParaRPr lang="en-US" altLang="ko-KR" sz="2100" b="1" dirty="0" smtClean="0"/>
                    </a:p>
                    <a:p>
                      <a:pPr algn="l" latinLnBrk="1"/>
                      <a:r>
                        <a:rPr lang="en-US" altLang="ko-KR" sz="2100" b="1" dirty="0" smtClean="0"/>
                        <a:t>º </a:t>
                      </a:r>
                      <a:r>
                        <a:rPr lang="ko-KR" altLang="en-US" sz="2100" b="1" dirty="0" smtClean="0"/>
                        <a:t>진로 및 적성에 따른 선택 과목 이수 내용</a:t>
                      </a:r>
                      <a:endParaRPr lang="ko-KR" altLang="en-US" sz="2100" b="1" dirty="0"/>
                    </a:p>
                  </a:txBody>
                  <a:tcPr anchor="ctr"/>
                </a:tc>
              </a:tr>
              <a:tr h="8286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교과</a:t>
                      </a:r>
                      <a:endParaRPr lang="en-US" altLang="ko-KR" sz="2200" b="1" dirty="0" smtClean="0"/>
                    </a:p>
                    <a:p>
                      <a:pPr algn="ctr" latinLnBrk="1"/>
                      <a:r>
                        <a:rPr lang="ko-KR" altLang="en-US" sz="2200" b="1" dirty="0" smtClean="0"/>
                        <a:t>성취도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100" b="1" dirty="0" smtClean="0"/>
                        <a:t>기초교과영역 및 모집단위 관련 교과 성취도 우수성 평가</a:t>
                      </a:r>
                      <a:endParaRPr lang="ko-KR" altLang="en-US" sz="2100" b="1" dirty="0"/>
                    </a:p>
                  </a:txBody>
                  <a:tcPr anchor="ctr"/>
                </a:tc>
              </a:tr>
              <a:tr h="82869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err="1" smtClean="0"/>
                        <a:t>세특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100" b="1" dirty="0" smtClean="0"/>
                        <a:t>교과별 수업 활동에서 나타난 학업 수행의 충실도 평가</a:t>
                      </a:r>
                      <a:endParaRPr lang="ko-KR" altLang="en-US" sz="21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위쪽 화살표 11"/>
          <p:cNvSpPr/>
          <p:nvPr/>
        </p:nvSpPr>
        <p:spPr>
          <a:xfrm>
            <a:off x="5658926" y="4779036"/>
            <a:ext cx="612476" cy="224287"/>
          </a:xfrm>
          <a:prstGeom prst="up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18972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4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2704371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2023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변경사항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809" y="1193800"/>
            <a:ext cx="8938591" cy="647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prstClr val="black"/>
                </a:solidFill>
              </a:rPr>
              <a:t>서울대 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–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교과별 위계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진로 및 적성에 따른 과목 이수 </a:t>
            </a:r>
            <a:endParaRPr lang="ko-KR" altLang="en-US" sz="2800" b="1" dirty="0">
              <a:solidFill>
                <a:prstClr val="black"/>
              </a:solidFill>
            </a:endParaRPr>
          </a:p>
        </p:txBody>
      </p:sp>
      <p:cxnSp>
        <p:nvCxnSpPr>
          <p:cNvPr id="7" name="직선 연결선 6"/>
          <p:cNvCxnSpPr/>
          <p:nvPr/>
        </p:nvCxnSpPr>
        <p:spPr>
          <a:xfrm>
            <a:off x="2108200" y="1778000"/>
            <a:ext cx="69469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설명선 1 8"/>
          <p:cNvSpPr/>
          <p:nvPr/>
        </p:nvSpPr>
        <p:spPr>
          <a:xfrm>
            <a:off x="980661" y="2006600"/>
            <a:ext cx="3273839" cy="571500"/>
          </a:xfrm>
          <a:prstGeom prst="borderCallout1">
            <a:avLst>
              <a:gd name="adj1" fmla="val 47639"/>
              <a:gd name="adj2" fmla="val 99537"/>
              <a:gd name="adj3" fmla="val -34167"/>
              <a:gd name="adj4" fmla="val 128334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전공연계교과 이수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768048"/>
              </p:ext>
            </p:extLst>
          </p:nvPr>
        </p:nvGraphicFramePr>
        <p:xfrm>
          <a:off x="538352" y="2750891"/>
          <a:ext cx="11399648" cy="10718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5133"/>
                <a:gridCol w="5270632"/>
                <a:gridCol w="3823883"/>
              </a:tblGrid>
              <a:tr h="53590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기계공학부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핵심 권장 과목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권장 과목</a:t>
                      </a:r>
                      <a:endParaRPr lang="ko-KR" altLang="en-US" sz="2400" b="1" dirty="0"/>
                    </a:p>
                  </a:txBody>
                  <a:tcPr anchor="ctr"/>
                </a:tc>
              </a:tr>
              <a:tr h="53590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400" dirty="0" smtClean="0"/>
                        <a:t>물리 </a:t>
                      </a:r>
                      <a:r>
                        <a:rPr lang="en-US" altLang="ko-KR" sz="2400" dirty="0" smtClean="0"/>
                        <a:t>Ⅱ, </a:t>
                      </a:r>
                      <a:r>
                        <a:rPr lang="ko-KR" altLang="en-US" sz="2400" dirty="0" smtClean="0"/>
                        <a:t>미적분</a:t>
                      </a:r>
                      <a:r>
                        <a:rPr lang="en-US" altLang="ko-KR" sz="2400" dirty="0" smtClean="0"/>
                        <a:t>, </a:t>
                      </a:r>
                      <a:r>
                        <a:rPr lang="ko-KR" altLang="en-US" sz="2400" dirty="0" smtClean="0"/>
                        <a:t>기하</a:t>
                      </a:r>
                      <a:endParaRPr lang="ko-KR" altLang="en-US" sz="2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확률과 통계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254877"/>
              </p:ext>
            </p:extLst>
          </p:nvPr>
        </p:nvGraphicFramePr>
        <p:xfrm>
          <a:off x="545532" y="4002669"/>
          <a:ext cx="11392468" cy="10519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3681"/>
                <a:gridCol w="5267312"/>
                <a:gridCol w="3821475"/>
              </a:tblGrid>
              <a:tr h="525966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경제학부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핵심 권장 과목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권장 과목</a:t>
                      </a:r>
                      <a:endParaRPr lang="ko-KR" altLang="en-US" sz="2400" b="1" dirty="0"/>
                    </a:p>
                  </a:txBody>
                  <a:tcPr anchor="ctr"/>
                </a:tc>
              </a:tr>
              <a:tr h="52596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dirty="0" smtClean="0"/>
                        <a:t>-</a:t>
                      </a:r>
                      <a:endParaRPr lang="ko-KR" altLang="en-US" sz="2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미적분</a:t>
                      </a:r>
                      <a:r>
                        <a:rPr lang="en-US" altLang="ko-KR" sz="2400" dirty="0" smtClean="0"/>
                        <a:t>, </a:t>
                      </a:r>
                      <a:r>
                        <a:rPr lang="ko-KR" altLang="en-US" sz="2400" dirty="0" smtClean="0"/>
                        <a:t>확률과 통계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48620"/>
              </p:ext>
            </p:extLst>
          </p:nvPr>
        </p:nvGraphicFramePr>
        <p:xfrm>
          <a:off x="551608" y="5230702"/>
          <a:ext cx="11386393" cy="1395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02453"/>
                <a:gridCol w="5264503"/>
                <a:gridCol w="3819437"/>
              </a:tblGrid>
              <a:tr h="57273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식물생산</a:t>
                      </a:r>
                      <a:endParaRPr lang="en-US" altLang="ko-KR" sz="2400" dirty="0" smtClean="0"/>
                    </a:p>
                    <a:p>
                      <a:pPr algn="ctr" latinLnBrk="1"/>
                      <a:r>
                        <a:rPr lang="ko-KR" altLang="en-US" sz="2400" dirty="0" err="1" smtClean="0"/>
                        <a:t>과학부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핵심 권장 과목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권장 과목</a:t>
                      </a:r>
                      <a:endParaRPr lang="ko-KR" altLang="en-US" sz="2400" b="1" dirty="0"/>
                    </a:p>
                  </a:txBody>
                  <a:tcPr anchor="ctr"/>
                </a:tc>
              </a:tr>
              <a:tr h="76246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400" dirty="0" smtClean="0"/>
                        <a:t>생명과학 </a:t>
                      </a:r>
                      <a:r>
                        <a:rPr lang="en-US" altLang="ko-KR" sz="2400" dirty="0" smtClean="0"/>
                        <a:t>Ⅱ</a:t>
                      </a:r>
                      <a:endParaRPr lang="ko-KR" altLang="en-US" sz="2400" b="1" dirty="0" smtClean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화학 </a:t>
                      </a:r>
                      <a:r>
                        <a:rPr lang="en-US" altLang="ko-KR" sz="2400" dirty="0" smtClean="0"/>
                        <a:t>Ⅱ, </a:t>
                      </a:r>
                      <a:r>
                        <a:rPr lang="ko-KR" altLang="en-US" sz="2400" dirty="0" smtClean="0"/>
                        <a:t>미적분</a:t>
                      </a:r>
                      <a:r>
                        <a:rPr lang="en-US" altLang="ko-KR" sz="2400" dirty="0" smtClean="0"/>
                        <a:t>,</a:t>
                      </a:r>
                    </a:p>
                    <a:p>
                      <a:pPr algn="ctr" latinLnBrk="1"/>
                      <a:r>
                        <a:rPr lang="ko-KR" altLang="en-US" sz="2400" dirty="0" smtClean="0"/>
                        <a:t>확률과 통계</a:t>
                      </a:r>
                      <a:r>
                        <a:rPr lang="en-US" altLang="ko-KR" sz="2400" dirty="0" smtClean="0"/>
                        <a:t>, </a:t>
                      </a:r>
                      <a:r>
                        <a:rPr lang="ko-KR" altLang="en-US" sz="2400" dirty="0" smtClean="0"/>
                        <a:t>기하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461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4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2704371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2024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변경사항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809" y="1193800"/>
            <a:ext cx="8938591" cy="6477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 smtClean="0">
                <a:solidFill>
                  <a:prstClr val="black"/>
                </a:solidFill>
              </a:rPr>
              <a:t>2024 (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고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2)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서울대 과학탐구 개편 </a:t>
            </a:r>
            <a:endParaRPr lang="ko-KR" altLang="en-US" sz="28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525860"/>
              </p:ext>
            </p:extLst>
          </p:nvPr>
        </p:nvGraphicFramePr>
        <p:xfrm>
          <a:off x="540027" y="2265199"/>
          <a:ext cx="11194772" cy="19572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98693"/>
                <a:gridCol w="2798693"/>
                <a:gridCol w="2798693"/>
                <a:gridCol w="2798693"/>
              </a:tblGrid>
              <a:tr h="97863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400" b="1" dirty="0" smtClean="0"/>
                        <a:t>과학탐구 </a:t>
                      </a:r>
                      <a:endParaRPr lang="en-US" altLang="ko-KR" sz="2400" b="1" dirty="0" smtClean="0"/>
                    </a:p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400" b="1" dirty="0" smtClean="0"/>
                        <a:t>응시 조합</a:t>
                      </a:r>
                      <a:endParaRPr lang="ko-KR" altLang="en-US" sz="24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400" b="1" dirty="0" err="1" smtClean="0"/>
                        <a:t>Ⅰ+Ⅰ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400" b="1" dirty="0" smtClean="0"/>
                        <a:t>Ⅰ+ Ⅱ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 smtClean="0"/>
                        <a:t>Ⅱ + Ⅱ</a:t>
                      </a:r>
                      <a:endParaRPr lang="ko-KR" altLang="en-US" sz="2400" b="1" dirty="0" smtClean="0"/>
                    </a:p>
                  </a:txBody>
                  <a:tcPr anchor="ctr"/>
                </a:tc>
              </a:tr>
              <a:tr h="97863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400" b="1" dirty="0" smtClean="0"/>
                        <a:t>조정 점수</a:t>
                      </a:r>
                      <a:endParaRPr lang="ko-KR" altLang="en-US" sz="24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ko-KR" altLang="en-US" sz="2400" b="1" dirty="0" smtClean="0"/>
                        <a:t>없음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400" b="1" dirty="0" smtClean="0"/>
                        <a:t>3</a:t>
                      </a:r>
                      <a:r>
                        <a:rPr lang="ko-KR" altLang="en-US" sz="2400" b="1" dirty="0" smtClean="0"/>
                        <a:t>점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0000"/>
                        </a:lnSpc>
                      </a:pPr>
                      <a:r>
                        <a:rPr lang="en-US" altLang="ko-KR" sz="2400" b="1" dirty="0" smtClean="0"/>
                        <a:t>5</a:t>
                      </a:r>
                      <a:r>
                        <a:rPr lang="ko-KR" altLang="en-US" sz="2400" b="1" dirty="0" smtClean="0"/>
                        <a:t>점</a:t>
                      </a:r>
                      <a:endParaRPr lang="ko-KR" altLang="en-US" sz="24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6054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294783" y="2504661"/>
            <a:ext cx="3591339" cy="1378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 smtClean="0">
                <a:solidFill>
                  <a:schemeClr val="accent5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2022</a:t>
            </a:r>
          </a:p>
          <a:p>
            <a:pPr algn="ctr"/>
            <a:r>
              <a:rPr lang="ko-KR" altLang="en-US" sz="4400" b="1" dirty="0" smtClean="0">
                <a:solidFill>
                  <a:schemeClr val="accent5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대입 결과</a:t>
            </a:r>
            <a:endParaRPr lang="ko-KR" altLang="en-US" sz="4400" b="1" dirty="0">
              <a:solidFill>
                <a:schemeClr val="accent5">
                  <a:lumMod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28075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294783" y="2504661"/>
            <a:ext cx="3591339" cy="1378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b="1" dirty="0" smtClean="0">
                <a:solidFill>
                  <a:schemeClr val="accent5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2023</a:t>
            </a:r>
          </a:p>
          <a:p>
            <a:pPr algn="ctr"/>
            <a:r>
              <a:rPr lang="ko-KR" altLang="en-US" sz="4400" b="1" dirty="0" smtClean="0">
                <a:solidFill>
                  <a:schemeClr val="accent5">
                    <a:lumMod val="50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대입 안내</a:t>
            </a:r>
            <a:endParaRPr lang="ko-KR" altLang="en-US" sz="4400" b="1" dirty="0">
              <a:solidFill>
                <a:schemeClr val="accent5">
                  <a:lumMod val="50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409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1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65123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21,22 </a:t>
            </a:r>
            <a:r>
              <a:rPr lang="ko-KR" altLang="en-US" sz="2000" b="1" dirty="0" err="1" smtClean="0">
                <a:solidFill>
                  <a:prstClr val="white"/>
                </a:solidFill>
              </a:rPr>
              <a:t>한솔고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 재학생 </a:t>
            </a:r>
            <a:r>
              <a:rPr lang="ko-KR" altLang="en-US" sz="2000" b="1" dirty="0" err="1" smtClean="0">
                <a:solidFill>
                  <a:prstClr val="white"/>
                </a:solidFill>
              </a:rPr>
              <a:t>주요대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 합격 현황 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–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예체능 제외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 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6105727"/>
              </p:ext>
            </p:extLst>
          </p:nvPr>
        </p:nvGraphicFramePr>
        <p:xfrm>
          <a:off x="188818" y="1088267"/>
          <a:ext cx="5564282" cy="56317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6582"/>
                <a:gridCol w="1092200"/>
                <a:gridCol w="1104900"/>
                <a:gridCol w="825500"/>
                <a:gridCol w="1435100"/>
              </a:tblGrid>
              <a:tr h="38157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2000" b="1" i="0" dirty="0" smtClean="0"/>
                        <a:t>2021</a:t>
                      </a:r>
                      <a:endParaRPr lang="ko-KR" altLang="en-US" sz="2000" b="1" i="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i="0" dirty="0" smtClean="0"/>
                        <a:t>대학</a:t>
                      </a:r>
                      <a:endParaRPr lang="ko-KR" altLang="en-US" sz="2000" b="1" i="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i="0" dirty="0" smtClean="0"/>
                        <a:t>2022</a:t>
                      </a:r>
                      <a:endParaRPr lang="ko-KR" altLang="en-US" sz="2000" b="1" i="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800" b="1" dirty="0"/>
                    </a:p>
                  </a:txBody>
                  <a:tcPr anchor="ctr"/>
                </a:tc>
              </a:tr>
              <a:tr h="3815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수시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i="0" dirty="0" smtClean="0"/>
                        <a:t>정시</a:t>
                      </a:r>
                      <a:endParaRPr lang="ko-KR" altLang="en-US" sz="2000" b="1" i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i="0" dirty="0" smtClean="0"/>
                        <a:t>수시</a:t>
                      </a:r>
                      <a:endParaRPr lang="ko-KR" altLang="en-US" sz="2000" b="1" i="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i="0" dirty="0" smtClean="0"/>
                        <a:t>정시</a:t>
                      </a:r>
                      <a:r>
                        <a:rPr lang="en-US" altLang="ko-KR" sz="2000" b="1" i="0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sz="2000" b="1" i="0" dirty="0" smtClean="0">
                          <a:solidFill>
                            <a:srgbClr val="FF0000"/>
                          </a:solidFill>
                        </a:rPr>
                        <a:t>교차</a:t>
                      </a:r>
                      <a:r>
                        <a:rPr lang="en-US" altLang="ko-KR" sz="2000" b="1" i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ko-KR" altLang="en-US" sz="2000" b="1" i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808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2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1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i="0" dirty="0" smtClean="0"/>
                        <a:t>서울대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2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1</a:t>
                      </a:r>
                      <a:endParaRPr lang="ko-KR" altLang="en-US" sz="1800" b="1" i="0" dirty="0"/>
                    </a:p>
                  </a:txBody>
                  <a:tcPr anchor="ctr"/>
                </a:tc>
              </a:tr>
              <a:tr h="4808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7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0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i="0" dirty="0" smtClean="0"/>
                        <a:t>연세대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4 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800" b="1" i="0" dirty="0" smtClean="0"/>
                        <a:t>       3 </a:t>
                      </a:r>
                      <a:r>
                        <a:rPr lang="en-US" altLang="ko-KR" sz="1800" b="1" i="0" dirty="0" smtClean="0">
                          <a:solidFill>
                            <a:srgbClr val="FF0000"/>
                          </a:solidFill>
                        </a:rPr>
                        <a:t>(2)</a:t>
                      </a:r>
                      <a:endParaRPr lang="ko-KR" altLang="en-US" sz="1800" b="1" i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808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8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0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i="0" dirty="0" smtClean="0"/>
                        <a:t>고려대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5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2</a:t>
                      </a:r>
                      <a:endParaRPr lang="ko-KR" altLang="en-US" sz="1800" b="1" i="0" dirty="0"/>
                    </a:p>
                  </a:txBody>
                  <a:tcPr anchor="ctr"/>
                </a:tc>
              </a:tr>
              <a:tr h="4808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1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1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i="0" dirty="0" smtClean="0"/>
                        <a:t>성균관대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4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800" b="1" i="0" dirty="0" smtClean="0"/>
                        <a:t>       1 </a:t>
                      </a:r>
                      <a:r>
                        <a:rPr lang="en-US" altLang="ko-KR" sz="1800" b="1" i="0" dirty="0" smtClean="0">
                          <a:solidFill>
                            <a:srgbClr val="FF0000"/>
                          </a:solidFill>
                        </a:rPr>
                        <a:t>(1)</a:t>
                      </a:r>
                      <a:endParaRPr lang="ko-KR" altLang="en-US" sz="1800" b="1" i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808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0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1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i="0" dirty="0" smtClean="0"/>
                        <a:t>한양대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1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1</a:t>
                      </a:r>
                      <a:endParaRPr lang="ko-KR" altLang="en-US" sz="1800" b="1" i="0" dirty="0"/>
                    </a:p>
                  </a:txBody>
                  <a:tcPr anchor="ctr"/>
                </a:tc>
              </a:tr>
              <a:tr h="4808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1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1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i="0" dirty="0" smtClean="0"/>
                        <a:t>서강대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0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800" b="1" i="0" dirty="0" smtClean="0"/>
                        <a:t>       3 </a:t>
                      </a:r>
                      <a:r>
                        <a:rPr lang="en-US" altLang="ko-KR" sz="1800" b="1" i="0" dirty="0" smtClean="0">
                          <a:solidFill>
                            <a:srgbClr val="FF0000"/>
                          </a:solidFill>
                        </a:rPr>
                        <a:t>(2)</a:t>
                      </a:r>
                      <a:endParaRPr lang="ko-KR" altLang="en-US" sz="1800" b="1" i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808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3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1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i="0" dirty="0" smtClean="0"/>
                        <a:t>중앙대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4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800" b="1" i="0" dirty="0" smtClean="0"/>
                        <a:t>       2 </a:t>
                      </a:r>
                      <a:r>
                        <a:rPr lang="en-US" altLang="ko-KR" sz="1800" b="1" i="0" dirty="0" smtClean="0">
                          <a:solidFill>
                            <a:srgbClr val="FF0000"/>
                          </a:solidFill>
                        </a:rPr>
                        <a:t>(2)</a:t>
                      </a:r>
                      <a:endParaRPr lang="ko-KR" altLang="en-US" sz="1800" b="1" i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808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6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2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i="0" dirty="0" smtClean="0"/>
                        <a:t>경희대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6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800" b="1" i="0" dirty="0" smtClean="0"/>
                        <a:t>       4 </a:t>
                      </a:r>
                      <a:r>
                        <a:rPr lang="en-US" altLang="ko-KR" sz="1800" b="1" i="0" dirty="0" smtClean="0">
                          <a:solidFill>
                            <a:srgbClr val="FF0000"/>
                          </a:solidFill>
                        </a:rPr>
                        <a:t>(2) </a:t>
                      </a:r>
                      <a:endParaRPr lang="ko-KR" altLang="en-US" sz="1800" b="1" i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808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4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1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i="0" dirty="0" smtClean="0"/>
                        <a:t>이화여대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9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0</a:t>
                      </a:r>
                      <a:endParaRPr lang="ko-KR" altLang="en-US" sz="1800" b="1" i="0" dirty="0"/>
                    </a:p>
                  </a:txBody>
                  <a:tcPr anchor="ctr"/>
                </a:tc>
              </a:tr>
              <a:tr h="51180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4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1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i="0" dirty="0" smtClean="0"/>
                        <a:t>홍익대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4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1</a:t>
                      </a:r>
                      <a:endParaRPr lang="ko-KR" altLang="en-US" sz="1800" b="1" i="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190998"/>
              </p:ext>
            </p:extLst>
          </p:nvPr>
        </p:nvGraphicFramePr>
        <p:xfrm>
          <a:off x="6374189" y="4383710"/>
          <a:ext cx="5563811" cy="2346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51591"/>
                <a:gridCol w="821396"/>
                <a:gridCol w="2190390"/>
                <a:gridCol w="864627"/>
                <a:gridCol w="835807"/>
              </a:tblGrid>
              <a:tr h="38275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2000" b="1" dirty="0" smtClean="0"/>
                        <a:t>2021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대학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2022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800" b="1" dirty="0"/>
                    </a:p>
                  </a:txBody>
                  <a:tcPr anchor="ctr"/>
                </a:tc>
              </a:tr>
              <a:tr h="38275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수시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정시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수시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정시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993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5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3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 smtClean="0"/>
                        <a:t>의학계열</a:t>
                      </a:r>
                      <a:endParaRPr lang="en-US" altLang="ko-KR" sz="1800" b="1" dirty="0" smtClean="0"/>
                    </a:p>
                    <a:p>
                      <a:pPr algn="ctr" latinLnBrk="1"/>
                      <a:r>
                        <a:rPr lang="en-US" altLang="ko-KR" sz="1800" b="1" dirty="0" smtClean="0"/>
                        <a:t>(</a:t>
                      </a:r>
                      <a:r>
                        <a:rPr lang="ko-KR" altLang="en-US" sz="1800" b="1" dirty="0" smtClean="0"/>
                        <a:t>의대</a:t>
                      </a:r>
                      <a:r>
                        <a:rPr lang="en-US" altLang="ko-KR" sz="1800" b="1" dirty="0" smtClean="0"/>
                        <a:t>, </a:t>
                      </a:r>
                      <a:r>
                        <a:rPr lang="ko-KR" altLang="en-US" sz="1800" b="1" dirty="0" smtClean="0"/>
                        <a:t>치대</a:t>
                      </a:r>
                      <a:r>
                        <a:rPr lang="en-US" altLang="ko-KR" sz="1800" b="1" dirty="0" smtClean="0"/>
                        <a:t>, </a:t>
                      </a:r>
                      <a:r>
                        <a:rPr lang="ko-KR" altLang="en-US" sz="1800" b="1" dirty="0" err="1" smtClean="0"/>
                        <a:t>한의대</a:t>
                      </a:r>
                      <a:r>
                        <a:rPr lang="en-US" altLang="ko-KR" sz="1800" b="1" dirty="0" smtClean="0"/>
                        <a:t>)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1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0</a:t>
                      </a:r>
                      <a:endParaRPr lang="ko-KR" altLang="en-US" sz="1800" b="1" dirty="0"/>
                    </a:p>
                  </a:txBody>
                  <a:tcPr anchor="ctr"/>
                </a:tc>
              </a:tr>
              <a:tr h="4993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2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0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 err="1" smtClean="0"/>
                        <a:t>특수목적대</a:t>
                      </a:r>
                      <a:endParaRPr lang="en-US" altLang="ko-KR" sz="1800" b="1" dirty="0" smtClean="0"/>
                    </a:p>
                    <a:p>
                      <a:pPr algn="l" latinLnBrk="1"/>
                      <a:r>
                        <a:rPr lang="en-US" altLang="ko-KR" sz="1800" b="1" dirty="0" smtClean="0"/>
                        <a:t>(</a:t>
                      </a:r>
                      <a:r>
                        <a:rPr lang="ko-KR" altLang="en-US" sz="1800" b="1" dirty="0" smtClean="0"/>
                        <a:t>사관학교</a:t>
                      </a:r>
                      <a:r>
                        <a:rPr lang="en-US" altLang="ko-KR" sz="1800" b="1" dirty="0" smtClean="0"/>
                        <a:t>, KAIST,</a:t>
                      </a:r>
                      <a:r>
                        <a:rPr lang="en-US" altLang="ko-KR" sz="1800" b="1" baseline="0" dirty="0" smtClean="0"/>
                        <a:t> DGIST </a:t>
                      </a:r>
                      <a:r>
                        <a:rPr lang="ko-KR" altLang="en-US" sz="1800" b="1" baseline="0" dirty="0" smtClean="0"/>
                        <a:t>등</a:t>
                      </a:r>
                      <a:r>
                        <a:rPr lang="en-US" altLang="ko-KR" sz="1800" b="1" baseline="0" dirty="0" smtClean="0"/>
                        <a:t>) 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5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0</a:t>
                      </a:r>
                      <a:endParaRPr lang="ko-KR" altLang="en-US" sz="1800" b="1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9993402"/>
              </p:ext>
            </p:extLst>
          </p:nvPr>
        </p:nvGraphicFramePr>
        <p:xfrm>
          <a:off x="6373718" y="1088267"/>
          <a:ext cx="5564282" cy="319660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06582"/>
                <a:gridCol w="1092200"/>
                <a:gridCol w="1104900"/>
                <a:gridCol w="825500"/>
                <a:gridCol w="1435100"/>
              </a:tblGrid>
              <a:tr h="381571">
                <a:tc gridSpan="2">
                  <a:txBody>
                    <a:bodyPr/>
                    <a:lstStyle/>
                    <a:p>
                      <a:pPr algn="ctr"/>
                      <a:r>
                        <a:rPr lang="en-US" altLang="ko-KR" sz="2000" b="1" i="0" dirty="0" smtClean="0"/>
                        <a:t>2021</a:t>
                      </a:r>
                      <a:endParaRPr lang="ko-KR" altLang="en-US" sz="2000" b="1" i="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 altLang="en-US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i="0" dirty="0" smtClean="0"/>
                        <a:t>대학</a:t>
                      </a:r>
                      <a:endParaRPr lang="ko-KR" altLang="en-US" sz="2000" b="1" i="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i="0" dirty="0" smtClean="0"/>
                        <a:t>2022</a:t>
                      </a:r>
                      <a:endParaRPr lang="ko-KR" altLang="en-US" sz="2000" b="1" i="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800" b="1" dirty="0"/>
                    </a:p>
                  </a:txBody>
                  <a:tcPr anchor="ctr"/>
                </a:tc>
              </a:tr>
              <a:tr h="38157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수시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i="0" dirty="0" smtClean="0"/>
                        <a:t>정시</a:t>
                      </a:r>
                      <a:endParaRPr lang="ko-KR" altLang="en-US" sz="2000" b="1" i="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i="0" dirty="0" smtClean="0"/>
                        <a:t>수시</a:t>
                      </a:r>
                      <a:endParaRPr lang="ko-KR" altLang="en-US" sz="2000" b="1" i="0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i="0" dirty="0" smtClean="0"/>
                        <a:t>정시</a:t>
                      </a:r>
                      <a:r>
                        <a:rPr lang="en-US" altLang="ko-KR" sz="2000" b="1" i="0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sz="2000" b="1" i="0" dirty="0" smtClean="0">
                          <a:solidFill>
                            <a:srgbClr val="FF0000"/>
                          </a:solidFill>
                        </a:rPr>
                        <a:t>교차</a:t>
                      </a:r>
                      <a:r>
                        <a:rPr lang="en-US" altLang="ko-KR" sz="2000" b="1" i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ko-KR" altLang="en-US" sz="2000" b="1" i="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4808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2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2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i="0" dirty="0" smtClean="0"/>
                        <a:t>건국대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3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1</a:t>
                      </a:r>
                      <a:endParaRPr lang="ko-KR" altLang="en-US" sz="1800" b="1" i="0" dirty="0"/>
                    </a:p>
                  </a:txBody>
                  <a:tcPr anchor="ctr"/>
                </a:tc>
              </a:tr>
              <a:tr h="4808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0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0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i="0" dirty="0" smtClean="0"/>
                        <a:t>동국대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1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800" b="1" i="0" dirty="0" smtClean="0"/>
                        <a:t>       2 </a:t>
                      </a:r>
                      <a:r>
                        <a:rPr lang="en-US" altLang="ko-KR" sz="1800" b="1" i="0" dirty="0" smtClean="0">
                          <a:solidFill>
                            <a:srgbClr val="FF0000"/>
                          </a:solidFill>
                        </a:rPr>
                        <a:t>(1)</a:t>
                      </a:r>
                      <a:endParaRPr lang="ko-KR" altLang="en-US" sz="1800" b="1" i="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4808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0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0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i="0" dirty="0" smtClean="0"/>
                        <a:t>숭실대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4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0</a:t>
                      </a:r>
                      <a:endParaRPr lang="ko-KR" altLang="en-US" sz="1800" b="1" i="0" dirty="0"/>
                    </a:p>
                  </a:txBody>
                  <a:tcPr anchor="ctr"/>
                </a:tc>
              </a:tr>
              <a:tr h="4808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2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0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i="0" dirty="0" smtClean="0"/>
                        <a:t>숙명여대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2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0</a:t>
                      </a:r>
                      <a:endParaRPr lang="ko-KR" altLang="en-US" sz="1800" b="1" i="0" dirty="0"/>
                    </a:p>
                  </a:txBody>
                  <a:tcPr anchor="ctr"/>
                </a:tc>
              </a:tr>
              <a:tr h="480825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dirty="0" smtClean="0"/>
                        <a:t>3</a:t>
                      </a:r>
                      <a:endParaRPr lang="ko-KR" alt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1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i="0" dirty="0" smtClean="0"/>
                        <a:t>단국대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2</a:t>
                      </a:r>
                      <a:endParaRPr lang="ko-KR" altLang="en-US" sz="1800" b="1" i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800" b="1" i="0" dirty="0" smtClean="0"/>
                        <a:t>4</a:t>
                      </a:r>
                      <a:endParaRPr lang="ko-KR" altLang="en-US" sz="1800" b="1" i="0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397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1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45057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22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대입등급별 수시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진학 현황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262137"/>
              </p:ext>
            </p:extLst>
          </p:nvPr>
        </p:nvGraphicFramePr>
        <p:xfrm>
          <a:off x="556591" y="1189566"/>
          <a:ext cx="11178210" cy="43417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7109"/>
                <a:gridCol w="1346200"/>
                <a:gridCol w="4914901"/>
              </a:tblGrid>
              <a:tr h="4529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수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등 급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정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서울대 </a:t>
                      </a:r>
                      <a:r>
                        <a:rPr lang="ko-KR" altLang="en-US" sz="2200" b="1" dirty="0" err="1" smtClean="0"/>
                        <a:t>지균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연대 활동우수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고려대 학종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학업우수</a:t>
                      </a:r>
                      <a:r>
                        <a:rPr lang="en-US" altLang="ko-KR" sz="2200" b="1" dirty="0" smtClean="0"/>
                        <a:t>)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1.1*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고려대 학교장추천 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1.2*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err="1" smtClean="0"/>
                        <a:t>이대</a:t>
                      </a:r>
                      <a:r>
                        <a:rPr lang="ko-KR" altLang="en-US" sz="2200" b="1" dirty="0" smtClean="0"/>
                        <a:t> 미래인재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1.6*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서울대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연대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한의예과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1.7*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연세대 신학과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교</a:t>
                      </a:r>
                      <a:r>
                        <a:rPr lang="en-US" altLang="ko-KR" sz="2200" b="1" dirty="0" smtClean="0"/>
                        <a:t>), </a:t>
                      </a:r>
                      <a:r>
                        <a:rPr lang="ko-KR" altLang="en-US" sz="2200" b="1" dirty="0" smtClean="0"/>
                        <a:t>중대 경영경제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교</a:t>
                      </a:r>
                      <a:r>
                        <a:rPr lang="en-US" altLang="ko-KR" sz="2200" b="1" dirty="0" smtClean="0"/>
                        <a:t>)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/>
                        <a:t>서울대 학종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일반전형</a:t>
                      </a:r>
                      <a:r>
                        <a:rPr lang="en-US" altLang="ko-KR" sz="2200" b="1" dirty="0" smtClean="0"/>
                        <a:t>), </a:t>
                      </a:r>
                      <a:r>
                        <a:rPr lang="ko-KR" altLang="en-US" sz="2200" b="1" dirty="0" smtClean="0"/>
                        <a:t>연대 학교장추천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시립대</a:t>
                      </a:r>
                      <a:r>
                        <a:rPr lang="ko-KR" altLang="en-US" sz="2200" b="1" dirty="0" smtClean="0"/>
                        <a:t> 학교장추천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이대</a:t>
                      </a:r>
                      <a:r>
                        <a:rPr lang="ko-KR" altLang="en-US" sz="2200" b="1" dirty="0" smtClean="0"/>
                        <a:t> 미래인재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경희대 학교장추천 </a:t>
                      </a:r>
                      <a:r>
                        <a:rPr lang="en-US" altLang="ko-KR" sz="2200" b="1" dirty="0" smtClean="0"/>
                        <a:t>, KAIST, </a:t>
                      </a:r>
                      <a:r>
                        <a:rPr lang="ko-KR" altLang="en-US" sz="2200" b="1" dirty="0" smtClean="0"/>
                        <a:t>연대 학교장추천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성대 학교장추천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중대 </a:t>
                      </a:r>
                      <a:r>
                        <a:rPr lang="ko-KR" altLang="en-US" sz="2200" b="1" dirty="0" err="1" smtClean="0"/>
                        <a:t>다빈치형인재</a:t>
                      </a:r>
                      <a:endParaRPr lang="ko-KR" altLang="en-US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1.8*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22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9552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1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980661" y="456576"/>
            <a:ext cx="45057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22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대입등급별 수시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진학 현황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524454"/>
              </p:ext>
            </p:extLst>
          </p:nvPr>
        </p:nvGraphicFramePr>
        <p:xfrm>
          <a:off x="556591" y="1138766"/>
          <a:ext cx="11178210" cy="37888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7109"/>
                <a:gridCol w="1346200"/>
                <a:gridCol w="4914901"/>
              </a:tblGrid>
              <a:tr h="4529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수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등 급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정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200" b="1" dirty="0" smtClean="0"/>
                        <a:t>DGIST, </a:t>
                      </a:r>
                      <a:r>
                        <a:rPr lang="ko-KR" altLang="en-US" sz="2200" b="1" dirty="0" smtClean="0"/>
                        <a:t>경희대 네오르네상스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경희대</a:t>
                      </a:r>
                      <a:r>
                        <a:rPr lang="en-US" altLang="ko-KR" sz="2200" b="1" baseline="0" dirty="0" smtClean="0"/>
                        <a:t> </a:t>
                      </a:r>
                      <a:r>
                        <a:rPr lang="ko-KR" altLang="en-US" sz="2200" b="1" baseline="0" dirty="0" smtClean="0"/>
                        <a:t>학교장추천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1.8*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err="1" smtClean="0"/>
                        <a:t>이대</a:t>
                      </a:r>
                      <a:r>
                        <a:rPr lang="ko-KR" altLang="en-US" sz="2200" b="1" dirty="0" smtClean="0"/>
                        <a:t> 학교장추천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숙대</a:t>
                      </a:r>
                      <a:r>
                        <a:rPr lang="ko-KR" altLang="en-US" sz="2200" b="1" dirty="0" smtClean="0"/>
                        <a:t> 학교장추천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1.9*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err="1" smtClean="0"/>
                        <a:t>이대</a:t>
                      </a:r>
                      <a:r>
                        <a:rPr lang="ko-KR" altLang="en-US" sz="2200" b="1" dirty="0" smtClean="0"/>
                        <a:t> 학교장추천</a:t>
                      </a:r>
                      <a:r>
                        <a:rPr lang="en-US" altLang="ko-KR" sz="2200" b="1" dirty="0" smtClean="0"/>
                        <a:t>,</a:t>
                      </a:r>
                      <a:r>
                        <a:rPr lang="ko-KR" altLang="en-US" sz="2200" b="1" baseline="0" dirty="0" smtClean="0"/>
                        <a:t> </a:t>
                      </a:r>
                      <a:r>
                        <a:rPr lang="ko-KR" altLang="en-US" sz="2200" b="1" baseline="0" dirty="0" err="1" smtClean="0"/>
                        <a:t>이대</a:t>
                      </a:r>
                      <a:r>
                        <a:rPr lang="ko-KR" altLang="en-US" sz="2200" b="1" baseline="0" dirty="0" smtClean="0"/>
                        <a:t> 미래인재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smtClean="0"/>
                        <a:t>경희대 네오르네상스</a:t>
                      </a:r>
                      <a:endParaRPr lang="en-US" altLang="ko-KR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2.0*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연대 학종 </a:t>
                      </a:r>
                      <a:r>
                        <a:rPr lang="en-US" altLang="ko-KR" sz="2200" b="1" dirty="0" smtClean="0"/>
                        <a:t>HASS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2.1*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err="1" smtClean="0"/>
                        <a:t>숙대</a:t>
                      </a:r>
                      <a:r>
                        <a:rPr lang="ko-KR" altLang="en-US" sz="2200" b="1" dirty="0" smtClean="0"/>
                        <a:t> 숙명인재</a:t>
                      </a:r>
                      <a:r>
                        <a:rPr lang="en-US" altLang="ko-KR" sz="2200" b="1" dirty="0" smtClean="0"/>
                        <a:t>2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2.2*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/>
                        <a:t>단대 학교장추천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2.3*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단대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아주대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235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1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45057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22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대입등급별 수시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진학 현황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7017405"/>
              </p:ext>
            </p:extLst>
          </p:nvPr>
        </p:nvGraphicFramePr>
        <p:xfrm>
          <a:off x="556591" y="1138766"/>
          <a:ext cx="11178210" cy="27914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7109"/>
                <a:gridCol w="1346200"/>
                <a:gridCol w="4914901"/>
              </a:tblGrid>
              <a:tr h="4529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수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등 급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정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452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/>
                        <a:t>성대 논술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이대</a:t>
                      </a:r>
                      <a:r>
                        <a:rPr lang="ko-KR" altLang="en-US" sz="2200" b="1" dirty="0" smtClean="0"/>
                        <a:t> 미래인재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성대 학종</a:t>
                      </a:r>
                      <a:r>
                        <a:rPr lang="en-US" altLang="ko-KR" sz="2200" b="1" dirty="0" smtClean="0"/>
                        <a:t>,</a:t>
                      </a:r>
                      <a:r>
                        <a:rPr lang="en-US" altLang="ko-KR" sz="2200" b="1" baseline="0" dirty="0" smtClean="0"/>
                        <a:t> </a:t>
                      </a:r>
                      <a:r>
                        <a:rPr lang="ko-KR" altLang="en-US" sz="2200" b="1" dirty="0" smtClean="0"/>
                        <a:t>국민대 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외대 학교장추천</a:t>
                      </a:r>
                      <a:r>
                        <a:rPr lang="en-US" altLang="ko-KR" sz="2200" b="1" dirty="0" smtClean="0"/>
                        <a:t>,</a:t>
                      </a:r>
                      <a:r>
                        <a:rPr lang="en-US" altLang="ko-KR" sz="2200" b="1" baseline="0" dirty="0" smtClean="0"/>
                        <a:t> </a:t>
                      </a:r>
                      <a:r>
                        <a:rPr lang="ko-KR" altLang="en-US" sz="2200" b="1" baseline="0" dirty="0" err="1" smtClean="0"/>
                        <a:t>홍대</a:t>
                      </a:r>
                      <a:r>
                        <a:rPr lang="ko-KR" altLang="en-US" sz="2200" b="1" baseline="0" dirty="0" smtClean="0"/>
                        <a:t> 학종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dirty="0" err="1" smtClean="0"/>
                        <a:t>이대</a:t>
                      </a:r>
                      <a:r>
                        <a:rPr lang="ko-KR" altLang="en-US" sz="2200" b="1" dirty="0" smtClean="0"/>
                        <a:t> 미래인재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홍대</a:t>
                      </a:r>
                      <a:r>
                        <a:rPr lang="ko-KR" altLang="en-US" sz="2200" b="1" dirty="0" smtClean="0"/>
                        <a:t> 학종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경희대 학교장추천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네오르네상스</a:t>
                      </a:r>
                      <a:endParaRPr lang="en-US" altLang="ko-KR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2.4*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동국대 학교장추천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중대 </a:t>
                      </a:r>
                      <a:r>
                        <a:rPr lang="ko-KR" altLang="en-US" sz="2200" b="1" dirty="0" err="1" smtClean="0"/>
                        <a:t>탐구형인재</a:t>
                      </a:r>
                      <a:r>
                        <a:rPr lang="ko-KR" altLang="en-US" sz="2200" b="1" dirty="0" smtClean="0"/>
                        <a:t> 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2.5*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항공대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세종대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아주대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/>
                        <a:t>서울여대 </a:t>
                      </a:r>
                      <a:r>
                        <a:rPr lang="ko-KR" altLang="en-US" sz="2200" b="1" dirty="0" err="1" smtClean="0"/>
                        <a:t>바롬인재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가천대</a:t>
                      </a:r>
                      <a:r>
                        <a:rPr lang="ko-KR" altLang="en-US" sz="2200" b="1" dirty="0" smtClean="0"/>
                        <a:t> 교과</a:t>
                      </a:r>
                      <a:r>
                        <a:rPr lang="en-US" altLang="ko-KR" sz="2200" b="1" dirty="0" smtClean="0"/>
                        <a:t>, </a:t>
                      </a:r>
                      <a:endParaRPr lang="ko-KR" altLang="en-US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2.7*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/>
                        <a:t>경희대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3920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1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5097056"/>
              </p:ext>
            </p:extLst>
          </p:nvPr>
        </p:nvGraphicFramePr>
        <p:xfrm>
          <a:off x="556591" y="1138766"/>
          <a:ext cx="11178210" cy="39801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7109"/>
                <a:gridCol w="1346200"/>
                <a:gridCol w="4914901"/>
              </a:tblGrid>
              <a:tr h="4529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수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등 급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정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경희대 논술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이대</a:t>
                      </a:r>
                      <a:r>
                        <a:rPr lang="ko-KR" altLang="en-US" sz="2200" b="1" dirty="0" smtClean="0"/>
                        <a:t> 미래인재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경희대 네오르네상스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err="1" smtClean="0"/>
                        <a:t>가천대</a:t>
                      </a:r>
                      <a:r>
                        <a:rPr lang="ko-KR" altLang="en-US" sz="2200" b="1" baseline="0" dirty="0" smtClean="0"/>
                        <a:t> 논술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2.8*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단대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연대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교</a:t>
                      </a:r>
                      <a:r>
                        <a:rPr lang="en-US" altLang="ko-KR" sz="2200" b="1" dirty="0" smtClean="0"/>
                        <a:t>), </a:t>
                      </a:r>
                      <a:r>
                        <a:rPr lang="ko-KR" altLang="en-US" sz="2200" b="1" dirty="0" smtClean="0"/>
                        <a:t>성대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교</a:t>
                      </a:r>
                      <a:r>
                        <a:rPr lang="en-US" altLang="ko-KR" sz="2200" b="1" dirty="0" smtClean="0"/>
                        <a:t>), </a:t>
                      </a:r>
                      <a:r>
                        <a:rPr lang="ko-KR" altLang="en-US" sz="2200" b="1" dirty="0" smtClean="0"/>
                        <a:t>서강대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교</a:t>
                      </a:r>
                      <a:r>
                        <a:rPr lang="en-US" altLang="ko-KR" sz="2200" b="1" dirty="0" smtClean="0"/>
                        <a:t>),</a:t>
                      </a:r>
                    </a:p>
                    <a:p>
                      <a:pPr algn="l" latinLnBrk="1"/>
                      <a:r>
                        <a:rPr lang="ko-KR" altLang="en-US" sz="2200" b="1" dirty="0" smtClean="0"/>
                        <a:t>경희대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외대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홍대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아주대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외대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경희대 논술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2.9*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경희대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교</a:t>
                      </a:r>
                      <a:r>
                        <a:rPr lang="en-US" altLang="ko-KR" sz="2200" b="1" dirty="0" smtClean="0"/>
                        <a:t>)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경희대 논술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3.0*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err="1" smtClean="0"/>
                        <a:t>시립대</a:t>
                      </a:r>
                      <a:r>
                        <a:rPr lang="en-US" altLang="ko-KR" sz="2200" b="1" dirty="0" smtClean="0"/>
                        <a:t>,</a:t>
                      </a:r>
                      <a:r>
                        <a:rPr lang="en-US" altLang="ko-KR" sz="2200" b="1" baseline="0" dirty="0" smtClean="0"/>
                        <a:t> </a:t>
                      </a:r>
                      <a:r>
                        <a:rPr lang="ko-KR" altLang="en-US" sz="2200" b="1" baseline="0" dirty="0" smtClean="0"/>
                        <a:t>건대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중대 논술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>
                          <a:solidFill>
                            <a:srgbClr val="00B0F0"/>
                          </a:solidFill>
                        </a:rPr>
                        <a:t>숭실대 </a:t>
                      </a:r>
                      <a:r>
                        <a:rPr lang="en-US" altLang="ko-KR" sz="2200" b="1" dirty="0" smtClean="0">
                          <a:solidFill>
                            <a:srgbClr val="00B0F0"/>
                          </a:solidFill>
                        </a:rPr>
                        <a:t>SSU </a:t>
                      </a:r>
                      <a:r>
                        <a:rPr lang="ko-KR" altLang="en-US" sz="2200" b="1" dirty="0" smtClean="0">
                          <a:solidFill>
                            <a:srgbClr val="00B0F0"/>
                          </a:solidFill>
                        </a:rPr>
                        <a:t>미래인재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홍익대 학종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외대 학교장추천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>
                          <a:solidFill>
                            <a:srgbClr val="00B0F0"/>
                          </a:solidFill>
                        </a:rPr>
                        <a:t>숭실대 </a:t>
                      </a:r>
                      <a:r>
                        <a:rPr lang="en-US" altLang="ko-KR" sz="2200" b="1" dirty="0" smtClean="0">
                          <a:solidFill>
                            <a:srgbClr val="00B0F0"/>
                          </a:solidFill>
                        </a:rPr>
                        <a:t>SSU </a:t>
                      </a:r>
                      <a:r>
                        <a:rPr lang="ko-KR" altLang="en-US" sz="2200" b="1" dirty="0" smtClean="0">
                          <a:solidFill>
                            <a:srgbClr val="00B0F0"/>
                          </a:solidFill>
                        </a:rPr>
                        <a:t>미래인재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>
                          <a:solidFill>
                            <a:srgbClr val="00B0F0"/>
                          </a:solidFill>
                        </a:rPr>
                        <a:t>건대 </a:t>
                      </a:r>
                      <a:r>
                        <a:rPr lang="en-US" altLang="ko-KR" sz="2200" b="1" dirty="0" smtClean="0">
                          <a:solidFill>
                            <a:srgbClr val="00B0F0"/>
                          </a:solidFill>
                        </a:rPr>
                        <a:t>KU </a:t>
                      </a:r>
                      <a:r>
                        <a:rPr lang="ko-KR" altLang="en-US" sz="2200" b="1" dirty="0" smtClean="0">
                          <a:solidFill>
                            <a:srgbClr val="00B0F0"/>
                          </a:solidFill>
                        </a:rPr>
                        <a:t>자기추천</a:t>
                      </a:r>
                      <a:endParaRPr lang="en-US" altLang="ko-KR" sz="2200" b="1" dirty="0" smtClean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3.1*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외대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>
                          <a:solidFill>
                            <a:srgbClr val="00B0F0"/>
                          </a:solidFill>
                        </a:rPr>
                        <a:t>숭실대 </a:t>
                      </a:r>
                      <a:r>
                        <a:rPr lang="en-US" altLang="ko-KR" sz="2200" b="1" dirty="0" smtClean="0">
                          <a:solidFill>
                            <a:srgbClr val="00B0F0"/>
                          </a:solidFill>
                        </a:rPr>
                        <a:t>SSU </a:t>
                      </a:r>
                      <a:r>
                        <a:rPr lang="ko-KR" altLang="en-US" sz="2200" b="1" dirty="0" smtClean="0">
                          <a:solidFill>
                            <a:srgbClr val="00B0F0"/>
                          </a:solidFill>
                        </a:rPr>
                        <a:t>미래인재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>
                          <a:solidFill>
                            <a:srgbClr val="00B0F0"/>
                          </a:solidFill>
                        </a:rPr>
                        <a:t>외대 학종 </a:t>
                      </a:r>
                      <a:r>
                        <a:rPr lang="ko-KR" altLang="en-US" sz="2200" b="1" dirty="0" err="1" smtClean="0">
                          <a:solidFill>
                            <a:srgbClr val="00B0F0"/>
                          </a:solidFill>
                        </a:rPr>
                        <a:t>면접형</a:t>
                      </a:r>
                      <a:endParaRPr lang="ko-KR" altLang="en-US" sz="2200" b="1" dirty="0">
                        <a:solidFill>
                          <a:srgbClr val="00B0F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3.2*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22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980661" y="456576"/>
            <a:ext cx="45057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22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대입등급별 수시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진학 현황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699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1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519854"/>
              </p:ext>
            </p:extLst>
          </p:nvPr>
        </p:nvGraphicFramePr>
        <p:xfrm>
          <a:off x="556591" y="1138766"/>
          <a:ext cx="11178210" cy="44153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7109"/>
                <a:gridCol w="1346200"/>
                <a:gridCol w="4914901"/>
              </a:tblGrid>
              <a:tr h="4529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수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등 급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정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1" dirty="0" smtClean="0"/>
                        <a:t>3.3*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/>
                        <a:t>성신여대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아주대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/>
                        <a:t>세종대 교과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 smtClean="0"/>
                        <a:t>3.4*</a:t>
                      </a:r>
                      <a:endParaRPr lang="ko-KR" altLang="en-US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err="1" smtClean="0"/>
                        <a:t>선문대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경기대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>
                          <a:solidFill>
                            <a:srgbClr val="00B0F0"/>
                          </a:solidFill>
                        </a:rPr>
                        <a:t>숭실대 </a:t>
                      </a:r>
                      <a:r>
                        <a:rPr lang="en-US" altLang="ko-KR" sz="2200" b="1" dirty="0" smtClean="0">
                          <a:solidFill>
                            <a:srgbClr val="00B0F0"/>
                          </a:solidFill>
                        </a:rPr>
                        <a:t>SSU</a:t>
                      </a:r>
                      <a:r>
                        <a:rPr lang="ko-KR" altLang="en-US" sz="2200" b="1" dirty="0" smtClean="0">
                          <a:solidFill>
                            <a:srgbClr val="00B0F0"/>
                          </a:solidFill>
                        </a:rPr>
                        <a:t>미래인재</a:t>
                      </a:r>
                      <a:r>
                        <a:rPr lang="en-US" altLang="ko-KR" sz="2200" b="1" dirty="0" smtClean="0">
                          <a:solidFill>
                            <a:srgbClr val="00B0F0"/>
                          </a:solidFill>
                        </a:rPr>
                        <a:t>, </a:t>
                      </a:r>
                      <a:r>
                        <a:rPr lang="ko-KR" altLang="en-US" sz="2200" b="1" dirty="0" smtClean="0">
                          <a:solidFill>
                            <a:srgbClr val="00B0F0"/>
                          </a:solidFill>
                        </a:rPr>
                        <a:t>광운대 </a:t>
                      </a:r>
                      <a:r>
                        <a:rPr lang="ko-KR" altLang="en-US" sz="2200" b="1" dirty="0" err="1" smtClean="0">
                          <a:solidFill>
                            <a:srgbClr val="00B0F0"/>
                          </a:solidFill>
                        </a:rPr>
                        <a:t>참빛인재</a:t>
                      </a:r>
                      <a:r>
                        <a:rPr lang="en-US" altLang="ko-KR" sz="2200" b="1" dirty="0" smtClean="0"/>
                        <a:t>,</a:t>
                      </a:r>
                      <a:r>
                        <a:rPr lang="en-US" altLang="ko-KR" sz="2200" b="1" baseline="0" dirty="0" smtClean="0"/>
                        <a:t> </a:t>
                      </a:r>
                      <a:r>
                        <a:rPr lang="ko-KR" altLang="en-US" sz="2200" b="1" baseline="0" dirty="0" err="1" smtClean="0"/>
                        <a:t>서울과학기술대</a:t>
                      </a:r>
                      <a:r>
                        <a:rPr lang="ko-KR" altLang="en-US" sz="2200" b="1" baseline="0" dirty="0" smtClean="0"/>
                        <a:t> 논술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smtClean="0"/>
                        <a:t>수원대 교과 </a:t>
                      </a:r>
                      <a:endParaRPr lang="ko-KR" altLang="en-US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1" dirty="0" smtClean="0"/>
                        <a:t>3.5*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강원대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고려대세종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경희대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교</a:t>
                      </a:r>
                      <a:r>
                        <a:rPr lang="en-US" altLang="ko-KR" sz="2200" b="1" dirty="0" smtClean="0"/>
                        <a:t>)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endParaRPr lang="en-US" altLang="ko-KR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1" dirty="0" smtClean="0"/>
                        <a:t>3.6*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err="1" smtClean="0"/>
                        <a:t>가천대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err="1" smtClean="0"/>
                        <a:t>가천대</a:t>
                      </a:r>
                      <a:r>
                        <a:rPr lang="ko-KR" altLang="en-US" sz="2200" b="1" dirty="0" smtClean="0"/>
                        <a:t> 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공주대 교과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1" dirty="0" smtClean="0"/>
                        <a:t>3.7*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수원대 교과 면접위주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1" dirty="0" smtClean="0"/>
                        <a:t>3.8*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한양대</a:t>
                      </a:r>
                      <a:r>
                        <a:rPr lang="en-US" altLang="ko-KR" sz="2200" b="1" baseline="0" dirty="0" smtClean="0"/>
                        <a:t>(</a:t>
                      </a:r>
                      <a:r>
                        <a:rPr lang="ko-KR" altLang="en-US" sz="2200" b="1" baseline="0" dirty="0" smtClean="0"/>
                        <a:t>실기</a:t>
                      </a:r>
                      <a:r>
                        <a:rPr lang="en-US" altLang="ko-KR" sz="2200" b="1" baseline="0" dirty="0" smtClean="0"/>
                        <a:t>)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1" dirty="0" smtClean="0"/>
                        <a:t>3.9*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고려대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인하대 논술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1" dirty="0" smtClean="0"/>
                        <a:t>4.0*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충남대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980661" y="456576"/>
            <a:ext cx="45057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22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대입등급별 수시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진학 현황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23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1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980661" y="456576"/>
            <a:ext cx="45057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22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대입등급별 수시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진학 현황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4602051"/>
              </p:ext>
            </p:extLst>
          </p:nvPr>
        </p:nvGraphicFramePr>
        <p:xfrm>
          <a:off x="556591" y="1176866"/>
          <a:ext cx="11178210" cy="28913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7109"/>
                <a:gridCol w="1346200"/>
                <a:gridCol w="4914901"/>
              </a:tblGrid>
              <a:tr h="4529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수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등 급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정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인하대 논술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명지대 교과면접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1" dirty="0" smtClean="0"/>
                        <a:t>4.2*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400" b="1" dirty="0" smtClean="0"/>
                        <a:t>4.3*</a:t>
                      </a:r>
                      <a:endParaRPr lang="ko-KR" altLang="en-US" sz="24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err="1" smtClean="0"/>
                        <a:t>한양대에리카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실</a:t>
                      </a:r>
                      <a:r>
                        <a:rPr lang="en-US" altLang="ko-KR" sz="2200" b="1" dirty="0" smtClean="0"/>
                        <a:t>)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/>
                        <a:t>고려대세종 논술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smtClean="0"/>
                        <a:t>인하대 논술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smtClean="0"/>
                        <a:t>단대 논술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err="1" smtClean="0"/>
                        <a:t>한양대에리카</a:t>
                      </a:r>
                      <a:r>
                        <a:rPr lang="ko-KR" altLang="en-US" sz="2200" b="1" baseline="0" dirty="0" smtClean="0"/>
                        <a:t> 논술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smtClean="0"/>
                        <a:t>수원대 논술 </a:t>
                      </a:r>
                      <a:endParaRPr lang="ko-KR" altLang="en-US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1" dirty="0" smtClean="0"/>
                        <a:t>4.4*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중대 논술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세명대</a:t>
                      </a:r>
                      <a:r>
                        <a:rPr lang="ko-KR" altLang="en-US" sz="2200" b="1" dirty="0" smtClean="0"/>
                        <a:t> 교과면접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청주대 창의면접</a:t>
                      </a:r>
                      <a:endParaRPr lang="en-US" altLang="ko-KR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400" b="1" dirty="0" smtClean="0"/>
                        <a:t>4.5*</a:t>
                      </a:r>
                      <a:endParaRPr lang="ko-KR" altLang="en-US" sz="2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err="1" smtClean="0"/>
                        <a:t>나사렛대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용인대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순천향대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서울여대 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실</a:t>
                      </a:r>
                      <a:r>
                        <a:rPr lang="en-US" altLang="ko-KR" sz="2200" b="1" dirty="0" smtClean="0"/>
                        <a:t>),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35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1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1797215"/>
              </p:ext>
            </p:extLst>
          </p:nvPr>
        </p:nvGraphicFramePr>
        <p:xfrm>
          <a:off x="556591" y="1037166"/>
          <a:ext cx="11178210" cy="388874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7109"/>
                <a:gridCol w="1346200"/>
                <a:gridCol w="4914901"/>
              </a:tblGrid>
              <a:tr h="4529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수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등 급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정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452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>
                          <a:solidFill>
                            <a:srgbClr val="00B0F0"/>
                          </a:solidFill>
                        </a:rPr>
                        <a:t>중대 안성 논술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선문대</a:t>
                      </a:r>
                      <a:r>
                        <a:rPr lang="ko-KR" altLang="en-US" sz="2200" b="1" dirty="0" smtClean="0"/>
                        <a:t> </a:t>
                      </a:r>
                      <a:r>
                        <a:rPr lang="ko-KR" altLang="en-US" sz="2200" b="1" dirty="0" err="1" smtClean="0"/>
                        <a:t>선문인재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한국산업기술대</a:t>
                      </a:r>
                      <a:r>
                        <a:rPr lang="ko-KR" altLang="en-US" sz="2200" b="1" dirty="0" smtClean="0"/>
                        <a:t> 논술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경북대상주</a:t>
                      </a:r>
                      <a:r>
                        <a:rPr lang="ko-KR" altLang="en-US" sz="2200" b="1" dirty="0" smtClean="0"/>
                        <a:t> 교과 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건대글로컬</a:t>
                      </a:r>
                      <a:r>
                        <a:rPr lang="ko-KR" altLang="en-US" sz="2200" b="1" baseline="0" dirty="0" smtClean="0"/>
                        <a:t> </a:t>
                      </a:r>
                      <a:r>
                        <a:rPr lang="ko-KR" altLang="en-US" sz="2200" b="1" dirty="0" smtClean="0"/>
                        <a:t>자기추천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명지대 명지인재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가천대</a:t>
                      </a:r>
                      <a:r>
                        <a:rPr lang="ko-KR" altLang="en-US" sz="2200" b="1" dirty="0" smtClean="0"/>
                        <a:t> </a:t>
                      </a:r>
                      <a:r>
                        <a:rPr lang="ko-KR" altLang="en-US" sz="2200" b="1" dirty="0" err="1" smtClean="0"/>
                        <a:t>조기취업형계약학과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상명대 천안 교과 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4.6*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/>
                        <a:t>아주대 미디어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교</a:t>
                      </a:r>
                      <a:r>
                        <a:rPr lang="en-US" altLang="ko-KR" sz="2200" b="1" dirty="0" smtClean="0"/>
                        <a:t>)</a:t>
                      </a:r>
                      <a:endParaRPr lang="ko-KR" altLang="en-US" sz="2200" b="1" dirty="0" smtClean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b="1" dirty="0" smtClean="0"/>
                        <a:t>4.7*</a:t>
                      </a:r>
                      <a:endParaRPr lang="ko-KR" altLang="en-US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ko-KR" altLang="en-US" sz="2200" b="1" dirty="0" err="1" smtClean="0"/>
                        <a:t>가천대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err="1" smtClean="0"/>
                        <a:t>백석대</a:t>
                      </a:r>
                      <a:r>
                        <a:rPr lang="ko-KR" altLang="en-US" sz="2200" b="1" dirty="0" smtClean="0"/>
                        <a:t> 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협성대</a:t>
                      </a:r>
                      <a:r>
                        <a:rPr lang="ko-KR" altLang="en-US" sz="2200" b="1" dirty="0" smtClean="0"/>
                        <a:t> 미래역량우수자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신한대</a:t>
                      </a:r>
                      <a:r>
                        <a:rPr lang="ko-KR" altLang="en-US" sz="2200" b="1" dirty="0" smtClean="0"/>
                        <a:t> </a:t>
                      </a:r>
                      <a:r>
                        <a:rPr lang="ko-KR" altLang="en-US" sz="2200" b="1" dirty="0" err="1" smtClean="0"/>
                        <a:t>신한국인전형</a:t>
                      </a:r>
                      <a:endParaRPr lang="ko-KR" altLang="en-US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4.8*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고려대세종</a:t>
                      </a:r>
                      <a:endParaRPr lang="en-US" altLang="ko-KR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b="1" dirty="0" smtClean="0"/>
                        <a:t>4.9*</a:t>
                      </a:r>
                      <a:endParaRPr lang="ko-KR" altLang="en-US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err="1" smtClean="0"/>
                        <a:t>가천대</a:t>
                      </a:r>
                      <a:r>
                        <a:rPr lang="en-US" altLang="ko-KR" sz="2200" b="1" baseline="0" dirty="0" smtClean="0"/>
                        <a:t>(</a:t>
                      </a:r>
                      <a:r>
                        <a:rPr lang="ko-KR" altLang="en-US" sz="2200" b="1" baseline="0" dirty="0" smtClean="0"/>
                        <a:t>실</a:t>
                      </a:r>
                      <a:r>
                        <a:rPr lang="en-US" altLang="ko-KR" sz="2200" b="1" baseline="0" dirty="0" smtClean="0"/>
                        <a:t>)</a:t>
                      </a:r>
                      <a:endParaRPr lang="ko-KR" altLang="en-US" sz="2200" b="1" dirty="0" smtClean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980661" y="456576"/>
            <a:ext cx="45057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22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대입등급별 수시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진학 현황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6895382" y="1526871"/>
            <a:ext cx="4839419" cy="2570671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b="1" dirty="0" smtClean="0">
                <a:solidFill>
                  <a:srgbClr val="FF0000"/>
                </a:solidFill>
              </a:rPr>
              <a:t>분교 </a:t>
            </a:r>
            <a:r>
              <a:rPr lang="en-US" altLang="ko-KR" b="1" dirty="0" smtClean="0">
                <a:solidFill>
                  <a:srgbClr val="FF0000"/>
                </a:solidFill>
              </a:rPr>
              <a:t>– </a:t>
            </a:r>
            <a:r>
              <a:rPr lang="ko-KR" altLang="en-US" b="1" dirty="0" smtClean="0">
                <a:solidFill>
                  <a:srgbClr val="FF0000"/>
                </a:solidFill>
              </a:rPr>
              <a:t>건대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글로컬</a:t>
            </a:r>
            <a:r>
              <a:rPr lang="en-US" altLang="ko-KR" b="1" dirty="0" smtClean="0">
                <a:solidFill>
                  <a:srgbClr val="FF0000"/>
                </a:solidFill>
              </a:rPr>
              <a:t>, </a:t>
            </a:r>
            <a:r>
              <a:rPr lang="ko-KR" altLang="en-US" b="1" dirty="0" smtClean="0">
                <a:solidFill>
                  <a:srgbClr val="FF0000"/>
                </a:solidFill>
              </a:rPr>
              <a:t>고대 세종</a:t>
            </a:r>
            <a:r>
              <a:rPr lang="en-US" altLang="ko-KR" b="1" dirty="0" smtClean="0">
                <a:solidFill>
                  <a:srgbClr val="FF0000"/>
                </a:solidFill>
              </a:rPr>
              <a:t>, </a:t>
            </a:r>
            <a:r>
              <a:rPr lang="ko-KR" altLang="en-US" b="1" dirty="0" smtClean="0">
                <a:solidFill>
                  <a:srgbClr val="FF0000"/>
                </a:solidFill>
              </a:rPr>
              <a:t>동국대 경주</a:t>
            </a:r>
            <a:r>
              <a:rPr lang="en-US" altLang="ko-KR" b="1" dirty="0" smtClean="0">
                <a:solidFill>
                  <a:srgbClr val="FF0000"/>
                </a:solidFill>
              </a:rPr>
              <a:t>,</a:t>
            </a:r>
          </a:p>
          <a:p>
            <a:r>
              <a:rPr lang="en-US" altLang="ko-KR" b="1" dirty="0">
                <a:solidFill>
                  <a:srgbClr val="FF0000"/>
                </a:solidFill>
              </a:rPr>
              <a:t> </a:t>
            </a:r>
            <a:r>
              <a:rPr lang="en-US" altLang="ko-KR" b="1" dirty="0" smtClean="0">
                <a:solidFill>
                  <a:srgbClr val="FF0000"/>
                </a:solidFill>
              </a:rPr>
              <a:t>        </a:t>
            </a:r>
            <a:r>
              <a:rPr lang="ko-KR" altLang="en-US" b="1" dirty="0" smtClean="0">
                <a:solidFill>
                  <a:srgbClr val="FF0000"/>
                </a:solidFill>
              </a:rPr>
              <a:t>연대 미래</a:t>
            </a:r>
            <a:r>
              <a:rPr lang="en-US" altLang="ko-KR" b="1" dirty="0" smtClean="0">
                <a:solidFill>
                  <a:srgbClr val="FF0000"/>
                </a:solidFill>
              </a:rPr>
              <a:t>, </a:t>
            </a:r>
            <a:r>
              <a:rPr lang="ko-KR" altLang="en-US" b="1" dirty="0" smtClean="0">
                <a:solidFill>
                  <a:srgbClr val="FF0000"/>
                </a:solidFill>
              </a:rPr>
              <a:t>한양대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에리카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endParaRPr lang="en-US" altLang="ko-KR" b="1" dirty="0">
              <a:solidFill>
                <a:srgbClr val="FF0000"/>
              </a:solidFill>
            </a:endParaRPr>
          </a:p>
          <a:p>
            <a:r>
              <a:rPr lang="ko-KR" altLang="en-US" b="1" dirty="0" smtClean="0">
                <a:solidFill>
                  <a:srgbClr val="FF0000"/>
                </a:solidFill>
              </a:rPr>
              <a:t>본교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이원화</a:t>
            </a:r>
            <a:r>
              <a:rPr lang="en-US" altLang="ko-KR" b="1" dirty="0" smtClean="0">
                <a:solidFill>
                  <a:srgbClr val="FF0000"/>
                </a:solidFill>
              </a:rPr>
              <a:t>)</a:t>
            </a:r>
          </a:p>
          <a:p>
            <a:r>
              <a:rPr lang="en-US" altLang="ko-KR" b="1" dirty="0" smtClean="0">
                <a:solidFill>
                  <a:srgbClr val="FF0000"/>
                </a:solidFill>
              </a:rPr>
              <a:t>- </a:t>
            </a:r>
            <a:r>
              <a:rPr lang="ko-KR" altLang="en-US" b="1" dirty="0" smtClean="0">
                <a:solidFill>
                  <a:srgbClr val="FF0000"/>
                </a:solidFill>
              </a:rPr>
              <a:t>서울대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연건</a:t>
            </a:r>
            <a:r>
              <a:rPr lang="en-US" altLang="ko-KR" b="1" dirty="0" smtClean="0">
                <a:solidFill>
                  <a:srgbClr val="FF0000"/>
                </a:solidFill>
              </a:rPr>
              <a:t>), </a:t>
            </a:r>
            <a:r>
              <a:rPr lang="ko-KR" altLang="en-US" b="1" dirty="0" smtClean="0">
                <a:solidFill>
                  <a:srgbClr val="FF0000"/>
                </a:solidFill>
              </a:rPr>
              <a:t>연대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국제</a:t>
            </a:r>
            <a:r>
              <a:rPr lang="en-US" altLang="ko-KR" b="1" dirty="0" smtClean="0">
                <a:solidFill>
                  <a:srgbClr val="FF0000"/>
                </a:solidFill>
              </a:rPr>
              <a:t>), </a:t>
            </a:r>
            <a:r>
              <a:rPr lang="ko-KR" altLang="en-US" b="1" dirty="0" smtClean="0">
                <a:solidFill>
                  <a:srgbClr val="FF0000"/>
                </a:solidFill>
              </a:rPr>
              <a:t>성대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수원</a:t>
            </a:r>
            <a:r>
              <a:rPr lang="en-US" altLang="ko-KR" b="1" dirty="0" smtClean="0">
                <a:solidFill>
                  <a:srgbClr val="FF0000"/>
                </a:solidFill>
              </a:rPr>
              <a:t>), </a:t>
            </a:r>
            <a:r>
              <a:rPr lang="ko-KR" altLang="en-US" b="1" dirty="0" smtClean="0">
                <a:solidFill>
                  <a:srgbClr val="FF0000"/>
                </a:solidFill>
              </a:rPr>
              <a:t>중앙대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안성</a:t>
            </a:r>
            <a:r>
              <a:rPr lang="en-US" altLang="ko-KR" b="1" dirty="0" smtClean="0">
                <a:solidFill>
                  <a:srgbClr val="FF0000"/>
                </a:solidFill>
              </a:rPr>
              <a:t>), </a:t>
            </a:r>
            <a:r>
              <a:rPr lang="ko-KR" altLang="en-US" b="1" dirty="0" smtClean="0">
                <a:solidFill>
                  <a:srgbClr val="FF0000"/>
                </a:solidFill>
              </a:rPr>
              <a:t>경희대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국제</a:t>
            </a:r>
            <a:r>
              <a:rPr lang="en-US" altLang="ko-KR" b="1" dirty="0" smtClean="0">
                <a:solidFill>
                  <a:srgbClr val="FF0000"/>
                </a:solidFill>
              </a:rPr>
              <a:t>), </a:t>
            </a:r>
            <a:r>
              <a:rPr lang="ko-KR" altLang="en-US" b="1" dirty="0" smtClean="0">
                <a:solidFill>
                  <a:srgbClr val="FF0000"/>
                </a:solidFill>
              </a:rPr>
              <a:t>외대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글로벌</a:t>
            </a:r>
            <a:r>
              <a:rPr lang="en-US" altLang="ko-KR" b="1" dirty="0" smtClean="0">
                <a:solidFill>
                  <a:srgbClr val="FF0000"/>
                </a:solidFill>
              </a:rPr>
              <a:t>), </a:t>
            </a:r>
            <a:r>
              <a:rPr lang="ko-KR" altLang="en-US" b="1" dirty="0" smtClean="0">
                <a:solidFill>
                  <a:srgbClr val="FF0000"/>
                </a:solidFill>
              </a:rPr>
              <a:t>동국대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고양</a:t>
            </a:r>
            <a:r>
              <a:rPr lang="en-US" altLang="ko-KR" b="1" dirty="0" smtClean="0">
                <a:solidFill>
                  <a:srgbClr val="FF0000"/>
                </a:solidFill>
              </a:rPr>
              <a:t>), </a:t>
            </a:r>
            <a:r>
              <a:rPr lang="ko-KR" altLang="en-US" b="1" dirty="0" smtClean="0">
                <a:solidFill>
                  <a:srgbClr val="FF0000"/>
                </a:solidFill>
              </a:rPr>
              <a:t>단국대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천안</a:t>
            </a:r>
            <a:r>
              <a:rPr lang="en-US" altLang="ko-KR" b="1" dirty="0" smtClean="0">
                <a:solidFill>
                  <a:srgbClr val="FF0000"/>
                </a:solidFill>
              </a:rPr>
              <a:t>), </a:t>
            </a:r>
            <a:r>
              <a:rPr lang="ko-KR" altLang="en-US" b="1" dirty="0" smtClean="0">
                <a:solidFill>
                  <a:srgbClr val="FF0000"/>
                </a:solidFill>
              </a:rPr>
              <a:t>홍익대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세종</a:t>
            </a:r>
            <a:r>
              <a:rPr lang="en-US" altLang="ko-KR" b="1" dirty="0" smtClean="0">
                <a:solidFill>
                  <a:srgbClr val="FF0000"/>
                </a:solidFill>
              </a:rPr>
              <a:t>), </a:t>
            </a:r>
            <a:r>
              <a:rPr lang="ko-KR" altLang="en-US" b="1" dirty="0" smtClean="0">
                <a:solidFill>
                  <a:srgbClr val="FF0000"/>
                </a:solidFill>
              </a:rPr>
              <a:t>명지대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용인</a:t>
            </a:r>
            <a:r>
              <a:rPr lang="en-US" altLang="ko-KR" b="1" dirty="0" smtClean="0">
                <a:solidFill>
                  <a:srgbClr val="FF0000"/>
                </a:solidFill>
              </a:rPr>
              <a:t>), </a:t>
            </a:r>
            <a:r>
              <a:rPr lang="ko-KR" altLang="en-US" b="1" dirty="0" smtClean="0">
                <a:solidFill>
                  <a:srgbClr val="FF0000"/>
                </a:solidFill>
              </a:rPr>
              <a:t>상명대</a:t>
            </a:r>
            <a:r>
              <a:rPr lang="en-US" altLang="ko-KR" b="1" dirty="0" smtClean="0">
                <a:solidFill>
                  <a:srgbClr val="FF0000"/>
                </a:solidFill>
              </a:rPr>
              <a:t>(</a:t>
            </a:r>
            <a:r>
              <a:rPr lang="ko-KR" altLang="en-US" b="1" dirty="0" smtClean="0">
                <a:solidFill>
                  <a:srgbClr val="FF0000"/>
                </a:solidFill>
              </a:rPr>
              <a:t>천안</a:t>
            </a:r>
            <a:r>
              <a:rPr lang="en-US" altLang="ko-KR" b="1" dirty="0" smtClean="0">
                <a:solidFill>
                  <a:srgbClr val="FF0000"/>
                </a:solidFill>
              </a:rPr>
              <a:t>) </a:t>
            </a:r>
            <a:r>
              <a:rPr lang="ko-KR" altLang="en-US" b="1" dirty="0" smtClean="0">
                <a:solidFill>
                  <a:srgbClr val="FF0000"/>
                </a:solidFill>
              </a:rPr>
              <a:t>등</a:t>
            </a:r>
            <a:endParaRPr lang="en-US" altLang="ko-KR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087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1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9025444"/>
              </p:ext>
            </p:extLst>
          </p:nvPr>
        </p:nvGraphicFramePr>
        <p:xfrm>
          <a:off x="556591" y="1037166"/>
          <a:ext cx="11178210" cy="352721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7109"/>
                <a:gridCol w="1346200"/>
                <a:gridCol w="4914901"/>
              </a:tblGrid>
              <a:tr h="4529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수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등 급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정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452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5.0*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/>
                        <a:t>강원대</a:t>
                      </a:r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/>
                        <a:t>한국전통문화대</a:t>
                      </a:r>
                      <a:r>
                        <a:rPr lang="en-US" altLang="ko-KR" sz="2200" b="1" dirty="0" smtClean="0"/>
                        <a:t>,</a:t>
                      </a:r>
                      <a:r>
                        <a:rPr lang="en-US" altLang="ko-KR" sz="2200" b="1" baseline="0" dirty="0" smtClean="0"/>
                        <a:t> </a:t>
                      </a:r>
                      <a:r>
                        <a:rPr lang="ko-KR" altLang="en-US" sz="2200" b="1" baseline="0" dirty="0" err="1" smtClean="0"/>
                        <a:t>평택대</a:t>
                      </a:r>
                      <a:r>
                        <a:rPr lang="ko-KR" altLang="en-US" sz="2200" b="1" baseline="0" dirty="0" smtClean="0"/>
                        <a:t> </a:t>
                      </a:r>
                      <a:r>
                        <a:rPr lang="en-US" altLang="ko-KR" sz="2200" b="1" baseline="0" dirty="0" smtClean="0"/>
                        <a:t>PTU</a:t>
                      </a:r>
                      <a:r>
                        <a:rPr lang="ko-KR" altLang="en-US" sz="2200" b="1" baseline="0" dirty="0" smtClean="0"/>
                        <a:t>교과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err="1" smtClean="0"/>
                        <a:t>동양대</a:t>
                      </a:r>
                      <a:r>
                        <a:rPr lang="ko-KR" altLang="en-US" sz="2200" b="1" baseline="0" dirty="0" smtClean="0"/>
                        <a:t> 교과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smtClean="0"/>
                        <a:t>청주대 교과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err="1" smtClean="0"/>
                        <a:t>선문대</a:t>
                      </a:r>
                      <a:r>
                        <a:rPr lang="ko-KR" altLang="en-US" sz="2200" b="1" baseline="0" dirty="0" smtClean="0"/>
                        <a:t> 교과 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err="1" smtClean="0"/>
                        <a:t>가천대</a:t>
                      </a:r>
                      <a:r>
                        <a:rPr lang="ko-KR" altLang="en-US" sz="2200" b="1" baseline="0" dirty="0" smtClean="0"/>
                        <a:t> 논술</a:t>
                      </a:r>
                      <a:endParaRPr lang="ko-KR" altLang="en-US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b="1" dirty="0" smtClean="0"/>
                        <a:t>5.1*</a:t>
                      </a:r>
                      <a:endParaRPr lang="ko-KR" altLang="en-US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/>
                        <a:t>상지대 종합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협성대</a:t>
                      </a:r>
                      <a:r>
                        <a:rPr lang="ko-KR" altLang="en-US" sz="2200" b="1" dirty="0" smtClean="0"/>
                        <a:t> </a:t>
                      </a:r>
                      <a:r>
                        <a:rPr lang="ko-KR" altLang="en-US" sz="2200" b="1" dirty="0" err="1" smtClean="0"/>
                        <a:t>협성창의인재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수원대 논술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5.2*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dirty="0" smtClean="0"/>
                        <a:t>광운대 논술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순천대 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외대 논술 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가천대</a:t>
                      </a:r>
                      <a:r>
                        <a:rPr lang="ko-KR" altLang="en-US" sz="2200" b="1" dirty="0" smtClean="0"/>
                        <a:t> 논술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수원대 논술</a:t>
                      </a:r>
                      <a:endParaRPr lang="en-US" altLang="ko-KR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b="1" dirty="0" smtClean="0"/>
                        <a:t>5.3*</a:t>
                      </a:r>
                      <a:endParaRPr lang="ko-KR" altLang="en-US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/>
                        <a:t>동국대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교</a:t>
                      </a:r>
                      <a:r>
                        <a:rPr lang="en-US" altLang="ko-KR" sz="2200" b="1" dirty="0" smtClean="0"/>
                        <a:t>), 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dirty="0" smtClean="0"/>
                        <a:t>단대 천안</a:t>
                      </a: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980661" y="456576"/>
            <a:ext cx="45057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22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대입등급별 수시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진학 현황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066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1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282968"/>
              </p:ext>
            </p:extLst>
          </p:nvPr>
        </p:nvGraphicFramePr>
        <p:xfrm>
          <a:off x="556591" y="1011766"/>
          <a:ext cx="11178210" cy="412411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7109"/>
                <a:gridCol w="1346200"/>
                <a:gridCol w="4914901"/>
              </a:tblGrid>
              <a:tr h="4529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수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등 급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정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452967">
                <a:tc>
                  <a:txBody>
                    <a:bodyPr/>
                    <a:lstStyle/>
                    <a:p>
                      <a:r>
                        <a:rPr lang="ko-KR" altLang="en-US" sz="2200" b="1" dirty="0" err="1" smtClean="0"/>
                        <a:t>서울한영대</a:t>
                      </a:r>
                      <a:r>
                        <a:rPr lang="ko-KR" altLang="en-US" sz="2200" b="1" dirty="0" smtClean="0"/>
                        <a:t> 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백석대</a:t>
                      </a:r>
                      <a:r>
                        <a:rPr lang="ko-KR" altLang="en-US" sz="2200" b="1" dirty="0" smtClean="0"/>
                        <a:t> 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청주대 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선문대</a:t>
                      </a:r>
                      <a:r>
                        <a:rPr lang="ko-KR" altLang="en-US" sz="2200" b="1" dirty="0" smtClean="0"/>
                        <a:t> 교과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5.4*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r>
                        <a:rPr lang="ko-KR" altLang="en-US" sz="2200" b="1" dirty="0" smtClean="0"/>
                        <a:t>성결대 </a:t>
                      </a:r>
                      <a:r>
                        <a:rPr lang="en-US" altLang="ko-KR" sz="2200" b="1" dirty="0" smtClean="0"/>
                        <a:t>SKU</a:t>
                      </a:r>
                      <a:r>
                        <a:rPr lang="ko-KR" altLang="en-US" sz="2200" b="1" dirty="0" smtClean="0"/>
                        <a:t>창의인재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5.5*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2200" b="1" dirty="0" smtClean="0"/>
                        <a:t>동국대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시립대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수원대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r>
                        <a:rPr lang="ko-KR" altLang="en-US" sz="2200" b="1" dirty="0" smtClean="0"/>
                        <a:t>서울여대 논술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공주대 천안 교과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5.7*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2200" b="1" dirty="0" smtClean="0"/>
                        <a:t>강남대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endParaRPr lang="ko-KR" altLang="en-US" sz="22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5.8*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2200" b="1" dirty="0" err="1" smtClean="0"/>
                        <a:t>백석대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실</a:t>
                      </a:r>
                      <a:r>
                        <a:rPr lang="en-US" altLang="ko-KR" sz="2200" b="1" dirty="0" smtClean="0"/>
                        <a:t>)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5.9*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2200" b="1" dirty="0" smtClean="0"/>
                        <a:t>서울시립대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실</a:t>
                      </a:r>
                      <a:r>
                        <a:rPr lang="en-US" altLang="ko-KR" sz="2200" b="1" dirty="0" smtClean="0"/>
                        <a:t>), </a:t>
                      </a:r>
                      <a:r>
                        <a:rPr lang="ko-KR" altLang="en-US" sz="2200" b="1" dirty="0" smtClean="0"/>
                        <a:t>단대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r>
                        <a:rPr lang="ko-KR" altLang="en-US" sz="2200" b="1" dirty="0" smtClean="0"/>
                        <a:t>극동대 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강원대도계</a:t>
                      </a:r>
                      <a:r>
                        <a:rPr lang="ko-KR" altLang="en-US" sz="2200" b="1" dirty="0" smtClean="0"/>
                        <a:t> 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대전대 교과면접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안양대</a:t>
                      </a:r>
                      <a:r>
                        <a:rPr lang="ko-KR" altLang="en-US" sz="2200" b="1" dirty="0" smtClean="0"/>
                        <a:t> 교과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야</a:t>
                      </a:r>
                      <a:r>
                        <a:rPr lang="en-US" altLang="ko-KR" sz="2200" b="1" dirty="0" smtClean="0"/>
                        <a:t>), </a:t>
                      </a:r>
                      <a:r>
                        <a:rPr lang="ko-KR" altLang="en-US" sz="2200" b="1" dirty="0" err="1" smtClean="0"/>
                        <a:t>우송대</a:t>
                      </a:r>
                      <a:r>
                        <a:rPr lang="ko-KR" altLang="en-US" sz="2200" b="1" dirty="0" smtClean="0"/>
                        <a:t> 교과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6.0*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2200" b="1" dirty="0" smtClean="0"/>
                        <a:t>서경대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실</a:t>
                      </a:r>
                      <a:r>
                        <a:rPr lang="en-US" altLang="ko-KR" sz="2200" b="1" dirty="0" smtClean="0"/>
                        <a:t>), </a:t>
                      </a:r>
                      <a:r>
                        <a:rPr lang="ko-KR" altLang="en-US" sz="2200" b="1" dirty="0" smtClean="0"/>
                        <a:t>한경대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980661" y="456576"/>
            <a:ext cx="45057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22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대입등급별 수시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진학 현황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798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473787" y="483079"/>
            <a:ext cx="2629074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chemeClr val="tx2">
                    <a:lumMod val="40000"/>
                    <a:lumOff val="60000"/>
                  </a:scheme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chemeClr val="tx2">
                    <a:lumMod val="40000"/>
                    <a:lumOff val="60000"/>
                  </a:scheme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chemeClr val="tx2">
                  <a:lumMod val="40000"/>
                  <a:lumOff val="60000"/>
                </a:scheme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="" xmlns:a16="http://schemas.microsoft.com/office/drawing/2014/main" id="{48EBD235-33DC-42BB-9A97-F7BED014599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9" t="34214" r="24877" b="32682"/>
          <a:stretch/>
        </p:blipFill>
        <p:spPr>
          <a:xfrm>
            <a:off x="1987826" y="1981292"/>
            <a:ext cx="7984474" cy="2545065"/>
          </a:xfrm>
          <a:prstGeom prst="rect">
            <a:avLst/>
          </a:prstGeom>
        </p:spPr>
      </p:pic>
      <p:grpSp>
        <p:nvGrpSpPr>
          <p:cNvPr id="4" name="그룹 3">
            <a:extLst>
              <a:ext uri="{FF2B5EF4-FFF2-40B4-BE49-F238E27FC236}">
                <a16:creationId xmlns="" xmlns:a16="http://schemas.microsoft.com/office/drawing/2014/main" id="{A35BCDA6-3AB2-48E2-80AD-B323BCB3D8C5}"/>
              </a:ext>
            </a:extLst>
          </p:cNvPr>
          <p:cNvGrpSpPr/>
          <p:nvPr/>
        </p:nvGrpSpPr>
        <p:grpSpPr>
          <a:xfrm>
            <a:off x="1491129" y="2469584"/>
            <a:ext cx="9017845" cy="2880065"/>
            <a:chOff x="1888689" y="2473651"/>
            <a:chExt cx="8133131" cy="2880065"/>
          </a:xfrm>
        </p:grpSpPr>
        <p:pic>
          <p:nvPicPr>
            <p:cNvPr id="5" name="그림 4">
              <a:extLst>
                <a:ext uri="{FF2B5EF4-FFF2-40B4-BE49-F238E27FC236}">
                  <a16:creationId xmlns="" xmlns:a16="http://schemas.microsoft.com/office/drawing/2014/main" id="{D73E46DA-D017-4FA2-A53D-2CFBD1CF791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84" t="67187" r="21173" b="26687"/>
            <a:stretch/>
          </p:blipFill>
          <p:spPr>
            <a:xfrm>
              <a:off x="1949116" y="4518918"/>
              <a:ext cx="8072704" cy="471204"/>
            </a:xfrm>
            <a:prstGeom prst="rect">
              <a:avLst/>
            </a:prstGeom>
          </p:spPr>
        </p:pic>
        <p:pic>
          <p:nvPicPr>
            <p:cNvPr id="6" name="그래픽 25">
              <a:extLst>
                <a:ext uri="{FF2B5EF4-FFF2-40B4-BE49-F238E27FC236}">
                  <a16:creationId xmlns="" xmlns:a16="http://schemas.microsoft.com/office/drawing/2014/main" id="{610C0AD6-AE60-4DC0-97B6-01A1610B741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189568" y="2613598"/>
              <a:ext cx="638854" cy="404606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D866CDBD-3068-4B79-95FD-F86FCAA1FF88}"/>
                </a:ext>
              </a:extLst>
            </p:cNvPr>
            <p:cNvSpPr txBox="1"/>
            <p:nvPr/>
          </p:nvSpPr>
          <p:spPr>
            <a:xfrm>
              <a:off x="2880597" y="3106140"/>
              <a:ext cx="1303998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prstMaterial="matte">
                <a:bevelT w="0" prst="artDeco"/>
                <a:contourClr>
                  <a:schemeClr val="bg1"/>
                </a:contourClr>
              </a:sp3d>
            </a:bodyPr>
            <a:lstStyle/>
            <a:p>
              <a:pPr marL="57150" indent="-342900" algn="ctr" eaLnBrk="0" hangingPunct="0">
                <a:buClr>
                  <a:srgbClr val="000000"/>
                </a:buClr>
                <a:buSzPct val="120000"/>
                <a:tabLst>
                  <a:tab pos="5648325" algn="l"/>
                </a:tabLst>
                <a:defRPr/>
              </a:pPr>
              <a:r>
                <a:rPr lang="ko-KR" altLang="en-US" sz="2100" b="1" kern="0" spc="-150" dirty="0">
                  <a:ln w="11430"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003964"/>
                  </a:solidFill>
                  <a:latin typeface="+mn-ea"/>
                </a:rPr>
                <a:t>수시모집</a:t>
              </a:r>
            </a:p>
          </p:txBody>
        </p:sp>
        <p:pic>
          <p:nvPicPr>
            <p:cNvPr id="8" name="그래픽 36">
              <a:extLst>
                <a:ext uri="{FF2B5EF4-FFF2-40B4-BE49-F238E27FC236}">
                  <a16:creationId xmlns="" xmlns:a16="http://schemas.microsoft.com/office/drawing/2014/main" id="{A3D3B08A-68F0-44EB-BBF0-11766B1464F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620580" y="2627681"/>
              <a:ext cx="729776" cy="429280"/>
            </a:xfrm>
            <a:prstGeom prst="rect">
              <a:avLst/>
            </a:prstGeom>
          </p:spPr>
        </p:pic>
        <p:pic>
          <p:nvPicPr>
            <p:cNvPr id="9" name="그래픽 40">
              <a:extLst>
                <a:ext uri="{FF2B5EF4-FFF2-40B4-BE49-F238E27FC236}">
                  <a16:creationId xmlns="" xmlns:a16="http://schemas.microsoft.com/office/drawing/2014/main" id="{4A933304-DBAD-495A-9C75-68A6EF527CB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252083" y="2473651"/>
              <a:ext cx="407898" cy="550660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="" xmlns:a16="http://schemas.microsoft.com/office/drawing/2014/main" id="{B0DF6336-4782-4BE4-B641-9BB2EDD01E33}"/>
                </a:ext>
              </a:extLst>
            </p:cNvPr>
            <p:cNvSpPr txBox="1"/>
            <p:nvPr/>
          </p:nvSpPr>
          <p:spPr>
            <a:xfrm>
              <a:off x="5332395" y="3106140"/>
              <a:ext cx="1303998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prstMaterial="matte">
                <a:bevelT w="0" prst="artDeco"/>
                <a:contourClr>
                  <a:schemeClr val="bg1"/>
                </a:contourClr>
              </a:sp3d>
            </a:bodyPr>
            <a:lstStyle/>
            <a:p>
              <a:pPr marL="57150" indent="-342900" algn="ctr" eaLnBrk="0" hangingPunct="0">
                <a:buClr>
                  <a:srgbClr val="000000"/>
                </a:buClr>
                <a:buSzPct val="120000"/>
                <a:tabLst>
                  <a:tab pos="5648325" algn="l"/>
                </a:tabLst>
                <a:defRPr/>
              </a:pPr>
              <a:r>
                <a:rPr lang="ko-KR" altLang="en-US" sz="2100" b="1" kern="0" spc="-150" dirty="0">
                  <a:ln w="11430"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1E73BD"/>
                  </a:solidFill>
                  <a:latin typeface="+mn-ea"/>
                </a:rPr>
                <a:t>정시모집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A3499B95-789A-4F94-B8F0-42643BF8C67A}"/>
                </a:ext>
              </a:extLst>
            </p:cNvPr>
            <p:cNvSpPr txBox="1"/>
            <p:nvPr/>
          </p:nvSpPr>
          <p:spPr>
            <a:xfrm>
              <a:off x="7784193" y="3106140"/>
              <a:ext cx="1303998" cy="3231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prstMaterial="matte">
                <a:bevelT w="0" prst="artDeco"/>
                <a:contourClr>
                  <a:schemeClr val="bg1"/>
                </a:contourClr>
              </a:sp3d>
            </a:bodyPr>
            <a:lstStyle/>
            <a:p>
              <a:pPr marL="57150" indent="-342900" algn="ctr" eaLnBrk="0" hangingPunct="0">
                <a:buClr>
                  <a:srgbClr val="000000"/>
                </a:buClr>
                <a:buSzPct val="120000"/>
                <a:tabLst>
                  <a:tab pos="5648325" algn="l"/>
                </a:tabLst>
                <a:defRPr/>
              </a:pPr>
              <a:r>
                <a:rPr lang="ko-KR" altLang="en-US" sz="2100" b="1" kern="0" spc="-150" dirty="0">
                  <a:ln w="11430"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25A8B9"/>
                  </a:solidFill>
                  <a:latin typeface="+mn-ea"/>
                </a:rPr>
                <a:t>추가모집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67DE0A96-C3A3-4F1B-8734-CB8011FAE0C1}"/>
                </a:ext>
              </a:extLst>
            </p:cNvPr>
            <p:cNvSpPr txBox="1"/>
            <p:nvPr/>
          </p:nvSpPr>
          <p:spPr>
            <a:xfrm>
              <a:off x="1888689" y="4984384"/>
              <a:ext cx="26497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0975" marR="0" lvl="0" indent="-180975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ko-KR" altLang="en-US" b="1" kern="0" spc="-150" dirty="0">
                  <a:ln w="11430">
                    <a:solidFill>
                      <a:srgbClr val="1E73BD">
                        <a:alpha val="0"/>
                      </a:srgbClr>
                    </a:solidFill>
                  </a:ln>
                  <a:latin typeface="+mn-ea"/>
                </a:rPr>
                <a:t>최대 </a:t>
              </a:r>
              <a:r>
                <a:rPr lang="en-US" altLang="ko-KR" b="1" kern="0" spc="-150" dirty="0">
                  <a:ln w="11430"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003964"/>
                  </a:solidFill>
                  <a:latin typeface="+mn-ea"/>
                </a:rPr>
                <a:t>6</a:t>
              </a:r>
              <a:r>
                <a:rPr lang="ko-KR" altLang="en-US" b="1" kern="0" spc="-150" dirty="0">
                  <a:ln w="11430"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003964"/>
                  </a:solidFill>
                  <a:latin typeface="+mn-ea"/>
                </a:rPr>
                <a:t>회</a:t>
              </a:r>
              <a:r>
                <a:rPr lang="ko-KR" altLang="en-US" b="1" kern="0" spc="-150" dirty="0">
                  <a:ln w="11430">
                    <a:solidFill>
                      <a:srgbClr val="1E73BD">
                        <a:alpha val="0"/>
                      </a:srgbClr>
                    </a:solidFill>
                  </a:ln>
                  <a:latin typeface="+mn-ea"/>
                </a:rPr>
                <a:t>까지 지원 가능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C1A03B06-91C7-4BAD-B2C4-D915AF5765A5}"/>
                </a:ext>
              </a:extLst>
            </p:cNvPr>
            <p:cNvSpPr txBox="1"/>
            <p:nvPr/>
          </p:nvSpPr>
          <p:spPr>
            <a:xfrm>
              <a:off x="4549023" y="4984384"/>
              <a:ext cx="3365970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0975" marR="0" lvl="0" indent="-180975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ko-KR" altLang="en-US" b="1" kern="0" spc="-150" dirty="0">
                  <a:ln>
                    <a:solidFill>
                      <a:schemeClr val="tx1">
                        <a:lumMod val="75000"/>
                        <a:lumOff val="25000"/>
                        <a:alpha val="5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군별 </a:t>
              </a:r>
              <a:r>
                <a:rPr lang="en-US" altLang="ko-KR" b="1" kern="0" spc="-150" dirty="0">
                  <a:ln>
                    <a:solidFill>
                      <a:schemeClr val="tx1">
                        <a:lumMod val="75000"/>
                        <a:lumOff val="25000"/>
                        <a:alpha val="5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1</a:t>
              </a:r>
              <a:r>
                <a:rPr lang="ko-KR" altLang="en-US" b="1" kern="0" spc="-150" dirty="0" err="1">
                  <a:ln>
                    <a:solidFill>
                      <a:schemeClr val="tx1">
                        <a:lumMod val="75000"/>
                        <a:lumOff val="25000"/>
                        <a:alpha val="5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회씩</a:t>
              </a:r>
              <a:r>
                <a:rPr lang="ko-KR" altLang="en-US" b="1" kern="0" spc="-150" dirty="0">
                  <a:ln>
                    <a:solidFill>
                      <a:schemeClr val="tx1">
                        <a:lumMod val="75000"/>
                        <a:lumOff val="25000"/>
                        <a:alpha val="5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 최대 </a:t>
              </a:r>
              <a:r>
                <a:rPr lang="en-US" altLang="ko-KR" b="1" kern="0" spc="-150" dirty="0">
                  <a:ln>
                    <a:solidFill>
                      <a:schemeClr val="tx1">
                        <a:lumMod val="75000"/>
                        <a:lumOff val="25000"/>
                        <a:alpha val="5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3</a:t>
              </a:r>
              <a:r>
                <a:rPr lang="ko-KR" altLang="en-US" b="1" kern="0" spc="-150" dirty="0">
                  <a:ln>
                    <a:solidFill>
                      <a:schemeClr val="tx1">
                        <a:lumMod val="75000"/>
                        <a:lumOff val="25000"/>
                        <a:alpha val="5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회 지원 가능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A1F2C244-6D46-4765-BDCB-6038289DDD2B}"/>
                </a:ext>
              </a:extLst>
            </p:cNvPr>
            <p:cNvSpPr txBox="1"/>
            <p:nvPr/>
          </p:nvSpPr>
          <p:spPr>
            <a:xfrm>
              <a:off x="7804882" y="4984384"/>
              <a:ext cx="145140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80975" marR="0" lvl="0" indent="-180975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ko-KR" altLang="en-US" b="1" kern="0" spc="-150" dirty="0">
                  <a:ln>
                    <a:solidFill>
                      <a:schemeClr val="tx1">
                        <a:lumMod val="75000"/>
                        <a:lumOff val="25000"/>
                        <a:alpha val="500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+mn-ea"/>
                </a:rPr>
                <a:t>제한 없음</a:t>
              </a:r>
            </a:p>
          </p:txBody>
        </p:sp>
        <p:sp>
          <p:nvSpPr>
            <p:cNvPr id="15" name="타원 14">
              <a:extLst>
                <a:ext uri="{FF2B5EF4-FFF2-40B4-BE49-F238E27FC236}">
                  <a16:creationId xmlns="" xmlns:a16="http://schemas.microsoft.com/office/drawing/2014/main" id="{7FB882FF-7A85-4600-A028-EC68796FC329}"/>
                </a:ext>
              </a:extLst>
            </p:cNvPr>
            <p:cNvSpPr/>
            <p:nvPr/>
          </p:nvSpPr>
          <p:spPr>
            <a:xfrm>
              <a:off x="3464288" y="4682917"/>
              <a:ext cx="131130" cy="1311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>
                  <a:solidFill>
                    <a:srgbClr val="1E73BD">
                      <a:alpha val="0"/>
                    </a:srgbClr>
                  </a:solidFill>
                </a:ln>
              </a:endParaRPr>
            </a:p>
          </p:txBody>
        </p:sp>
        <p:sp>
          <p:nvSpPr>
            <p:cNvPr id="16" name="타원 15">
              <a:extLst>
                <a:ext uri="{FF2B5EF4-FFF2-40B4-BE49-F238E27FC236}">
                  <a16:creationId xmlns="" xmlns:a16="http://schemas.microsoft.com/office/drawing/2014/main" id="{5B0A913F-016E-40D3-9068-08F63E813455}"/>
                </a:ext>
              </a:extLst>
            </p:cNvPr>
            <p:cNvSpPr/>
            <p:nvPr/>
          </p:nvSpPr>
          <p:spPr>
            <a:xfrm>
              <a:off x="5918376" y="4682917"/>
              <a:ext cx="131130" cy="1311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>
                  <a:solidFill>
                    <a:srgbClr val="1E73BD">
                      <a:alpha val="0"/>
                    </a:srgbClr>
                  </a:solidFill>
                </a:ln>
              </a:endParaRPr>
            </a:p>
          </p:txBody>
        </p:sp>
        <p:sp>
          <p:nvSpPr>
            <p:cNvPr id="17" name="타원 16">
              <a:extLst>
                <a:ext uri="{FF2B5EF4-FFF2-40B4-BE49-F238E27FC236}">
                  <a16:creationId xmlns="" xmlns:a16="http://schemas.microsoft.com/office/drawing/2014/main" id="{DE5C8B26-12BC-44E6-B1FB-71E0A9E66E09}"/>
                </a:ext>
              </a:extLst>
            </p:cNvPr>
            <p:cNvSpPr/>
            <p:nvPr/>
          </p:nvSpPr>
          <p:spPr>
            <a:xfrm>
              <a:off x="8372464" y="4682917"/>
              <a:ext cx="131130" cy="13113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n>
                  <a:solidFill>
                    <a:srgbClr val="1E73BD">
                      <a:alpha val="0"/>
                    </a:srgbClr>
                  </a:solidFill>
                </a:ln>
              </a:endParaRPr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/>
              <a:t>1</a:t>
            </a:r>
            <a:endParaRPr lang="ko-KR" altLang="en-US" sz="2400" b="1" dirty="0"/>
          </a:p>
        </p:txBody>
      </p:sp>
      <p:sp>
        <p:nvSpPr>
          <p:cNvPr id="19" name="직사각형 18"/>
          <p:cNvSpPr/>
          <p:nvPr/>
        </p:nvSpPr>
        <p:spPr>
          <a:xfrm>
            <a:off x="596348" y="1192695"/>
            <a:ext cx="5295524" cy="622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모집시기별 복수지원 가능 횟수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980662" y="456576"/>
            <a:ext cx="2483626" cy="337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/>
              <a:t>대입 기본 안내 </a:t>
            </a:r>
            <a:endParaRPr lang="ko-KR" altLang="en-US" sz="2000" b="1" dirty="0"/>
          </a:p>
        </p:txBody>
      </p:sp>
      <p:sp>
        <p:nvSpPr>
          <p:cNvPr id="22" name="직사각형 21"/>
          <p:cNvSpPr/>
          <p:nvPr/>
        </p:nvSpPr>
        <p:spPr>
          <a:xfrm>
            <a:off x="450574" y="5433392"/>
            <a:ext cx="3859910" cy="9541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900" b="1" dirty="0" smtClean="0">
                <a:solidFill>
                  <a:srgbClr val="002060"/>
                </a:solidFill>
              </a:rPr>
              <a:t>합격 시 정시</a:t>
            </a:r>
            <a:r>
              <a:rPr lang="en-US" altLang="ko-KR" sz="1900" b="1" dirty="0" smtClean="0">
                <a:solidFill>
                  <a:srgbClr val="002060"/>
                </a:solidFill>
              </a:rPr>
              <a:t>, </a:t>
            </a:r>
            <a:r>
              <a:rPr lang="ko-KR" altLang="en-US" sz="1900" b="1" dirty="0" smtClean="0">
                <a:solidFill>
                  <a:srgbClr val="002060"/>
                </a:solidFill>
              </a:rPr>
              <a:t>추가모집 지원 불가</a:t>
            </a:r>
            <a:endParaRPr lang="en-US" altLang="ko-KR" sz="1900" b="1" dirty="0" smtClean="0">
              <a:solidFill>
                <a:srgbClr val="002060"/>
              </a:solidFill>
            </a:endParaRPr>
          </a:p>
          <a:p>
            <a:pPr algn="ctr"/>
            <a:r>
              <a:rPr lang="en-US" altLang="ko-KR" sz="1900" b="1" dirty="0" smtClean="0">
                <a:solidFill>
                  <a:srgbClr val="002060"/>
                </a:solidFill>
              </a:rPr>
              <a:t>(</a:t>
            </a:r>
            <a:r>
              <a:rPr lang="ko-KR" altLang="en-US" sz="1900" b="1" dirty="0" smtClean="0">
                <a:solidFill>
                  <a:srgbClr val="002060"/>
                </a:solidFill>
              </a:rPr>
              <a:t>등록 포기해도 모두 지원 불가</a:t>
            </a:r>
            <a:r>
              <a:rPr lang="en-US" altLang="ko-KR" sz="1900" b="1" dirty="0" smtClean="0">
                <a:solidFill>
                  <a:srgbClr val="002060"/>
                </a:solidFill>
              </a:rPr>
              <a:t>)</a:t>
            </a:r>
            <a:endParaRPr lang="ko-KR" altLang="en-US" sz="1900" b="1" dirty="0">
              <a:solidFill>
                <a:srgbClr val="002060"/>
              </a:solidFill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4485863" y="5605120"/>
            <a:ext cx="3083337" cy="6845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900" b="1" dirty="0" smtClean="0">
                <a:solidFill>
                  <a:srgbClr val="002060"/>
                </a:solidFill>
              </a:rPr>
              <a:t>합격 등록 시 </a:t>
            </a:r>
            <a:r>
              <a:rPr lang="en-US" altLang="ko-KR" sz="1900" b="1" dirty="0" smtClean="0">
                <a:solidFill>
                  <a:srgbClr val="002060"/>
                </a:solidFill>
              </a:rPr>
              <a:t>2</a:t>
            </a:r>
            <a:r>
              <a:rPr lang="ko-KR" altLang="en-US" sz="1900" b="1" dirty="0" smtClean="0">
                <a:solidFill>
                  <a:srgbClr val="002060"/>
                </a:solidFill>
              </a:rPr>
              <a:t>월 추가모집 </a:t>
            </a:r>
            <a:endParaRPr lang="en-US" altLang="ko-KR" sz="1900" b="1" dirty="0" smtClean="0">
              <a:solidFill>
                <a:srgbClr val="002060"/>
              </a:solidFill>
            </a:endParaRPr>
          </a:p>
          <a:p>
            <a:r>
              <a:rPr lang="ko-KR" altLang="en-US" sz="1900" b="1" dirty="0" smtClean="0">
                <a:solidFill>
                  <a:srgbClr val="002060"/>
                </a:solidFill>
              </a:rPr>
              <a:t>지원 불가</a:t>
            </a:r>
            <a:endParaRPr lang="en-US" altLang="ko-KR" sz="1900" b="1" dirty="0" smtClean="0">
              <a:solidFill>
                <a:srgbClr val="002060"/>
              </a:solidFill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7864063" y="5605120"/>
            <a:ext cx="3083337" cy="6845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1900" b="1" dirty="0" smtClean="0">
                <a:solidFill>
                  <a:srgbClr val="002060"/>
                </a:solidFill>
              </a:rPr>
              <a:t>기간 내 정시 등록 포기 시 지원 가능</a:t>
            </a:r>
            <a:endParaRPr lang="en-US" altLang="ko-KR" sz="1900" b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1936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1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612680"/>
              </p:ext>
            </p:extLst>
          </p:nvPr>
        </p:nvGraphicFramePr>
        <p:xfrm>
          <a:off x="556591" y="1037166"/>
          <a:ext cx="11178210" cy="469476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917109"/>
                <a:gridCol w="1346200"/>
                <a:gridCol w="4914901"/>
              </a:tblGrid>
              <a:tr h="4529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수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등 급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정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452967">
                <a:tc>
                  <a:txBody>
                    <a:bodyPr/>
                    <a:lstStyle/>
                    <a:p>
                      <a:r>
                        <a:rPr lang="ko-KR" altLang="en-US" sz="2200" b="1" dirty="0" err="1" smtClean="0"/>
                        <a:t>강릉원주대</a:t>
                      </a:r>
                      <a:r>
                        <a:rPr lang="ko-KR" altLang="en-US" sz="2200" b="1" dirty="0" smtClean="0"/>
                        <a:t> 교과</a:t>
                      </a:r>
                      <a:r>
                        <a:rPr lang="en-US" altLang="ko-KR" sz="2200" b="1" dirty="0" smtClean="0"/>
                        <a:t>, </a:t>
                      </a:r>
                    </a:p>
                    <a:p>
                      <a:r>
                        <a:rPr lang="ko-KR" altLang="en-US" sz="2200" b="1" dirty="0" smtClean="0"/>
                        <a:t>제주대 교과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6.4*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2200" b="1" dirty="0" err="1" smtClean="0"/>
                        <a:t>한양대에리카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실</a:t>
                      </a:r>
                      <a:r>
                        <a:rPr lang="en-US" altLang="ko-KR" sz="2200" b="1" dirty="0" smtClean="0"/>
                        <a:t>)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r>
                        <a:rPr lang="ko-KR" altLang="en-US" sz="2200" b="1" dirty="0" smtClean="0"/>
                        <a:t>항공대 논술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세한대 교과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6.5*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r>
                        <a:rPr lang="ko-KR" altLang="en-US" sz="2200" b="1" dirty="0" smtClean="0"/>
                        <a:t>대전대 교과면접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수원대 논술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err="1" smtClean="0"/>
                        <a:t>우송대</a:t>
                      </a:r>
                      <a:r>
                        <a:rPr lang="ko-KR" altLang="en-US" sz="2200" b="1" dirty="0" smtClean="0"/>
                        <a:t> 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한남대 교과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6.6*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ko-KR" altLang="en-US" sz="2200" b="1" dirty="0" smtClean="0"/>
                        <a:t>단대 천안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실</a:t>
                      </a:r>
                      <a:r>
                        <a:rPr lang="en-US" altLang="ko-KR" sz="2200" b="1" dirty="0" smtClean="0"/>
                        <a:t>)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r>
                        <a:rPr lang="ko-KR" altLang="en-US" sz="2200" b="1" dirty="0" err="1" smtClean="0"/>
                        <a:t>백석대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실</a:t>
                      </a:r>
                      <a:r>
                        <a:rPr lang="en-US" altLang="ko-KR" sz="2200" b="1" dirty="0" smtClean="0"/>
                        <a:t>)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6.7*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r>
                        <a:rPr lang="ko-KR" altLang="en-US" sz="2200" b="1" dirty="0" err="1" smtClean="0"/>
                        <a:t>초당대</a:t>
                      </a:r>
                      <a:r>
                        <a:rPr lang="ko-KR" altLang="en-US" sz="2200" b="1" dirty="0" smtClean="0"/>
                        <a:t> 교과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7.0*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r>
                        <a:rPr lang="ko-KR" altLang="en-US" sz="2200" b="1" dirty="0" smtClean="0"/>
                        <a:t>홍익대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실</a:t>
                      </a:r>
                      <a:r>
                        <a:rPr lang="en-US" altLang="ko-KR" sz="2200" b="1" dirty="0" smtClean="0"/>
                        <a:t>)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7.3*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r>
                        <a:rPr lang="ko-KR" altLang="en-US" sz="2200" b="1" dirty="0" smtClean="0"/>
                        <a:t>극동대</a:t>
                      </a:r>
                      <a:r>
                        <a:rPr lang="ko-KR" altLang="en-US" sz="2200" b="1" baseline="0" dirty="0" smtClean="0"/>
                        <a:t> 교과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7.5*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r>
                        <a:rPr lang="ko-KR" altLang="en-US" sz="2200" b="1" dirty="0" smtClean="0"/>
                        <a:t>상지대 교과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7.7*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sz="22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980661" y="456576"/>
            <a:ext cx="45057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22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대입등급별 수시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진학 현황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1949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1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160572"/>
              </p:ext>
            </p:extLst>
          </p:nvPr>
        </p:nvGraphicFramePr>
        <p:xfrm>
          <a:off x="556591" y="1037166"/>
          <a:ext cx="11178210" cy="13589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33009"/>
                <a:gridCol w="1333500"/>
                <a:gridCol w="4711701"/>
              </a:tblGrid>
              <a:tr h="45296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수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등 급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정 시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452967">
                <a:tc>
                  <a:txBody>
                    <a:bodyPr/>
                    <a:lstStyle/>
                    <a:p>
                      <a:r>
                        <a:rPr lang="ko-KR" altLang="en-US" sz="2200" b="1" dirty="0" err="1" smtClean="0"/>
                        <a:t>중부대</a:t>
                      </a:r>
                      <a:r>
                        <a:rPr lang="ko-KR" altLang="en-US" sz="2200" b="1" dirty="0" smtClean="0"/>
                        <a:t> 실기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8.2*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sz="2200" b="1" dirty="0"/>
                    </a:p>
                  </a:txBody>
                  <a:tcPr anchor="ctr"/>
                </a:tc>
              </a:tr>
              <a:tr h="452967">
                <a:tc>
                  <a:txBody>
                    <a:bodyPr/>
                    <a:lstStyle/>
                    <a:p>
                      <a:r>
                        <a:rPr lang="ko-KR" altLang="en-US" sz="2200" b="1" dirty="0" err="1" smtClean="0"/>
                        <a:t>협성대</a:t>
                      </a:r>
                      <a:r>
                        <a:rPr lang="ko-KR" altLang="en-US" sz="2200" b="1" dirty="0" smtClean="0"/>
                        <a:t> 면접 실기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8.7*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ko-KR" altLang="en-US" sz="22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980661" y="456576"/>
            <a:ext cx="45057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22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대입등급별 수시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정시 진학 현황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5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294783" y="2504661"/>
            <a:ext cx="3591339" cy="1378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 smtClean="0">
                <a:solidFill>
                  <a:srgbClr val="4472C4">
                    <a:lumMod val="50000"/>
                  </a:srgb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합격생 </a:t>
            </a:r>
            <a:endParaRPr lang="en-US" altLang="ko-KR" sz="4400" b="1" dirty="0" smtClean="0">
              <a:solidFill>
                <a:srgbClr val="4472C4">
                  <a:lumMod val="50000"/>
                </a:srgb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4400" b="1" dirty="0" err="1" smtClean="0">
                <a:solidFill>
                  <a:srgbClr val="4472C4">
                    <a:lumMod val="50000"/>
                  </a:srgb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비교과</a:t>
            </a:r>
            <a:r>
              <a:rPr lang="ko-KR" altLang="en-US" sz="4400" b="1" dirty="0" smtClean="0">
                <a:solidFill>
                  <a:srgbClr val="4472C4">
                    <a:lumMod val="50000"/>
                  </a:srgb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분석</a:t>
            </a:r>
            <a:endParaRPr lang="en-US" altLang="ko-KR" sz="4400" b="1" dirty="0" smtClean="0">
              <a:solidFill>
                <a:srgbClr val="4472C4">
                  <a:lumMod val="50000"/>
                </a:srgb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209800" y="2768600"/>
            <a:ext cx="3454400" cy="157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600" b="1" dirty="0" smtClean="0">
                <a:solidFill>
                  <a:schemeClr val="bg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02-2</a:t>
            </a:r>
            <a:endParaRPr lang="ko-KR" altLang="en-US" sz="9600" b="1" dirty="0">
              <a:solidFill>
                <a:schemeClr val="bg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2855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80661" y="456576"/>
            <a:ext cx="48359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>
                <a:solidFill>
                  <a:prstClr val="white"/>
                </a:solidFill>
              </a:rPr>
              <a:t>23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대입 학생부 온라인 제공 범위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(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고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3)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497776"/>
              </p:ext>
            </p:extLst>
          </p:nvPr>
        </p:nvGraphicFramePr>
        <p:xfrm>
          <a:off x="357807" y="1240366"/>
          <a:ext cx="11516692" cy="526175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7393"/>
                <a:gridCol w="3606800"/>
                <a:gridCol w="3683000"/>
                <a:gridCol w="3619499"/>
              </a:tblGrid>
              <a:tr h="563034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</a:rPr>
                        <a:t>항 목</a:t>
                      </a:r>
                      <a:endParaRPr lang="ko-KR" alt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</a:rPr>
                        <a:t>수 시</a:t>
                      </a:r>
                      <a:endParaRPr lang="ko-KR" alt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</a:rPr>
                        <a:t>정 시</a:t>
                      </a:r>
                      <a:endParaRPr lang="ko-KR" alt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</a:tr>
              <a:tr h="4363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인적</a:t>
                      </a:r>
                      <a:r>
                        <a:rPr lang="en-US" altLang="ko-KR" sz="2000" b="1" dirty="0" smtClean="0"/>
                        <a:t>, </a:t>
                      </a:r>
                      <a:r>
                        <a:rPr lang="ko-KR" altLang="en-US" sz="2000" b="1" dirty="0" smtClean="0"/>
                        <a:t>학적 사항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모든 자료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모든 자료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4363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출결 상황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모든 자료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모든 자료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43631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3</a:t>
                      </a:r>
                      <a:endParaRPr lang="ko-KR" altLang="en-US" sz="2000" b="1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수상 경력</a:t>
                      </a:r>
                      <a:endParaRPr lang="en-US" altLang="ko-KR" sz="2000" b="1" dirty="0" smtClean="0"/>
                    </a:p>
                    <a:p>
                      <a:pPr algn="ctr" latinLnBrk="1"/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[24(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고</a:t>
                      </a: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2)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부터 </a:t>
                      </a:r>
                      <a:r>
                        <a:rPr lang="ko-KR" altLang="en-US" sz="2000" b="1" dirty="0" err="1" smtClean="0">
                          <a:solidFill>
                            <a:srgbClr val="FF0000"/>
                          </a:solidFill>
                        </a:rPr>
                        <a:t>미반영</a:t>
                      </a: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]</a:t>
                      </a:r>
                      <a:endParaRPr lang="ko-KR" altLang="en-US" sz="2000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학기당 </a:t>
                      </a:r>
                      <a:r>
                        <a:rPr lang="en-US" altLang="ko-KR" sz="2000" b="1" dirty="0" smtClean="0"/>
                        <a:t>1</a:t>
                      </a:r>
                      <a:r>
                        <a:rPr lang="ko-KR" altLang="en-US" sz="2000" b="1" dirty="0" smtClean="0"/>
                        <a:t>건 반영</a:t>
                      </a:r>
                      <a:endParaRPr lang="en-US" altLang="ko-KR" sz="20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/>
                </a:tc>
              </a:tr>
              <a:tr h="4363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5</a:t>
                      </a:r>
                      <a:r>
                        <a:rPr lang="ko-KR" altLang="en-US" sz="2000" b="1" dirty="0" smtClean="0"/>
                        <a:t>학기 자료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모든 자료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4363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4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자격증 및 인증 취득 상황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모든 자료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모든 자료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4363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5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창의적 체험활동 상황</a:t>
                      </a:r>
                      <a:endParaRPr lang="ko-KR" altLang="en-US" sz="2000" b="1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모든 자료</a:t>
                      </a: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진로희망 분야 </a:t>
                      </a:r>
                      <a:r>
                        <a:rPr lang="ko-KR" altLang="en-US" sz="2000" b="1" dirty="0" err="1" smtClean="0">
                          <a:solidFill>
                            <a:srgbClr val="FF0000"/>
                          </a:solidFill>
                        </a:rPr>
                        <a:t>미반영</a:t>
                      </a: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ko-KR" alt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</a:tr>
              <a:tr h="436310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6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교과학습발달 상황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5</a:t>
                      </a:r>
                      <a:r>
                        <a:rPr lang="ko-KR" altLang="en-US" sz="2000" b="1" dirty="0" smtClean="0"/>
                        <a:t>학기 자료</a:t>
                      </a:r>
                      <a:endParaRPr lang="ko-KR" altLang="en-US" sz="2000" b="1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모든 자료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43631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- </a:t>
                      </a:r>
                      <a:r>
                        <a:rPr lang="ko-KR" altLang="en-US" sz="2000" b="1" dirty="0" smtClean="0"/>
                        <a:t>세부능력 및 특기사항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모든 자료</a:t>
                      </a:r>
                      <a:endParaRPr lang="ko-KR" altLang="en-US" sz="2000" b="1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b="1" dirty="0"/>
                    </a:p>
                  </a:txBody>
                  <a:tcPr anchor="ctr"/>
                </a:tc>
              </a:tr>
              <a:tr h="771933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7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독서활동상황</a:t>
                      </a:r>
                      <a:endParaRPr lang="en-US" altLang="ko-KR" sz="2000" b="1" dirty="0" smtClean="0"/>
                    </a:p>
                    <a:p>
                      <a:pPr algn="ctr" latinLnBrk="1"/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[24(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고</a:t>
                      </a: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2)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부터 </a:t>
                      </a:r>
                      <a:r>
                        <a:rPr lang="ko-KR" altLang="en-US" sz="2000" b="1" dirty="0" err="1" smtClean="0">
                          <a:solidFill>
                            <a:srgbClr val="FF0000"/>
                          </a:solidFill>
                        </a:rPr>
                        <a:t>미반영</a:t>
                      </a: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]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5</a:t>
                      </a:r>
                      <a:r>
                        <a:rPr lang="ko-KR" altLang="en-US" sz="2000" b="1" dirty="0" smtClean="0"/>
                        <a:t>학기 자료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모든 자료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436310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8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행동특성 및 종합 의견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4</a:t>
                      </a:r>
                      <a:r>
                        <a:rPr lang="ko-KR" altLang="en-US" sz="2000" b="1" dirty="0" smtClean="0"/>
                        <a:t>학기 자료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모든 자료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9901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2613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 smtClean="0">
                <a:solidFill>
                  <a:prstClr val="white"/>
                </a:solidFill>
              </a:rPr>
              <a:t>생기부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 항목별 분석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809" y="1219200"/>
            <a:ext cx="2436191" cy="660400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출결상황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350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7" name="_x521253352" descr="~X8236"/>
          <p:cNvSpPr>
            <a:spLocks noChangeArrowheads="1"/>
          </p:cNvSpPr>
          <p:nvPr/>
        </p:nvSpPr>
        <p:spPr bwMode="auto">
          <a:xfrm>
            <a:off x="357809" y="2085975"/>
            <a:ext cx="11529391" cy="1914525"/>
          </a:xfrm>
          <a:prstGeom prst="rect">
            <a:avLst/>
          </a:prstGeom>
          <a:blipFill dpi="0" rotWithShape="0">
            <a:blip r:embed="rId3"/>
            <a:srcRect/>
            <a:stretch>
              <a:fillRect/>
            </a:stretch>
          </a:blipFill>
          <a:ln w="25400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57809" y="4241800"/>
            <a:ext cx="11529391" cy="24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º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자기관리 능력 및 성실성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책임감 등을 평가</a:t>
            </a:r>
            <a:endParaRPr lang="en-US" altLang="ko-KR" sz="2400" b="1" dirty="0" smtClean="0">
              <a:solidFill>
                <a:srgbClr val="FF0000"/>
              </a:solidFill>
            </a:endParaRPr>
          </a:p>
          <a:p>
            <a:endParaRPr lang="en-US" altLang="ko-KR" sz="1000" b="1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sz="2400" b="1" dirty="0" err="1" smtClean="0">
                <a:solidFill>
                  <a:schemeClr val="tx1"/>
                </a:solidFill>
              </a:rPr>
              <a:t>미인정결석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등이 많을 경우 좋지 않은 평가 받음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endParaRPr lang="en-US" altLang="ko-KR" sz="600" b="1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sz="2400" b="1" dirty="0" err="1" smtClean="0">
                <a:solidFill>
                  <a:srgbClr val="FF0000"/>
                </a:solidFill>
              </a:rPr>
              <a:t>미인정사항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(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결석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지각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조퇴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결과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)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이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1,2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번 있는데 그 사유와 그 이후 개선하려 노력하고 발전된 모습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이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생기부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다른 항목에 구체적으로 기록된다면 상쇄 효과 발생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128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2613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 smtClean="0">
                <a:solidFill>
                  <a:prstClr val="white"/>
                </a:solidFill>
              </a:rPr>
              <a:t>생기부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 항목별 분석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809" y="1219200"/>
            <a:ext cx="2436191" cy="660400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prstClr val="black"/>
                </a:solidFill>
              </a:rPr>
              <a:t>수상경력</a:t>
            </a:r>
            <a:endParaRPr lang="ko-KR" altLang="en-US" sz="2400" b="1" dirty="0">
              <a:solidFill>
                <a:prstClr val="black"/>
              </a:solidFill>
            </a:endParaRPr>
          </a:p>
        </p:txBody>
      </p:sp>
      <p:sp>
        <p:nvSpPr>
          <p:cNvPr id="8" name="Rectangle 56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2" name="Rectangle 149"/>
          <p:cNvSpPr>
            <a:spLocks noChangeArrowheads="1"/>
          </p:cNvSpPr>
          <p:nvPr/>
        </p:nvSpPr>
        <p:spPr bwMode="auto">
          <a:xfrm>
            <a:off x="-1027516" y="0"/>
            <a:ext cx="1391139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63" name="_x521261200"/>
          <p:cNvGrpSpPr>
            <a:grpSpLocks/>
          </p:cNvGrpSpPr>
          <p:nvPr/>
        </p:nvGrpSpPr>
        <p:grpSpPr bwMode="auto">
          <a:xfrm>
            <a:off x="366792" y="2049463"/>
            <a:ext cx="11567543" cy="2111323"/>
            <a:chOff x="62" y="0"/>
            <a:chExt cx="79826" cy="17382"/>
          </a:xfrm>
        </p:grpSpPr>
        <p:grpSp>
          <p:nvGrpSpPr>
            <p:cNvPr id="64" name="_x521263000"/>
            <p:cNvGrpSpPr>
              <a:grpSpLocks/>
            </p:cNvGrpSpPr>
            <p:nvPr/>
          </p:nvGrpSpPr>
          <p:grpSpPr bwMode="auto">
            <a:xfrm>
              <a:off x="62" y="0"/>
              <a:ext cx="79826" cy="3501"/>
              <a:chOff x="-13" y="0"/>
              <a:chExt cx="79826" cy="3501"/>
            </a:xfrm>
          </p:grpSpPr>
          <p:sp>
            <p:nvSpPr>
              <p:cNvPr id="109" name="_x521233408"/>
              <p:cNvSpPr>
                <a:spLocks noChangeArrowheads="1"/>
              </p:cNvSpPr>
              <p:nvPr/>
            </p:nvSpPr>
            <p:spPr bwMode="auto">
              <a:xfrm>
                <a:off x="-13" y="291"/>
                <a:ext cx="8242" cy="290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3D3D3D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o-KR" altLang="ko-KR" sz="1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함초롬바탕" panose="02030604000101010101" pitchFamily="18" charset="-127"/>
                    <a:ea typeface="함초롬바탕" panose="02030604000101010101" pitchFamily="18" charset="-127"/>
                  </a:rPr>
                  <a:t>학년 </a:t>
                </a:r>
                <a:r>
                  <a:rPr kumimoji="0" lang="en-US" altLang="ko-KR" sz="1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함초롬바탕" panose="02030604000101010101" pitchFamily="18" charset="-127"/>
                    <a:ea typeface="함초롬바탕" panose="02030604000101010101" pitchFamily="18" charset="-127"/>
                  </a:rPr>
                  <a:t>(</a:t>
                </a:r>
                <a:r>
                  <a:rPr kumimoji="0" lang="ko-KR" altLang="en-US" sz="1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함초롬바탕" panose="02030604000101010101" pitchFamily="18" charset="-127"/>
                    <a:ea typeface="함초롬바탕" panose="02030604000101010101" pitchFamily="18" charset="-127"/>
                  </a:rPr>
                  <a:t>학기</a:t>
                </a:r>
                <a:r>
                  <a:rPr kumimoji="0" lang="en-US" altLang="ko-KR" sz="1200" b="0" i="0" u="none" strike="noStrike" cap="none" normalizeH="0" baseline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함초롬바탕" panose="02030604000101010101" pitchFamily="18" charset="-127"/>
                    <a:ea typeface="함초롬바탕" panose="02030604000101010101" pitchFamily="18" charset="-127"/>
                  </a:rPr>
                  <a:t>)</a:t>
                </a:r>
                <a:endParaRPr kumimoji="0" lang="en-US" altLang="ko-K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0" name="_x521243848"/>
              <p:cNvSpPr>
                <a:spLocks noChangeArrowheads="1"/>
              </p:cNvSpPr>
              <p:nvPr/>
            </p:nvSpPr>
            <p:spPr bwMode="auto">
              <a:xfrm>
                <a:off x="8317" y="291"/>
                <a:ext cx="71465" cy="290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3D3D3D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/>
              </a:p>
            </p:txBody>
          </p:sp>
          <p:sp>
            <p:nvSpPr>
              <p:cNvPr id="111" name="_x521232832"/>
              <p:cNvSpPr>
                <a:spLocks noChangeArrowheads="1"/>
              </p:cNvSpPr>
              <p:nvPr/>
            </p:nvSpPr>
            <p:spPr bwMode="auto">
              <a:xfrm>
                <a:off x="9568" y="643"/>
                <a:ext cx="8853" cy="2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o-KR" altLang="ko-KR" sz="1200" b="0" i="0" u="none" strike="noStrike" cap="none" normalizeH="0" baseline="0" smtClean="0">
                    <a:ln>
                      <a:noFill/>
                    </a:ln>
                    <a:solidFill>
                      <a:srgbClr val="412C62"/>
                    </a:solidFill>
                    <a:effectLst/>
                    <a:latin typeface="함초롬바탕" panose="02030604000101010101" pitchFamily="18" charset="-127"/>
                    <a:ea typeface="함초롬바탕" panose="02030604000101010101" pitchFamily="18" charset="-127"/>
                  </a:rPr>
                  <a:t>수상명</a:t>
                </a:r>
                <a:endParaRPr kumimoji="0" lang="ko-KR" altLang="ko-K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2" name="_x820661112"/>
              <p:cNvSpPr>
                <a:spLocks noChangeArrowheads="1"/>
              </p:cNvSpPr>
              <p:nvPr/>
            </p:nvSpPr>
            <p:spPr bwMode="auto">
              <a:xfrm>
                <a:off x="24916" y="643"/>
                <a:ext cx="8853" cy="2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o-KR" altLang="ko-KR" sz="1200" b="0" i="0" u="none" strike="noStrike" cap="none" normalizeH="0" baseline="0" smtClean="0">
                    <a:ln>
                      <a:noFill/>
                    </a:ln>
                    <a:solidFill>
                      <a:srgbClr val="412C62"/>
                    </a:solidFill>
                    <a:effectLst/>
                    <a:latin typeface="함초롬바탕" panose="02030604000101010101" pitchFamily="18" charset="-127"/>
                    <a:ea typeface="함초롬바탕" panose="02030604000101010101" pitchFamily="18" charset="-127"/>
                  </a:rPr>
                  <a:t>등급</a:t>
                </a:r>
                <a:r>
                  <a:rPr kumimoji="0" lang="en-US" altLang="ko-KR" sz="1200" b="0" i="0" u="none" strike="noStrike" cap="none" normalizeH="0" baseline="0" smtClean="0">
                    <a:ln>
                      <a:noFill/>
                    </a:ln>
                    <a:solidFill>
                      <a:srgbClr val="412C62"/>
                    </a:solidFill>
                    <a:effectLst/>
                    <a:latin typeface="함초롬바탕" panose="02030604000101010101" pitchFamily="18" charset="-127"/>
                    <a:ea typeface="함초롬바탕" panose="02030604000101010101" pitchFamily="18" charset="-127"/>
                  </a:rPr>
                  <a:t>(</a:t>
                </a:r>
                <a:r>
                  <a:rPr kumimoji="0" lang="ko-KR" altLang="en-US" sz="1200" b="0" i="0" u="none" strike="noStrike" cap="none" normalizeH="0" baseline="0" smtClean="0">
                    <a:ln>
                      <a:noFill/>
                    </a:ln>
                    <a:solidFill>
                      <a:srgbClr val="412C62"/>
                    </a:solidFill>
                    <a:effectLst/>
                    <a:latin typeface="함초롬바탕" panose="02030604000101010101" pitchFamily="18" charset="-127"/>
                    <a:ea typeface="함초롬바탕" panose="02030604000101010101" pitchFamily="18" charset="-127"/>
                  </a:rPr>
                  <a:t>위</a:t>
                </a:r>
                <a:r>
                  <a:rPr kumimoji="0" lang="en-US" altLang="ko-KR" sz="1200" b="0" i="0" u="none" strike="noStrike" cap="none" normalizeH="0" baseline="0" smtClean="0">
                    <a:ln>
                      <a:noFill/>
                    </a:ln>
                    <a:solidFill>
                      <a:srgbClr val="412C62"/>
                    </a:solidFill>
                    <a:effectLst/>
                    <a:latin typeface="함초롬바탕" panose="02030604000101010101" pitchFamily="18" charset="-127"/>
                    <a:ea typeface="함초롬바탕" panose="02030604000101010101" pitchFamily="18" charset="-127"/>
                  </a:rPr>
                  <a:t>)</a:t>
                </a:r>
                <a:endParaRPr kumimoji="0" lang="en-US" altLang="ko-K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3" name="_x820661184"/>
              <p:cNvSpPr>
                <a:spLocks noChangeArrowheads="1"/>
              </p:cNvSpPr>
              <p:nvPr/>
            </p:nvSpPr>
            <p:spPr bwMode="auto">
              <a:xfrm>
                <a:off x="40264" y="643"/>
                <a:ext cx="8853" cy="2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o-KR" altLang="ko-KR" sz="1200" b="0" i="0" u="none" strike="noStrike" cap="none" normalizeH="0" baseline="0" smtClean="0">
                    <a:ln>
                      <a:noFill/>
                    </a:ln>
                    <a:solidFill>
                      <a:srgbClr val="412C62"/>
                    </a:solidFill>
                    <a:effectLst/>
                    <a:latin typeface="함초롬바탕" panose="02030604000101010101" pitchFamily="18" charset="-127"/>
                    <a:ea typeface="함초롬바탕" panose="02030604000101010101" pitchFamily="18" charset="-127"/>
                  </a:rPr>
                  <a:t>수상연월일</a:t>
                </a:r>
                <a:endParaRPr kumimoji="0" lang="ko-KR" altLang="ko-K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4" name="_x820662624"/>
              <p:cNvSpPr>
                <a:spLocks noChangeArrowheads="1"/>
              </p:cNvSpPr>
              <p:nvPr/>
            </p:nvSpPr>
            <p:spPr bwMode="auto">
              <a:xfrm>
                <a:off x="70960" y="0"/>
                <a:ext cx="8853" cy="350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o-KR" altLang="ko-KR" sz="1200" b="0" i="0" u="none" strike="noStrike" cap="none" normalizeH="0" baseline="0" smtClean="0">
                    <a:ln>
                      <a:noFill/>
                    </a:ln>
                    <a:solidFill>
                      <a:srgbClr val="412C62"/>
                    </a:solidFill>
                    <a:effectLst/>
                    <a:latin typeface="함초롬바탕" panose="02030604000101010101" pitchFamily="18" charset="-127"/>
                    <a:ea typeface="함초롬바탕" panose="02030604000101010101" pitchFamily="18" charset="-127"/>
                  </a:rPr>
                  <a:t>참가대상</a:t>
                </a:r>
                <a:r>
                  <a:rPr kumimoji="0" lang="ko-KR" altLang="ko-KR" sz="1200" b="0" i="0" u="none" strike="noStrike" cap="none" normalizeH="0" baseline="0" smtClean="0">
                    <a:ln>
                      <a:noFill/>
                    </a:ln>
                    <a:solidFill>
                      <a:srgbClr val="412C62"/>
                    </a:solidFill>
                    <a:effectLst/>
                    <a:latin typeface="함초롬바탕" panose="02030604000101010101" pitchFamily="18" charset="-127"/>
                  </a:rPr>
                  <a:t/>
                </a:r>
                <a:br>
                  <a:rPr kumimoji="0" lang="ko-KR" altLang="ko-KR" sz="1200" b="0" i="0" u="none" strike="noStrike" cap="none" normalizeH="0" baseline="0" smtClean="0">
                    <a:ln>
                      <a:noFill/>
                    </a:ln>
                    <a:solidFill>
                      <a:srgbClr val="412C62"/>
                    </a:solidFill>
                    <a:effectLst/>
                    <a:latin typeface="함초롬바탕" panose="02030604000101010101" pitchFamily="18" charset="-127"/>
                  </a:rPr>
                </a:br>
                <a:r>
                  <a:rPr kumimoji="0" lang="en-US" altLang="ko-KR" sz="1200" b="0" i="0" u="none" strike="noStrike" cap="none" normalizeH="0" baseline="0" smtClean="0">
                    <a:ln>
                      <a:noFill/>
                    </a:ln>
                    <a:solidFill>
                      <a:srgbClr val="412C62"/>
                    </a:solidFill>
                    <a:effectLst/>
                    <a:latin typeface="함초롬바탕" panose="02030604000101010101" pitchFamily="18" charset="-127"/>
                    <a:ea typeface="함초롬바탕" panose="02030604000101010101" pitchFamily="18" charset="-127"/>
                  </a:rPr>
                  <a:t>(</a:t>
                </a:r>
                <a:r>
                  <a:rPr kumimoji="0" lang="ko-KR" altLang="en-US" sz="1200" b="0" i="0" u="none" strike="noStrike" cap="none" normalizeH="0" baseline="0" smtClean="0">
                    <a:ln>
                      <a:noFill/>
                    </a:ln>
                    <a:solidFill>
                      <a:srgbClr val="412C62"/>
                    </a:solidFill>
                    <a:effectLst/>
                    <a:latin typeface="함초롬바탕" panose="02030604000101010101" pitchFamily="18" charset="-127"/>
                    <a:ea typeface="함초롬바탕" panose="02030604000101010101" pitchFamily="18" charset="-127"/>
                  </a:rPr>
                  <a:t>참가인원</a:t>
                </a:r>
                <a:r>
                  <a:rPr kumimoji="0" lang="en-US" altLang="ko-KR" sz="1200" b="0" i="0" u="none" strike="noStrike" cap="none" normalizeH="0" baseline="0" smtClean="0">
                    <a:ln>
                      <a:noFill/>
                    </a:ln>
                    <a:solidFill>
                      <a:srgbClr val="412C62"/>
                    </a:solidFill>
                    <a:effectLst/>
                    <a:latin typeface="함초롬바탕" panose="02030604000101010101" pitchFamily="18" charset="-127"/>
                    <a:ea typeface="함초롬바탕" panose="02030604000101010101" pitchFamily="18" charset="-127"/>
                  </a:rPr>
                  <a:t>)</a:t>
                </a:r>
                <a:endParaRPr kumimoji="0" lang="en-US" altLang="ko-K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15" name="_x820664496"/>
              <p:cNvSpPr>
                <a:spLocks noChangeArrowheads="1"/>
              </p:cNvSpPr>
              <p:nvPr/>
            </p:nvSpPr>
            <p:spPr bwMode="auto">
              <a:xfrm>
                <a:off x="55612" y="643"/>
                <a:ext cx="8853" cy="218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ko-KR" altLang="ko-KR" sz="1200" b="0" i="0" u="none" strike="noStrike" cap="none" normalizeH="0" baseline="0" smtClean="0">
                    <a:ln>
                      <a:noFill/>
                    </a:ln>
                    <a:solidFill>
                      <a:srgbClr val="412C62"/>
                    </a:solidFill>
                    <a:effectLst/>
                    <a:latin typeface="함초롬바탕" panose="02030604000101010101" pitchFamily="18" charset="-127"/>
                    <a:ea typeface="함초롬바탕" panose="02030604000101010101" pitchFamily="18" charset="-127"/>
                  </a:rPr>
                  <a:t>수여기관</a:t>
                </a:r>
                <a:endParaRPr kumimoji="0" lang="ko-KR" altLang="ko-KR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5" name="_x820664064"/>
            <p:cNvSpPr>
              <a:spLocks noChangeArrowheads="1"/>
            </p:cNvSpPr>
            <p:nvPr/>
          </p:nvSpPr>
          <p:spPr bwMode="auto">
            <a:xfrm>
              <a:off x="75" y="3206"/>
              <a:ext cx="8242" cy="290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D3D3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6" name="_x820663632"/>
            <p:cNvSpPr>
              <a:spLocks noChangeArrowheads="1"/>
            </p:cNvSpPr>
            <p:nvPr/>
          </p:nvSpPr>
          <p:spPr bwMode="auto">
            <a:xfrm>
              <a:off x="8317" y="3206"/>
              <a:ext cx="71465" cy="290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D3D3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67" name="_x820663704"/>
            <p:cNvSpPr>
              <a:spLocks noChangeArrowheads="1"/>
            </p:cNvSpPr>
            <p:nvPr/>
          </p:nvSpPr>
          <p:spPr bwMode="auto">
            <a:xfrm>
              <a:off x="9568" y="3558"/>
              <a:ext cx="8853" cy="2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과학경시대회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_x820667160"/>
            <p:cNvSpPr>
              <a:spLocks noChangeArrowheads="1"/>
            </p:cNvSpPr>
            <p:nvPr/>
          </p:nvSpPr>
          <p:spPr bwMode="auto">
            <a:xfrm>
              <a:off x="24916" y="3558"/>
              <a:ext cx="8853" cy="2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금상</a:t>
              </a: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(1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위</a:t>
              </a: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)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_x820666224"/>
            <p:cNvSpPr>
              <a:spLocks noChangeArrowheads="1"/>
            </p:cNvSpPr>
            <p:nvPr/>
          </p:nvSpPr>
          <p:spPr bwMode="auto">
            <a:xfrm>
              <a:off x="40264" y="3558"/>
              <a:ext cx="8853" cy="2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2020.06.19.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_x820667808"/>
            <p:cNvSpPr>
              <a:spLocks noChangeArrowheads="1"/>
            </p:cNvSpPr>
            <p:nvPr/>
          </p:nvSpPr>
          <p:spPr bwMode="auto">
            <a:xfrm>
              <a:off x="69723" y="2914"/>
              <a:ext cx="10090" cy="3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1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학년 중 참가자</a:t>
              </a:r>
              <a:endParaRPr kumimoji="0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(100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명</a:t>
              </a: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)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_x820667376"/>
            <p:cNvSpPr>
              <a:spLocks noChangeArrowheads="1"/>
            </p:cNvSpPr>
            <p:nvPr/>
          </p:nvSpPr>
          <p:spPr bwMode="auto">
            <a:xfrm>
              <a:off x="55612" y="3558"/>
              <a:ext cx="8853" cy="2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00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고등학교장</a:t>
              </a: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_x820668384"/>
            <p:cNvSpPr>
              <a:spLocks noChangeArrowheads="1"/>
            </p:cNvSpPr>
            <p:nvPr/>
          </p:nvSpPr>
          <p:spPr bwMode="auto">
            <a:xfrm>
              <a:off x="75" y="6025"/>
              <a:ext cx="8242" cy="290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D3D3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3" name="_x820668096"/>
            <p:cNvSpPr>
              <a:spLocks noChangeArrowheads="1"/>
            </p:cNvSpPr>
            <p:nvPr/>
          </p:nvSpPr>
          <p:spPr bwMode="auto">
            <a:xfrm>
              <a:off x="8317" y="6025"/>
              <a:ext cx="71465" cy="290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D3D3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4" name="_x820668168"/>
            <p:cNvSpPr>
              <a:spLocks noChangeArrowheads="1"/>
            </p:cNvSpPr>
            <p:nvPr/>
          </p:nvSpPr>
          <p:spPr bwMode="auto">
            <a:xfrm>
              <a:off x="9568" y="6377"/>
              <a:ext cx="12527" cy="20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모범학생표창</a:t>
              </a: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(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선행상</a:t>
              </a: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)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_x820687392"/>
            <p:cNvSpPr>
              <a:spLocks noChangeArrowheads="1"/>
            </p:cNvSpPr>
            <p:nvPr/>
          </p:nvSpPr>
          <p:spPr bwMode="auto">
            <a:xfrm>
              <a:off x="40264" y="6377"/>
              <a:ext cx="8853" cy="20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2020.12.11.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_x820688472"/>
            <p:cNvSpPr>
              <a:spLocks noChangeArrowheads="1"/>
            </p:cNvSpPr>
            <p:nvPr/>
          </p:nvSpPr>
          <p:spPr bwMode="auto">
            <a:xfrm>
              <a:off x="70960" y="5734"/>
              <a:ext cx="8853" cy="3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1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학년 </a:t>
              </a:r>
              <a:endParaRPr kumimoji="0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(270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명</a:t>
              </a: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_x820689840"/>
            <p:cNvSpPr>
              <a:spLocks noChangeArrowheads="1"/>
            </p:cNvSpPr>
            <p:nvPr/>
          </p:nvSpPr>
          <p:spPr bwMode="auto">
            <a:xfrm>
              <a:off x="55612" y="6377"/>
              <a:ext cx="8853" cy="20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00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고등학교장</a:t>
              </a: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_x820689984"/>
            <p:cNvSpPr>
              <a:spLocks noChangeArrowheads="1"/>
            </p:cNvSpPr>
            <p:nvPr/>
          </p:nvSpPr>
          <p:spPr bwMode="auto">
            <a:xfrm>
              <a:off x="75" y="8864"/>
              <a:ext cx="8242" cy="290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D3D3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79" name="_x820688256"/>
            <p:cNvSpPr>
              <a:spLocks noChangeArrowheads="1"/>
            </p:cNvSpPr>
            <p:nvPr/>
          </p:nvSpPr>
          <p:spPr bwMode="auto">
            <a:xfrm>
              <a:off x="8317" y="8864"/>
              <a:ext cx="71465" cy="290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D3D3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0" name="_x820659816"/>
            <p:cNvSpPr>
              <a:spLocks noChangeArrowheads="1"/>
            </p:cNvSpPr>
            <p:nvPr/>
          </p:nvSpPr>
          <p:spPr bwMode="auto">
            <a:xfrm>
              <a:off x="9568" y="9217"/>
              <a:ext cx="8853" cy="2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수학경시대회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_x820658088"/>
            <p:cNvSpPr>
              <a:spLocks noChangeArrowheads="1"/>
            </p:cNvSpPr>
            <p:nvPr/>
          </p:nvSpPr>
          <p:spPr bwMode="auto">
            <a:xfrm>
              <a:off x="24916" y="9217"/>
              <a:ext cx="8853" cy="2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은상</a:t>
              </a: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(2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위</a:t>
              </a: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)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_x820663272"/>
            <p:cNvSpPr>
              <a:spLocks noChangeArrowheads="1"/>
            </p:cNvSpPr>
            <p:nvPr/>
          </p:nvSpPr>
          <p:spPr bwMode="auto">
            <a:xfrm>
              <a:off x="40264" y="9217"/>
              <a:ext cx="8853" cy="2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2021.05.28.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_x820687536"/>
            <p:cNvSpPr>
              <a:spLocks noChangeArrowheads="1"/>
            </p:cNvSpPr>
            <p:nvPr/>
          </p:nvSpPr>
          <p:spPr bwMode="auto">
            <a:xfrm>
              <a:off x="69554" y="8573"/>
              <a:ext cx="10259" cy="3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2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학년 중 참가자</a:t>
              </a:r>
              <a:endParaRPr kumimoji="0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(80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명</a:t>
              </a: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)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_x495745264"/>
            <p:cNvSpPr>
              <a:spLocks noChangeArrowheads="1"/>
            </p:cNvSpPr>
            <p:nvPr/>
          </p:nvSpPr>
          <p:spPr bwMode="auto">
            <a:xfrm>
              <a:off x="55612" y="9217"/>
              <a:ext cx="8853" cy="20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00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고등학교장</a:t>
              </a: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_x495745408"/>
            <p:cNvSpPr>
              <a:spLocks noChangeArrowheads="1"/>
            </p:cNvSpPr>
            <p:nvPr/>
          </p:nvSpPr>
          <p:spPr bwMode="auto">
            <a:xfrm>
              <a:off x="75" y="11633"/>
              <a:ext cx="8242" cy="290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D3D3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6" name="_x495745912"/>
            <p:cNvSpPr>
              <a:spLocks noChangeArrowheads="1"/>
            </p:cNvSpPr>
            <p:nvPr/>
          </p:nvSpPr>
          <p:spPr bwMode="auto">
            <a:xfrm>
              <a:off x="8317" y="11633"/>
              <a:ext cx="71465" cy="290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D3D3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87" name="_x495746416"/>
            <p:cNvSpPr>
              <a:spLocks noChangeArrowheads="1"/>
            </p:cNvSpPr>
            <p:nvPr/>
          </p:nvSpPr>
          <p:spPr bwMode="auto">
            <a:xfrm>
              <a:off x="9568" y="11985"/>
              <a:ext cx="11393" cy="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통합과학탐구대회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_x820686600"/>
            <p:cNvSpPr>
              <a:spLocks noChangeArrowheads="1"/>
            </p:cNvSpPr>
            <p:nvPr/>
          </p:nvSpPr>
          <p:spPr bwMode="auto">
            <a:xfrm>
              <a:off x="24916" y="11985"/>
              <a:ext cx="8853" cy="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동상</a:t>
              </a: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(3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위</a:t>
              </a: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)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_x473383328"/>
            <p:cNvSpPr>
              <a:spLocks noChangeArrowheads="1"/>
            </p:cNvSpPr>
            <p:nvPr/>
          </p:nvSpPr>
          <p:spPr bwMode="auto">
            <a:xfrm>
              <a:off x="40264" y="11985"/>
              <a:ext cx="8853" cy="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2021.12.03.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_x495746128"/>
            <p:cNvSpPr>
              <a:spLocks noChangeArrowheads="1"/>
            </p:cNvSpPr>
            <p:nvPr/>
          </p:nvSpPr>
          <p:spPr bwMode="auto">
            <a:xfrm>
              <a:off x="68420" y="11342"/>
              <a:ext cx="11393" cy="3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1,2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학년 중 참가자</a:t>
              </a:r>
              <a:endParaRPr kumimoji="0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(100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명</a:t>
              </a: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)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_x242545168"/>
            <p:cNvSpPr>
              <a:spLocks noChangeArrowheads="1"/>
            </p:cNvSpPr>
            <p:nvPr/>
          </p:nvSpPr>
          <p:spPr bwMode="auto">
            <a:xfrm>
              <a:off x="55612" y="11985"/>
              <a:ext cx="8853" cy="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00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고등학교장</a:t>
              </a: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_x242544232"/>
            <p:cNvSpPr>
              <a:spLocks noChangeArrowheads="1"/>
            </p:cNvSpPr>
            <p:nvPr/>
          </p:nvSpPr>
          <p:spPr bwMode="auto">
            <a:xfrm>
              <a:off x="75" y="14329"/>
              <a:ext cx="8242" cy="290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D3D3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3" name="_x242544880"/>
            <p:cNvSpPr>
              <a:spLocks noChangeArrowheads="1"/>
            </p:cNvSpPr>
            <p:nvPr/>
          </p:nvSpPr>
          <p:spPr bwMode="auto">
            <a:xfrm>
              <a:off x="8317" y="14329"/>
              <a:ext cx="71465" cy="290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D3D3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94" name="_x242544952"/>
            <p:cNvSpPr>
              <a:spLocks noChangeArrowheads="1"/>
            </p:cNvSpPr>
            <p:nvPr/>
          </p:nvSpPr>
          <p:spPr bwMode="auto">
            <a:xfrm>
              <a:off x="9568" y="14682"/>
              <a:ext cx="8853" cy="2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인재대상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_x242546824"/>
            <p:cNvSpPr>
              <a:spLocks noChangeArrowheads="1"/>
            </p:cNvSpPr>
            <p:nvPr/>
          </p:nvSpPr>
          <p:spPr bwMode="auto">
            <a:xfrm>
              <a:off x="40264" y="14682"/>
              <a:ext cx="8853" cy="2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2022.07.15.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_x242545600"/>
            <p:cNvSpPr>
              <a:spLocks noChangeArrowheads="1"/>
            </p:cNvSpPr>
            <p:nvPr/>
          </p:nvSpPr>
          <p:spPr bwMode="auto">
            <a:xfrm>
              <a:off x="70960" y="14038"/>
              <a:ext cx="8853" cy="3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3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학년</a:t>
              </a:r>
              <a:endParaRPr kumimoji="0" lang="ko-KR" altLang="en-US" sz="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(265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명</a:t>
              </a: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)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_x242545456"/>
            <p:cNvSpPr>
              <a:spLocks noChangeArrowheads="1"/>
            </p:cNvSpPr>
            <p:nvPr/>
          </p:nvSpPr>
          <p:spPr bwMode="auto">
            <a:xfrm>
              <a:off x="55612" y="14682"/>
              <a:ext cx="8853" cy="2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00</a:t>
              </a:r>
              <a:r>
                <a:rPr kumimoji="0" lang="ko-KR" altLang="en-US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고등학교장</a:t>
              </a:r>
              <a:endParaRPr kumimoji="0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_x242546752"/>
            <p:cNvSpPr>
              <a:spLocks noChangeArrowheads="1"/>
            </p:cNvSpPr>
            <p:nvPr/>
          </p:nvSpPr>
          <p:spPr bwMode="auto">
            <a:xfrm>
              <a:off x="490" y="3558"/>
              <a:ext cx="3083" cy="2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1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_x242548336"/>
            <p:cNvSpPr>
              <a:spLocks noChangeArrowheads="1"/>
            </p:cNvSpPr>
            <p:nvPr/>
          </p:nvSpPr>
          <p:spPr bwMode="auto">
            <a:xfrm>
              <a:off x="490" y="6321"/>
              <a:ext cx="3083" cy="2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1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_x242549920"/>
            <p:cNvSpPr>
              <a:spLocks noChangeArrowheads="1"/>
            </p:cNvSpPr>
            <p:nvPr/>
          </p:nvSpPr>
          <p:spPr bwMode="auto">
            <a:xfrm>
              <a:off x="490" y="9085"/>
              <a:ext cx="3083" cy="2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2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_x242549416"/>
            <p:cNvSpPr>
              <a:spLocks noChangeArrowheads="1"/>
            </p:cNvSpPr>
            <p:nvPr/>
          </p:nvSpPr>
          <p:spPr bwMode="auto">
            <a:xfrm>
              <a:off x="490" y="11848"/>
              <a:ext cx="3083" cy="2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2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_x242548696"/>
            <p:cNvSpPr>
              <a:spLocks noChangeArrowheads="1"/>
            </p:cNvSpPr>
            <p:nvPr/>
          </p:nvSpPr>
          <p:spPr bwMode="auto">
            <a:xfrm>
              <a:off x="490" y="14611"/>
              <a:ext cx="3083" cy="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3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_x242550280"/>
            <p:cNvSpPr>
              <a:spLocks noChangeArrowheads="1"/>
            </p:cNvSpPr>
            <p:nvPr/>
          </p:nvSpPr>
          <p:spPr bwMode="auto">
            <a:xfrm>
              <a:off x="4611" y="3558"/>
              <a:ext cx="3083" cy="2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1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_x242550856"/>
            <p:cNvSpPr>
              <a:spLocks noChangeArrowheads="1"/>
            </p:cNvSpPr>
            <p:nvPr/>
          </p:nvSpPr>
          <p:spPr bwMode="auto">
            <a:xfrm>
              <a:off x="4611" y="6321"/>
              <a:ext cx="3083" cy="2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2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_x242551072"/>
            <p:cNvSpPr>
              <a:spLocks noChangeArrowheads="1"/>
            </p:cNvSpPr>
            <p:nvPr/>
          </p:nvSpPr>
          <p:spPr bwMode="auto">
            <a:xfrm>
              <a:off x="4611" y="9085"/>
              <a:ext cx="3083" cy="21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1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_x242551216"/>
            <p:cNvSpPr>
              <a:spLocks noChangeArrowheads="1"/>
            </p:cNvSpPr>
            <p:nvPr/>
          </p:nvSpPr>
          <p:spPr bwMode="auto">
            <a:xfrm>
              <a:off x="4611" y="11848"/>
              <a:ext cx="3083" cy="2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2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_x242553520"/>
            <p:cNvSpPr>
              <a:spLocks noChangeArrowheads="1"/>
            </p:cNvSpPr>
            <p:nvPr/>
          </p:nvSpPr>
          <p:spPr bwMode="auto">
            <a:xfrm>
              <a:off x="4611" y="14611"/>
              <a:ext cx="3083" cy="2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ko-KR" sz="12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1</a:t>
              </a:r>
              <a:endParaRPr kumimoji="0" lang="en-US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16" name="직사각형 115"/>
          <p:cNvSpPr/>
          <p:nvPr/>
        </p:nvSpPr>
        <p:spPr>
          <a:xfrm>
            <a:off x="357809" y="4241800"/>
            <a:ext cx="11745052" cy="2425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200" b="1" dirty="0" smtClean="0">
                <a:solidFill>
                  <a:schemeClr val="tx1"/>
                </a:solidFill>
              </a:rPr>
              <a:t>º 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학업능력</a:t>
            </a:r>
            <a:r>
              <a:rPr lang="en-US" altLang="ko-KR" sz="22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전공적합성</a:t>
            </a:r>
            <a:r>
              <a:rPr lang="en-US" altLang="ko-KR" sz="22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200" b="1" dirty="0" err="1" smtClean="0">
                <a:solidFill>
                  <a:schemeClr val="tx1"/>
                </a:solidFill>
              </a:rPr>
              <a:t>자기주도성</a:t>
            </a:r>
            <a:r>
              <a:rPr lang="en-US" altLang="ko-KR" sz="22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경험의 다양성 등을 평가</a:t>
            </a:r>
            <a:endParaRPr lang="en-US" altLang="ko-KR" sz="2200" b="1" dirty="0" smtClean="0">
              <a:solidFill>
                <a:schemeClr val="tx1"/>
              </a:solidFill>
            </a:endParaRPr>
          </a:p>
          <a:p>
            <a:endParaRPr lang="en-US" altLang="ko-KR" sz="800" b="1" dirty="0">
              <a:solidFill>
                <a:schemeClr val="tx1"/>
              </a:solidFill>
            </a:endParaRPr>
          </a:p>
          <a:p>
            <a:r>
              <a:rPr lang="en-US" altLang="ko-KR" sz="2200" b="1" dirty="0" smtClean="0">
                <a:solidFill>
                  <a:schemeClr val="tx1"/>
                </a:solidFill>
              </a:rPr>
              <a:t>º 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수상 이력의 변화를 통해 지원자의 학업역량의 추이 평가 가능</a:t>
            </a:r>
            <a:endParaRPr lang="en-US" altLang="ko-KR" sz="2200" b="1" dirty="0" smtClean="0">
              <a:solidFill>
                <a:schemeClr val="tx1"/>
              </a:solidFill>
            </a:endParaRPr>
          </a:p>
          <a:p>
            <a:endParaRPr lang="en-US" altLang="ko-KR" sz="800" b="1" dirty="0">
              <a:solidFill>
                <a:schemeClr val="tx1"/>
              </a:solidFill>
            </a:endParaRPr>
          </a:p>
          <a:p>
            <a:r>
              <a:rPr lang="en-US" altLang="ko-KR" sz="2200" b="1" dirty="0" smtClean="0">
                <a:solidFill>
                  <a:schemeClr val="tx1"/>
                </a:solidFill>
              </a:rPr>
              <a:t>º 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인성은 다른 </a:t>
            </a:r>
            <a:r>
              <a:rPr lang="ko-KR" altLang="en-US" sz="2200" b="1" dirty="0" err="1" smtClean="0">
                <a:solidFill>
                  <a:schemeClr val="tx1"/>
                </a:solidFill>
              </a:rPr>
              <a:t>생기부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 항목에서도 드러낼 수 있기에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학업능력</a:t>
            </a:r>
            <a:r>
              <a:rPr lang="en-US" altLang="ko-KR" sz="2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전공적합성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과 관련된</a:t>
            </a:r>
            <a:r>
              <a:rPr lang="en-US" altLang="ko-KR" sz="2200" b="1" dirty="0">
                <a:solidFill>
                  <a:schemeClr val="tx1"/>
                </a:solidFill>
              </a:rPr>
              <a:t> 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수상 </a:t>
            </a:r>
            <a:endParaRPr lang="en-US" altLang="ko-KR" sz="2200" b="1" dirty="0" smtClean="0">
              <a:solidFill>
                <a:schemeClr val="tx1"/>
              </a:solidFill>
            </a:endParaRPr>
          </a:p>
          <a:p>
            <a:r>
              <a:rPr lang="en-US" altLang="ko-KR" sz="2200" b="1" dirty="0">
                <a:solidFill>
                  <a:schemeClr val="tx1"/>
                </a:solidFill>
              </a:rPr>
              <a:t> </a:t>
            </a:r>
            <a:r>
              <a:rPr lang="en-US" altLang="ko-KR" sz="2200" b="1" dirty="0" smtClean="0">
                <a:solidFill>
                  <a:schemeClr val="tx1"/>
                </a:solidFill>
              </a:rPr>
              <a:t> 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선택 </a:t>
            </a:r>
            <a:endParaRPr lang="en-US" altLang="ko-KR" sz="2200" b="1" dirty="0" smtClean="0">
              <a:solidFill>
                <a:schemeClr val="tx1"/>
              </a:solidFill>
            </a:endParaRPr>
          </a:p>
          <a:p>
            <a:endParaRPr lang="en-US" altLang="ko-KR" sz="800" b="1" dirty="0" smtClean="0">
              <a:solidFill>
                <a:schemeClr val="tx1"/>
              </a:solidFill>
            </a:endParaRPr>
          </a:p>
          <a:p>
            <a:r>
              <a:rPr lang="en-US" altLang="ko-KR" sz="2200" b="1" dirty="0" smtClean="0">
                <a:solidFill>
                  <a:schemeClr val="tx1"/>
                </a:solidFill>
              </a:rPr>
              <a:t>º 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대회 준비 과정</a:t>
            </a:r>
            <a:r>
              <a:rPr lang="en-US" altLang="ko-KR" sz="22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결과물 등을 </a:t>
            </a:r>
            <a:r>
              <a:rPr lang="ko-KR" altLang="en-US" sz="2200" b="1" dirty="0" err="1" smtClean="0">
                <a:solidFill>
                  <a:schemeClr val="tx1"/>
                </a:solidFill>
              </a:rPr>
              <a:t>생기부에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 기록할 수 없음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45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2613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 smtClean="0">
                <a:solidFill>
                  <a:prstClr val="white"/>
                </a:solidFill>
              </a:rPr>
              <a:t>생기부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 항목별 분석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809" y="1219200"/>
            <a:ext cx="2436191" cy="660400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err="1" smtClean="0">
                <a:solidFill>
                  <a:prstClr val="black"/>
                </a:solidFill>
              </a:rPr>
              <a:t>창의적체험활동</a:t>
            </a:r>
            <a:endParaRPr lang="ko-KR" altLang="en-US" sz="2400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332540"/>
              </p:ext>
            </p:extLst>
          </p:nvPr>
        </p:nvGraphicFramePr>
        <p:xfrm>
          <a:off x="357807" y="2040466"/>
          <a:ext cx="11554792" cy="45508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9393"/>
                <a:gridCol w="10185399"/>
              </a:tblGrid>
              <a:tr h="11377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/>
                        <a:t>자율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2000" b="1" dirty="0" smtClean="0"/>
                        <a:t>-</a:t>
                      </a:r>
                      <a:r>
                        <a:rPr lang="ko-KR" altLang="en-US" sz="2000" b="1" dirty="0" smtClean="0"/>
                        <a:t>임원 등의 자치 활동과 각종 행사 참여 활동을 통해 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학생의 창의적인 기획과 활동결과</a:t>
                      </a: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,</a:t>
                      </a:r>
                    </a:p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20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문제 발생 시 문제해결능력 등을 확인</a:t>
                      </a:r>
                      <a:endParaRPr lang="en-US" altLang="ko-KR" sz="20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2000" b="1" dirty="0" smtClean="0"/>
                        <a:t>-</a:t>
                      </a:r>
                      <a:r>
                        <a:rPr lang="ko-KR" altLang="en-US" sz="2000" b="1" dirty="0" smtClean="0"/>
                        <a:t>단체 활동 속에서 드러나는 학생 개인의 특성을 평가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11377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동아리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000" b="1" dirty="0" smtClean="0"/>
                        <a:t>-</a:t>
                      </a:r>
                      <a:r>
                        <a:rPr lang="ko-KR" altLang="en-US" sz="2000" b="1" dirty="0" smtClean="0"/>
                        <a:t>동아리를 통해 학생의 관심 분야 파악</a:t>
                      </a:r>
                      <a:r>
                        <a:rPr lang="en-US" altLang="ko-KR" sz="2000" b="1" dirty="0" smtClean="0"/>
                        <a:t>, </a:t>
                      </a:r>
                      <a:r>
                        <a:rPr lang="ko-KR" altLang="en-US" sz="2000" b="1" dirty="0" smtClean="0"/>
                        <a:t>활동범위</a:t>
                      </a:r>
                      <a:r>
                        <a:rPr lang="en-US" altLang="ko-KR" sz="2000" b="1" dirty="0" smtClean="0"/>
                        <a:t>, </a:t>
                      </a:r>
                      <a:r>
                        <a:rPr lang="ko-KR" altLang="en-US" sz="2000" b="1" dirty="0" smtClean="0"/>
                        <a:t>개인의 역할 및 성과를 통해 학생의</a:t>
                      </a:r>
                      <a:endParaRPr lang="en-US" altLang="ko-KR" sz="2000" b="1" dirty="0" smtClean="0"/>
                    </a:p>
                    <a:p>
                      <a:pPr algn="l" latinLnBrk="1"/>
                      <a:r>
                        <a:rPr lang="ko-KR" altLang="en-US" sz="2000" b="1" dirty="0" smtClean="0"/>
                        <a:t> 학업역량</a:t>
                      </a:r>
                      <a:r>
                        <a:rPr lang="en-US" altLang="ko-KR" sz="2000" b="1" dirty="0" smtClean="0"/>
                        <a:t>, </a:t>
                      </a:r>
                      <a:r>
                        <a:rPr lang="ko-KR" altLang="en-US" sz="2000" b="1" dirty="0" smtClean="0"/>
                        <a:t>전공적합성</a:t>
                      </a:r>
                      <a:r>
                        <a:rPr lang="en-US" altLang="ko-KR" sz="2000" b="1" dirty="0" smtClean="0"/>
                        <a:t>, </a:t>
                      </a:r>
                      <a:r>
                        <a:rPr lang="ko-KR" altLang="en-US" sz="2000" b="1" dirty="0" smtClean="0"/>
                        <a:t>발전가능성</a:t>
                      </a:r>
                      <a:r>
                        <a:rPr lang="en-US" altLang="ko-KR" sz="2000" b="1" dirty="0" smtClean="0"/>
                        <a:t>, </a:t>
                      </a:r>
                      <a:r>
                        <a:rPr lang="ko-KR" altLang="en-US" sz="2000" b="1" dirty="0" smtClean="0"/>
                        <a:t>인성 확인</a:t>
                      </a:r>
                      <a:endParaRPr lang="en-US" altLang="ko-KR" sz="2000" b="1" dirty="0" smtClean="0"/>
                    </a:p>
                    <a:p>
                      <a:pPr algn="l" latinLnBrk="1"/>
                      <a:r>
                        <a:rPr lang="en-US" altLang="ko-KR" sz="2000" b="1" dirty="0" smtClean="0"/>
                        <a:t>-</a:t>
                      </a:r>
                      <a:r>
                        <a:rPr lang="ko-KR" altLang="en-US" sz="2000" b="1" dirty="0" smtClean="0"/>
                        <a:t>활동</a:t>
                      </a:r>
                      <a:r>
                        <a:rPr lang="ko-KR" altLang="en-US" sz="2000" b="1" baseline="0" dirty="0" smtClean="0"/>
                        <a:t> 결과보다는 </a:t>
                      </a:r>
                      <a:r>
                        <a:rPr lang="ko-KR" altLang="en-US" sz="2000" b="1" baseline="0" dirty="0" smtClean="0">
                          <a:solidFill>
                            <a:srgbClr val="FF0000"/>
                          </a:solidFill>
                        </a:rPr>
                        <a:t>과정에서 드러나는 개별적 행동 특성</a:t>
                      </a:r>
                      <a:r>
                        <a:rPr lang="en-US" altLang="ko-KR" sz="2000" b="1" baseline="0" dirty="0" smtClean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ko-KR" altLang="en-US" sz="2000" b="1" baseline="0" dirty="0" smtClean="0">
                          <a:solidFill>
                            <a:srgbClr val="FF0000"/>
                          </a:solidFill>
                        </a:rPr>
                        <a:t>협력 활동</a:t>
                      </a:r>
                      <a:r>
                        <a:rPr lang="en-US" altLang="ko-KR" sz="2000" b="1" baseline="0" dirty="0" smtClean="0">
                          <a:solidFill>
                            <a:srgbClr val="FF0000"/>
                          </a:solidFill>
                        </a:rPr>
                        <a:t>, </a:t>
                      </a:r>
                      <a:r>
                        <a:rPr lang="ko-KR" altLang="en-US" sz="2000" b="1" baseline="0" dirty="0" smtClean="0">
                          <a:solidFill>
                            <a:srgbClr val="FF0000"/>
                          </a:solidFill>
                        </a:rPr>
                        <a:t>실적 등을 평가</a:t>
                      </a:r>
                      <a:endParaRPr lang="ko-KR" altLang="en-US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11377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봉사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000" b="1" dirty="0" smtClean="0"/>
                        <a:t>-</a:t>
                      </a:r>
                      <a:r>
                        <a:rPr lang="ko-KR" altLang="en-US" sz="2000" b="1" dirty="0" smtClean="0"/>
                        <a:t>지속적이고 본인에게 의미 있는 활동</a:t>
                      </a:r>
                      <a:r>
                        <a:rPr lang="en-US" altLang="ko-KR" sz="2000" b="1" dirty="0" smtClean="0"/>
                        <a:t>, 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시간의 총량보다는 참여 동기나 자발성에 </a:t>
                      </a:r>
                      <a:r>
                        <a:rPr lang="ko-KR" altLang="en-US" sz="2000" b="1" dirty="0" err="1" smtClean="0">
                          <a:solidFill>
                            <a:srgbClr val="FF0000"/>
                          </a:solidFill>
                        </a:rPr>
                        <a:t>주목</a:t>
                      </a:r>
                      <a:r>
                        <a:rPr lang="ko-KR" altLang="en-US" sz="2000" b="1" dirty="0" err="1" smtClean="0">
                          <a:solidFill>
                            <a:schemeClr val="tx1"/>
                          </a:solidFill>
                        </a:rPr>
                        <a:t>하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altLang="ko-KR" sz="2000" b="1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l" latinLnBrk="1"/>
                      <a:r>
                        <a:rPr lang="en-US" altLang="ko-KR" sz="2000" b="1" dirty="0" smtClean="0"/>
                        <a:t> </a:t>
                      </a:r>
                      <a:r>
                        <a:rPr lang="ko-KR" altLang="en-US" sz="2000" b="1" dirty="0" smtClean="0"/>
                        <a:t>여 평가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11377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/>
                        <a:t>진로</a:t>
                      </a:r>
                      <a:endParaRPr lang="ko-KR" altLang="en-US" sz="2000" b="1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2000" b="1" dirty="0" smtClean="0"/>
                        <a:t>-</a:t>
                      </a:r>
                      <a:r>
                        <a:rPr lang="ko-KR" altLang="en-US" sz="2000" b="1" dirty="0" smtClean="0"/>
                        <a:t>학생의 관심사를 잘 보여줄 수 있는 중요한 영역</a:t>
                      </a:r>
                      <a:endParaRPr lang="en-US" altLang="ko-KR" sz="2000" b="1" dirty="0" smtClean="0"/>
                    </a:p>
                    <a:p>
                      <a:pPr algn="l" latinLnBrk="1"/>
                      <a:r>
                        <a:rPr lang="en-US" altLang="ko-KR" sz="2000" b="1" dirty="0" smtClean="0"/>
                        <a:t>-</a:t>
                      </a:r>
                      <a:r>
                        <a:rPr lang="ko-KR" altLang="en-US" sz="2000" b="1" dirty="0" err="1" smtClean="0"/>
                        <a:t>평가자는</a:t>
                      </a:r>
                      <a:r>
                        <a:rPr lang="ko-KR" altLang="en-US" sz="2000" b="1" dirty="0" smtClean="0"/>
                        <a:t> </a:t>
                      </a:r>
                      <a:r>
                        <a:rPr lang="ko-KR" altLang="en-US" sz="2000" b="1" dirty="0" smtClean="0">
                          <a:solidFill>
                            <a:srgbClr val="FF0000"/>
                          </a:solidFill>
                        </a:rPr>
                        <a:t>진로활동과 학교생활 기록부의 다른 영역 및 자소서 등을 연계</a:t>
                      </a:r>
                      <a:r>
                        <a:rPr lang="ko-KR" altLang="en-US" sz="2000" b="1" dirty="0" smtClean="0"/>
                        <a:t>하여 학생의 관</a:t>
                      </a:r>
                      <a:endParaRPr lang="en-US" altLang="ko-KR" sz="2000" b="1" dirty="0" smtClean="0"/>
                    </a:p>
                    <a:p>
                      <a:pPr algn="l" latinLnBrk="1"/>
                      <a:r>
                        <a:rPr lang="en-US" altLang="ko-KR" sz="2000" b="1" dirty="0" smtClean="0"/>
                        <a:t> </a:t>
                      </a:r>
                      <a:r>
                        <a:rPr lang="ko-KR" altLang="en-US" sz="2000" b="1" dirty="0" smtClean="0"/>
                        <a:t>심 영역과 구체적인 진로 탐색 노력을 파악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441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2613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 smtClean="0">
                <a:solidFill>
                  <a:prstClr val="white"/>
                </a:solidFill>
              </a:rPr>
              <a:t>생기부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 항목별 분석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809" y="1193800"/>
            <a:ext cx="2817191" cy="609600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prstClr val="black"/>
                </a:solidFill>
              </a:rPr>
              <a:t>자율활동 평가사례</a:t>
            </a:r>
            <a:endParaRPr lang="ko-KR" altLang="en-US" sz="2400" b="1" dirty="0">
              <a:solidFill>
                <a:prstClr val="black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276599" y="1193800"/>
            <a:ext cx="4914901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-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사회학전공 지원 </a:t>
            </a:r>
            <a:r>
              <a:rPr lang="en-US" altLang="ko-KR" b="1" dirty="0" smtClean="0">
                <a:solidFill>
                  <a:schemeClr val="tx1"/>
                </a:solidFill>
              </a:rPr>
              <a:t>(</a:t>
            </a:r>
            <a:r>
              <a:rPr lang="ko-KR" altLang="en-US" b="1" dirty="0" smtClean="0">
                <a:solidFill>
                  <a:schemeClr val="tx1"/>
                </a:solidFill>
              </a:rPr>
              <a:t>출처</a:t>
            </a:r>
            <a:r>
              <a:rPr lang="en-US" altLang="ko-KR" b="1" dirty="0" smtClean="0">
                <a:solidFill>
                  <a:schemeClr val="tx1"/>
                </a:solidFill>
              </a:rPr>
              <a:t>:</a:t>
            </a:r>
            <a:r>
              <a:rPr lang="ko-KR" altLang="en-US" b="1" dirty="0" smtClean="0">
                <a:solidFill>
                  <a:schemeClr val="tx1"/>
                </a:solidFill>
              </a:rPr>
              <a:t>동국대 가이드</a:t>
            </a:r>
            <a:r>
              <a:rPr lang="en-US" altLang="ko-KR" b="1" dirty="0" smtClean="0">
                <a:solidFill>
                  <a:schemeClr val="tx1"/>
                </a:solidFill>
              </a:rPr>
              <a:t>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_x521299648"/>
          <p:cNvSpPr>
            <a:spLocks noChangeArrowheads="1"/>
          </p:cNvSpPr>
          <p:nvPr/>
        </p:nvSpPr>
        <p:spPr bwMode="auto">
          <a:xfrm>
            <a:off x="444500" y="2574925"/>
            <a:ext cx="11329988" cy="3305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뛰어난 학습 능력을 바탕으로 학급회의 학습부장으로서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(2020.03.01.-2020.08.30.) 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수업 준비 및 학급 의 수행평가 날짜 공지 및 과제물 수합</a:t>
            </a:r>
            <a:r>
              <a:rPr kumimoji="0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시험범위 정리</a:t>
            </a:r>
            <a:r>
              <a:rPr kumimoji="0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모든 과목에 대한 학급 친구들의 </a:t>
            </a:r>
            <a:r>
              <a:rPr kumimoji="0" lang="ko-KR" altLang="en-US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멘토의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역할 등 학급 친구들의 학습의 조력자로서 활동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함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코로나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19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사태로 인한 변화를 다룬 동영상을 보고 사회 학의 시선에서 분석함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코로나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19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사태는 사회적 재난이며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kumimoji="0" lang="ko-KR" alt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언택트와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초개인화의 패러다임이 등장하게 되었음을 알게 됨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이미 발생한 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사회적 재난을 긍정적인 측면에서 해석했을 때</a:t>
            </a:r>
            <a:r>
              <a:rPr kumimoji="0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도시 진화의 동력이 될 수 있음을 알고</a:t>
            </a:r>
            <a:r>
              <a:rPr kumimoji="0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이렇게 진화된 도시는 어떤 특성을 띠게 될지에 대해 탐구하고 싶어함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성폭력예방교육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(2020.04.22.)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을 통해 일상에서 사용되는 혐오 표현들이 많다는 것을 알게 되었고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 </a:t>
            </a:r>
            <a:r>
              <a:rPr kumimoji="0" lang="ko-KR" alt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러한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표현들이 사회갈등에 악영향을 끼침을 분석하고 안타까워함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가부장적인 문화가 사라져가고 </a:t>
            </a:r>
            <a:r>
              <a:rPr kumimoji="0" lang="ko-KR" alt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있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지만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아직도 성 역할에 대한 고정관념이 있음을 알고 이러한 차별은 없어져야 한다고 주장함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2000" dirty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</a:t>
            </a:r>
            <a:r>
              <a:rPr lang="en-US" altLang="ko-KR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lang="ko-KR" altLang="en-US" sz="2000" dirty="0" err="1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이하생략</a:t>
            </a:r>
            <a:r>
              <a:rPr lang="en-US" altLang="ko-KR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함초롬바탕" panose="02030604000101010101" pitchFamily="18" charset="-127"/>
              <a:ea typeface="함초롬바탕" panose="02030604000101010101" pitchFamily="18" charset="-127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0" name="_x533637776"/>
          <p:cNvGrpSpPr>
            <a:grpSpLocks/>
          </p:cNvGrpSpPr>
          <p:nvPr/>
        </p:nvGrpSpPr>
        <p:grpSpPr bwMode="auto">
          <a:xfrm>
            <a:off x="417513" y="2206625"/>
            <a:ext cx="11358562" cy="369888"/>
            <a:chOff x="0" y="0"/>
            <a:chExt cx="89442" cy="2908"/>
          </a:xfrm>
        </p:grpSpPr>
        <p:sp>
          <p:nvSpPr>
            <p:cNvPr id="11" name="_x533637488"/>
            <p:cNvSpPr>
              <a:spLocks noChangeArrowheads="1"/>
            </p:cNvSpPr>
            <p:nvPr/>
          </p:nvSpPr>
          <p:spPr bwMode="auto">
            <a:xfrm>
              <a:off x="75" y="75"/>
              <a:ext cx="89442" cy="290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D3D3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2" name="_x533637992"/>
            <p:cNvSpPr>
              <a:spLocks noChangeArrowheads="1"/>
            </p:cNvSpPr>
            <p:nvPr/>
          </p:nvSpPr>
          <p:spPr bwMode="auto">
            <a:xfrm>
              <a:off x="36909" y="211"/>
              <a:ext cx="11906" cy="266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6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특기사항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3133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2613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 smtClean="0">
                <a:solidFill>
                  <a:prstClr val="white"/>
                </a:solidFill>
              </a:rPr>
              <a:t>생기부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 항목별 분석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7809" y="1193800"/>
            <a:ext cx="2817191" cy="609600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prstClr val="black"/>
                </a:solidFill>
              </a:rPr>
              <a:t>자율활동 평가사례</a:t>
            </a:r>
            <a:endParaRPr lang="ko-KR" altLang="en-US" sz="2400" b="1" dirty="0">
              <a:solidFill>
                <a:prstClr val="black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276599" y="1193800"/>
            <a:ext cx="5765801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-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식품산업관리학과 지원 </a:t>
            </a:r>
            <a:r>
              <a:rPr lang="en-US" altLang="ko-KR" b="1" dirty="0" smtClean="0">
                <a:solidFill>
                  <a:schemeClr val="tx1"/>
                </a:solidFill>
              </a:rPr>
              <a:t>(</a:t>
            </a:r>
            <a:r>
              <a:rPr lang="ko-KR" altLang="en-US" b="1" dirty="0" smtClean="0">
                <a:solidFill>
                  <a:schemeClr val="tx1"/>
                </a:solidFill>
              </a:rPr>
              <a:t>출처</a:t>
            </a:r>
            <a:r>
              <a:rPr lang="en-US" altLang="ko-KR" b="1" dirty="0" smtClean="0">
                <a:solidFill>
                  <a:schemeClr val="tx1"/>
                </a:solidFill>
              </a:rPr>
              <a:t>:</a:t>
            </a:r>
            <a:r>
              <a:rPr lang="ko-KR" altLang="en-US" b="1" dirty="0" smtClean="0">
                <a:solidFill>
                  <a:schemeClr val="tx1"/>
                </a:solidFill>
              </a:rPr>
              <a:t>동국대 가이드</a:t>
            </a:r>
            <a:r>
              <a:rPr lang="en-US" altLang="ko-KR" b="1" dirty="0" smtClean="0">
                <a:solidFill>
                  <a:schemeClr val="tx1"/>
                </a:solidFill>
              </a:rPr>
              <a:t>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" name="_x548783008"/>
          <p:cNvSpPr>
            <a:spLocks noChangeArrowheads="1"/>
          </p:cNvSpPr>
          <p:nvPr/>
        </p:nvSpPr>
        <p:spPr bwMode="auto">
          <a:xfrm>
            <a:off x="442913" y="2540000"/>
            <a:ext cx="11358562" cy="1805018"/>
          </a:xfrm>
          <a:prstGeom prst="rect">
            <a:avLst/>
          </a:prstGeom>
          <a:solidFill>
            <a:srgbClr val="FFFFFF"/>
          </a:solidFill>
          <a:ln w="12700">
            <a:solidFill>
              <a:srgbClr val="3D3D3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1" name="_x569699464"/>
          <p:cNvSpPr>
            <a:spLocks noChangeArrowheads="1"/>
          </p:cNvSpPr>
          <p:nvPr/>
        </p:nvSpPr>
        <p:spPr bwMode="auto">
          <a:xfrm>
            <a:off x="444500" y="2574925"/>
            <a:ext cx="11329988" cy="187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재난 안전교육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(2020.04.14.)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으로 전염병 관리에 관한 동영상을 보고 한국의 코로나 대응 시스템의 우수한 점에 대해 알게 되었고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재난 상황에 도움이 되기 위해 발 벗고 나서는 시민 영웅들의 봉사 정신을 배울 수 있었음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코로나</a:t>
            </a:r>
            <a:r>
              <a:rPr kumimoji="0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19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의 대응을 넘어서 피해 극복에 대해 관심을 가지고 다양한 활동 중 코로나 피해 농가 살리기 프로젝트를 조사해 봄</a:t>
            </a:r>
            <a:r>
              <a:rPr kumimoji="0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특히</a:t>
            </a:r>
            <a:r>
              <a:rPr kumimoji="0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여러 지역의 프로젝트를 참고하여 농가의 생산이 아닌 판매를 함께 참여하며 지원한다는 공통점을 찾아낼 수 있었음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(</a:t>
            </a:r>
            <a:r>
              <a:rPr kumimoji="0" lang="ko-KR" alt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이하생략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</a:t>
            </a:r>
          </a:p>
        </p:txBody>
      </p:sp>
      <p:sp>
        <p:nvSpPr>
          <p:cNvPr id="12" name="Rectangle 9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13" name="_x569707816"/>
          <p:cNvGrpSpPr>
            <a:grpSpLocks/>
          </p:cNvGrpSpPr>
          <p:nvPr/>
        </p:nvGrpSpPr>
        <p:grpSpPr bwMode="auto">
          <a:xfrm>
            <a:off x="417513" y="2206625"/>
            <a:ext cx="11358562" cy="369888"/>
            <a:chOff x="0" y="0"/>
            <a:chExt cx="89442" cy="2908"/>
          </a:xfrm>
        </p:grpSpPr>
        <p:sp>
          <p:nvSpPr>
            <p:cNvPr id="14" name="_x569708824"/>
            <p:cNvSpPr>
              <a:spLocks noChangeArrowheads="1"/>
            </p:cNvSpPr>
            <p:nvPr/>
          </p:nvSpPr>
          <p:spPr bwMode="auto">
            <a:xfrm>
              <a:off x="75" y="75"/>
              <a:ext cx="89442" cy="290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D3D3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_x569708392"/>
            <p:cNvSpPr>
              <a:spLocks noChangeArrowheads="1"/>
            </p:cNvSpPr>
            <p:nvPr/>
          </p:nvSpPr>
          <p:spPr bwMode="auto">
            <a:xfrm>
              <a:off x="36909" y="211"/>
              <a:ext cx="11906" cy="266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600" b="0" i="0" u="none" strike="noStrike" cap="none" normalizeH="0" baseline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특기사항</a:t>
              </a:r>
              <a:endParaRPr kumimoji="0" lang="ko-KR" altLang="ko-K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0" name="직사각형 19"/>
          <p:cNvSpPr/>
          <p:nvPr/>
        </p:nvSpPr>
        <p:spPr>
          <a:xfrm>
            <a:off x="1453813" y="4505325"/>
            <a:ext cx="9499600" cy="12065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b="1" dirty="0" smtClean="0">
                <a:solidFill>
                  <a:schemeClr val="tx1"/>
                </a:solidFill>
              </a:rPr>
              <a:t>학급 전체가 참여한 활동이지만</a:t>
            </a:r>
            <a:r>
              <a:rPr lang="en-US" altLang="ko-KR" sz="22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개인의 참여 내용이 구체적으로 나타나</a:t>
            </a:r>
            <a:endParaRPr lang="en-US" altLang="ko-KR" sz="2200" b="1" dirty="0" smtClean="0">
              <a:solidFill>
                <a:schemeClr val="tx1"/>
              </a:solidFill>
            </a:endParaRPr>
          </a:p>
          <a:p>
            <a:r>
              <a:rPr lang="ko-KR" altLang="en-US" sz="2200" b="1" dirty="0" smtClean="0">
                <a:solidFill>
                  <a:schemeClr val="tx1"/>
                </a:solidFill>
              </a:rPr>
              <a:t>지원자의 관심 분야</a:t>
            </a:r>
            <a:r>
              <a:rPr lang="en-US" altLang="ko-KR" sz="22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역량 확인 가능</a:t>
            </a:r>
            <a:endParaRPr lang="ko-KR" altLang="en-US" sz="2200" b="1" dirty="0">
              <a:solidFill>
                <a:schemeClr val="tx1"/>
              </a:solidFill>
            </a:endParaRPr>
          </a:p>
        </p:txBody>
      </p:sp>
      <p:sp>
        <p:nvSpPr>
          <p:cNvPr id="21" name="오른쪽 화살표 20"/>
          <p:cNvSpPr/>
          <p:nvPr/>
        </p:nvSpPr>
        <p:spPr>
          <a:xfrm>
            <a:off x="933174" y="4953000"/>
            <a:ext cx="336826" cy="279400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546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1193800"/>
            <a:ext cx="3172791" cy="609600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smtClean="0">
                <a:solidFill>
                  <a:prstClr val="black"/>
                </a:solidFill>
              </a:rPr>
              <a:t>동아리활동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평가사례</a:t>
            </a:r>
            <a:endParaRPr lang="ko-KR" altLang="en-US" sz="2400" b="1" dirty="0">
              <a:solidFill>
                <a:prstClr val="black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2613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 smtClean="0">
                <a:solidFill>
                  <a:prstClr val="white"/>
                </a:solidFill>
              </a:rPr>
              <a:t>생기부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 항목별 분석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81399" y="1193800"/>
            <a:ext cx="5765801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-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정치외교학과 지원 </a:t>
            </a:r>
            <a:r>
              <a:rPr lang="en-US" altLang="ko-KR" b="1" dirty="0" smtClean="0">
                <a:solidFill>
                  <a:schemeClr val="tx1"/>
                </a:solidFill>
              </a:rPr>
              <a:t>(</a:t>
            </a:r>
            <a:r>
              <a:rPr lang="ko-KR" altLang="en-US" b="1" dirty="0" smtClean="0">
                <a:solidFill>
                  <a:schemeClr val="tx1"/>
                </a:solidFill>
              </a:rPr>
              <a:t>출처</a:t>
            </a:r>
            <a:r>
              <a:rPr lang="en-US" altLang="ko-KR" b="1" dirty="0" smtClean="0">
                <a:solidFill>
                  <a:schemeClr val="tx1"/>
                </a:solidFill>
              </a:rPr>
              <a:t>:</a:t>
            </a:r>
            <a:r>
              <a:rPr lang="ko-KR" altLang="en-US" b="1" dirty="0" smtClean="0">
                <a:solidFill>
                  <a:schemeClr val="tx1"/>
                </a:solidFill>
              </a:rPr>
              <a:t>경북대 가이드</a:t>
            </a:r>
            <a:r>
              <a:rPr lang="en-US" altLang="ko-KR" b="1" dirty="0" smtClean="0">
                <a:solidFill>
                  <a:schemeClr val="tx1"/>
                </a:solidFill>
              </a:rPr>
              <a:t>)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grpSp>
        <p:nvGrpSpPr>
          <p:cNvPr id="8" name="_x569718256"/>
          <p:cNvGrpSpPr>
            <a:grpSpLocks/>
          </p:cNvGrpSpPr>
          <p:nvPr/>
        </p:nvGrpSpPr>
        <p:grpSpPr bwMode="auto">
          <a:xfrm>
            <a:off x="417513" y="2206625"/>
            <a:ext cx="11358562" cy="369888"/>
            <a:chOff x="0" y="0"/>
            <a:chExt cx="89442" cy="2908"/>
          </a:xfrm>
        </p:grpSpPr>
        <p:sp>
          <p:nvSpPr>
            <p:cNvPr id="9" name="_x569717392"/>
            <p:cNvSpPr>
              <a:spLocks noChangeArrowheads="1"/>
            </p:cNvSpPr>
            <p:nvPr/>
          </p:nvSpPr>
          <p:spPr bwMode="auto">
            <a:xfrm>
              <a:off x="75" y="75"/>
              <a:ext cx="89442" cy="290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3D3D3D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0" name="_x569717464"/>
            <p:cNvSpPr>
              <a:spLocks noChangeArrowheads="1"/>
            </p:cNvSpPr>
            <p:nvPr/>
          </p:nvSpPr>
          <p:spPr bwMode="auto">
            <a:xfrm>
              <a:off x="36909" y="211"/>
              <a:ext cx="11906" cy="266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ko-KR" altLang="ko-KR" sz="1600" b="0" i="0" u="none" strike="noStrike" cap="none" normalizeH="0" baseline="0" dirty="0" smtClean="0">
                  <a:ln>
                    <a:noFill/>
                  </a:ln>
                  <a:solidFill>
                    <a:srgbClr val="412C62"/>
                  </a:solidFill>
                  <a:effectLst/>
                  <a:latin typeface="함초롬바탕" panose="02030604000101010101" pitchFamily="18" charset="-127"/>
                  <a:ea typeface="함초롬바탕" panose="02030604000101010101" pitchFamily="18" charset="-127"/>
                </a:rPr>
                <a:t>특기사항</a:t>
              </a:r>
              <a:endParaRPr kumimoji="0" lang="ko-KR" altLang="ko-K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152400" y="1524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16" name="_x559154344"/>
          <p:cNvSpPr>
            <a:spLocks noChangeArrowheads="1"/>
          </p:cNvSpPr>
          <p:nvPr/>
        </p:nvSpPr>
        <p:spPr bwMode="auto">
          <a:xfrm>
            <a:off x="444500" y="2574925"/>
            <a:ext cx="11329988" cy="31908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(</a:t>
            </a:r>
            <a:r>
              <a:rPr kumimoji="0" lang="ko-KR" alt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국제문화탐구반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(43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시간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중동지역 국가의 불안정한 정치 외교적 환경으로 발생한 난민 기사를 접하며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제주도의 예멘난민 생활에 의문을 가져 ‘제주난민사태와 국제정치’를 주제로 조사를 진행하고 발표함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kumimoji="0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‘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우리 곁의 난민</a:t>
            </a:r>
            <a:r>
              <a:rPr kumimoji="0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-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한국의 난민 여성이야기’를 읽고 교내 주제 특강에서 알게 된 소통의 주용성을 떠올려 난민을 동정심이 아닌 존엄성과 인권을 지닌 존재로서 도움을 주어야 함을 주장함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‘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정의란 무엇인가’를 읽고 칸트의 의견을 바탕으로 인간 존엄성을 누릴 수 있는 존재에 대한 기준을 세워봄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난민의 처지에 깊이 공감하며 탐구 활동을 진행하였으며</a:t>
            </a:r>
            <a:r>
              <a:rPr kumimoji="0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kumimoji="0" lang="ko-KR" altLang="en-US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이를 해결하고자 하는 사회적 차원의 제도와 법에 관심을 가지고 있음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‘What Should KOREA Do after the Brexit?’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라는 주제로 토론 참여함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자료 수집을 하면서 영국의 대내외적 정치상황을 분석하고 한국과 영국간의 무역규모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수출입 품목 등 대외경제정책 연구원 등의 전문연구기관의 자료를 분석하여 </a:t>
            </a:r>
            <a:r>
              <a:rPr kumimoji="0" lang="ko-KR" altLang="en-US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브레시트가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 한국경제에 미칠 영향을 구체적으로 제시함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. (</a:t>
            </a:r>
            <a:r>
              <a:rPr kumimoji="0" lang="ko-KR" altLang="en-US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이하 생략</a:t>
            </a:r>
            <a:r>
              <a:rPr kumimoji="0" lang="en-US" altLang="ko-K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) </a:t>
            </a:r>
            <a:endParaRPr kumimoji="0" lang="en-US" altLang="ko-K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오른쪽 화살표 16"/>
          <p:cNvSpPr/>
          <p:nvPr/>
        </p:nvSpPr>
        <p:spPr>
          <a:xfrm>
            <a:off x="641074" y="5943600"/>
            <a:ext cx="336826" cy="279400"/>
          </a:xfrm>
          <a:prstGeom prst="rightArrow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034712" y="5864225"/>
            <a:ext cx="10966788" cy="84137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b="1" dirty="0" smtClean="0">
                <a:solidFill>
                  <a:schemeClr val="tx1"/>
                </a:solidFill>
              </a:rPr>
              <a:t>활동의 나열보다 성실성</a:t>
            </a:r>
            <a:r>
              <a:rPr lang="en-US" altLang="ko-KR" sz="22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열정</a:t>
            </a:r>
            <a:r>
              <a:rPr lang="en-US" altLang="ko-KR" sz="22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문제해결과정</a:t>
            </a:r>
            <a:r>
              <a:rPr lang="en-US" altLang="ko-KR" sz="22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200" b="1" dirty="0" smtClean="0">
                <a:solidFill>
                  <a:schemeClr val="tx1"/>
                </a:solidFill>
              </a:rPr>
              <a:t>계속되는 탐구노력 등 지원자의 특성이 드러나야 함</a:t>
            </a:r>
            <a:r>
              <a:rPr lang="en-US" altLang="ko-KR" sz="2200" b="1" dirty="0" smtClean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6990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16863" y="483079"/>
            <a:ext cx="2585998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/>
              <a:t>1</a:t>
            </a:r>
            <a:endParaRPr lang="ko-KR" altLang="en-US" sz="2400" b="1" dirty="0"/>
          </a:p>
        </p:txBody>
      </p:sp>
      <p:sp>
        <p:nvSpPr>
          <p:cNvPr id="4" name="직사각형 3"/>
          <p:cNvSpPr/>
          <p:nvPr/>
        </p:nvSpPr>
        <p:spPr>
          <a:xfrm>
            <a:off x="980662" y="456576"/>
            <a:ext cx="2483626" cy="337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/>
              <a:t>대입 기본 안내 </a:t>
            </a:r>
            <a:endParaRPr lang="ko-KR" altLang="en-US" sz="2000" b="1" dirty="0"/>
          </a:p>
        </p:txBody>
      </p:sp>
      <p:sp>
        <p:nvSpPr>
          <p:cNvPr id="37" name="직사각형 36"/>
          <p:cNvSpPr/>
          <p:nvPr/>
        </p:nvSpPr>
        <p:spPr>
          <a:xfrm>
            <a:off x="596348" y="1192695"/>
            <a:ext cx="7050156" cy="622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b="1" dirty="0" smtClean="0">
                <a:solidFill>
                  <a:schemeClr val="tx1"/>
                </a:solidFill>
              </a:rPr>
              <a:t>복수지원 금지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지원 횟수 제한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)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예외 대학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490330" y="2093843"/>
            <a:ext cx="5168348" cy="44129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ectangle 2"/>
          <p:cNvSpPr>
            <a:spLocks noChangeArrowheads="1"/>
          </p:cNvSpPr>
          <p:nvPr/>
        </p:nvSpPr>
        <p:spPr bwMode="auto">
          <a:xfrm>
            <a:off x="123665" y="238539"/>
            <a:ext cx="16736611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54340696" descr="EMB00009a5431f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79" t="42520" r="54179" b="29498"/>
          <a:stretch>
            <a:fillRect/>
          </a:stretch>
        </p:blipFill>
        <p:spPr bwMode="auto">
          <a:xfrm>
            <a:off x="609600" y="2994439"/>
            <a:ext cx="4903304" cy="331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직사각형 39"/>
          <p:cNvSpPr/>
          <p:nvPr/>
        </p:nvSpPr>
        <p:spPr>
          <a:xfrm>
            <a:off x="609600" y="2252870"/>
            <a:ext cx="4903304" cy="5433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특별법에 의해 설치된 특수대학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6397626" y="2100471"/>
            <a:ext cx="5168348" cy="441297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1206799" y="2372139"/>
            <a:ext cx="1529379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7" name="_x254340984" descr="EMB00009a5431f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22" t="42245" r="6273" b="28035"/>
          <a:stretch>
            <a:fillRect/>
          </a:stretch>
        </p:blipFill>
        <p:spPr bwMode="auto">
          <a:xfrm>
            <a:off x="6521004" y="3011280"/>
            <a:ext cx="4903304" cy="3313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직사각형 45"/>
          <p:cNvSpPr/>
          <p:nvPr/>
        </p:nvSpPr>
        <p:spPr>
          <a:xfrm>
            <a:off x="6521004" y="2262808"/>
            <a:ext cx="4903304" cy="54333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err="1" smtClean="0">
                <a:solidFill>
                  <a:schemeClr val="tx1"/>
                </a:solidFill>
              </a:rPr>
              <a:t>산업대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전문대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2613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 smtClean="0">
                <a:solidFill>
                  <a:prstClr val="white"/>
                </a:solidFill>
              </a:rPr>
              <a:t>생기부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 항목별 분석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809" y="1193800"/>
            <a:ext cx="3172791" cy="609600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prstClr val="black"/>
                </a:solidFill>
              </a:rPr>
              <a:t>진로활동 평가사례</a:t>
            </a:r>
            <a:endParaRPr lang="ko-KR" altLang="en-US" sz="2400" b="1" dirty="0">
              <a:solidFill>
                <a:prstClr val="black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81399" y="1193800"/>
            <a:ext cx="6183703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-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융합인문사회과학부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지원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000" b="1" dirty="0" err="1" smtClean="0">
                <a:solidFill>
                  <a:schemeClr val="tx1"/>
                </a:solidFill>
              </a:rPr>
              <a:t>한솔고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 졸업생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)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 </a:t>
            </a:r>
            <a:endParaRPr lang="ko-KR" altLang="en-US" sz="1600" b="1" dirty="0">
              <a:solidFill>
                <a:schemeClr val="tx1"/>
              </a:solidFill>
            </a:endParaRPr>
          </a:p>
        </p:txBody>
      </p:sp>
      <p:sp>
        <p:nvSpPr>
          <p:cNvPr id="7" name="_x569717392"/>
          <p:cNvSpPr>
            <a:spLocks noChangeArrowheads="1"/>
          </p:cNvSpPr>
          <p:nvPr/>
        </p:nvSpPr>
        <p:spPr bwMode="auto">
          <a:xfrm>
            <a:off x="427038" y="2216165"/>
            <a:ext cx="11358562" cy="369888"/>
          </a:xfrm>
          <a:prstGeom prst="rect">
            <a:avLst/>
          </a:prstGeom>
          <a:solidFill>
            <a:srgbClr val="FFFFFF"/>
          </a:solidFill>
          <a:ln w="12700">
            <a:solidFill>
              <a:srgbClr val="3D3D3D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" name="_x569717464"/>
          <p:cNvSpPr>
            <a:spLocks noChangeArrowheads="1"/>
          </p:cNvSpPr>
          <p:nvPr/>
        </p:nvSpPr>
        <p:spPr bwMode="auto">
          <a:xfrm>
            <a:off x="5104720" y="2233464"/>
            <a:ext cx="1511986" cy="338979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1600" b="0" i="0" u="none" strike="noStrike" cap="none" normalizeH="0" baseline="0" dirty="0" smtClean="0">
                <a:ln>
                  <a:noFill/>
                </a:ln>
                <a:solidFill>
                  <a:srgbClr val="412C62"/>
                </a:solidFill>
                <a:effectLst/>
                <a:latin typeface="함초롬바탕" panose="02030604000101010101" pitchFamily="18" charset="-127"/>
                <a:ea typeface="함초롬바탕" panose="02030604000101010101" pitchFamily="18" charset="-127"/>
              </a:rPr>
              <a:t>특기사항</a:t>
            </a:r>
            <a:endParaRPr kumimoji="0" lang="ko-KR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_x559154344"/>
          <p:cNvSpPr>
            <a:spLocks noChangeArrowheads="1"/>
          </p:cNvSpPr>
          <p:nvPr/>
        </p:nvSpPr>
        <p:spPr bwMode="auto">
          <a:xfrm>
            <a:off x="444500" y="2574925"/>
            <a:ext cx="11329988" cy="36734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비전과 직업 관련 구체화하기</a:t>
            </a:r>
            <a:r>
              <a:rPr lang="en-US" altLang="ko-KR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(2021.03.30.)</a:t>
            </a:r>
            <a:r>
              <a:rPr lang="ko-KR" altLang="en-US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에서 자신이 좋아했던 브랜드들의 특징을 조사해보고 그 브랜드가 자신에게 어떤 영향을 미쳤는지 </a:t>
            </a:r>
            <a:r>
              <a:rPr lang="ko-KR" altLang="en-US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분석하는 과정을 통해 </a:t>
            </a:r>
            <a:r>
              <a:rPr lang="ko-KR" altLang="en-US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다른 사람들도 어떤 특정 브랜드에 관심을 갖는지 호기심이 생겨 </a:t>
            </a:r>
            <a:r>
              <a:rPr lang="ko-KR" altLang="en-US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주의 깊게 관찰함</a:t>
            </a:r>
            <a:r>
              <a:rPr lang="en-US" altLang="ko-KR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lang="ko-KR" altLang="en-US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그 과정에서 다른 사람들이 선호하는 브랜드의 장점과 특색을 파악하게 되었고 차별화된 브랜드를 만들고 싶다는 생각을 함</a:t>
            </a:r>
            <a:r>
              <a:rPr lang="en-US" altLang="ko-KR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… </a:t>
            </a:r>
            <a:r>
              <a:rPr lang="ko-KR" altLang="en-US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사회 경제적 문제에 관심을 갖고 기본 소양을 기르기 위해 인문</a:t>
            </a:r>
            <a:r>
              <a:rPr lang="en-US" altLang="ko-KR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사회</a:t>
            </a:r>
            <a:r>
              <a:rPr lang="en-US" altLang="ko-KR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과학에 걸쳐 다양한 독서를 하였고</a:t>
            </a:r>
            <a:r>
              <a:rPr lang="en-US" altLang="ko-KR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외국어 공부의 필요성을 절감하여 정진함</a:t>
            </a:r>
            <a:r>
              <a:rPr lang="en-US" altLang="ko-KR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marL="0" marR="0" lv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직업 특성 알기</a:t>
            </a:r>
            <a:r>
              <a:rPr lang="en-US" altLang="ko-KR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(2021.05.17.)</a:t>
            </a:r>
            <a:r>
              <a:rPr lang="ko-KR" altLang="en-US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를 통해 </a:t>
            </a:r>
            <a:r>
              <a:rPr lang="ko-KR" altLang="en-US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브랜드 </a:t>
            </a:r>
            <a:r>
              <a:rPr lang="ko-KR" altLang="en-US" sz="2000" b="1" dirty="0" err="1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마케터가</a:t>
            </a:r>
            <a:r>
              <a:rPr lang="ko-KR" altLang="en-US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하는 일을 구체적으로 알아보고</a:t>
            </a:r>
            <a:r>
              <a:rPr lang="ko-KR" altLang="en-US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상품명만 가지고도 호기심과 의구심을 발현시킬 수 있는 독창적인 아이디어를 지닌 브랜드 </a:t>
            </a:r>
            <a:r>
              <a:rPr lang="ko-KR" altLang="en-US" sz="2000" dirty="0" err="1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마케터가</a:t>
            </a:r>
            <a:r>
              <a:rPr lang="ko-KR" altLang="en-US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 되기 위해 노력하였고</a:t>
            </a:r>
            <a:r>
              <a:rPr lang="en-US" altLang="ko-KR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, </a:t>
            </a:r>
            <a:r>
              <a:rPr lang="ko-KR" altLang="en-US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다양한 지식을 습득</a:t>
            </a:r>
            <a:r>
              <a:rPr lang="ko-KR" altLang="en-US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함</a:t>
            </a:r>
            <a:r>
              <a:rPr lang="en-US" altLang="ko-KR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 </a:t>
            </a:r>
            <a:r>
              <a:rPr lang="ko-KR" altLang="en-US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디자인을 수단으로 하거나 매개로 기업 경영이 이루어지는 사례를 조사하여 </a:t>
            </a:r>
            <a:r>
              <a:rPr lang="en-US" altLang="ko-KR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‘</a:t>
            </a:r>
            <a:r>
              <a:rPr lang="ko-KR" altLang="en-US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디자인 경영의 의미와 사례 분석</a:t>
            </a:r>
            <a:r>
              <a:rPr lang="en-US" altLang="ko-KR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＇</a:t>
            </a:r>
            <a:r>
              <a:rPr lang="ko-KR" altLang="en-US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이라는 보고서를 작성함</a:t>
            </a:r>
            <a:r>
              <a:rPr lang="en-US" altLang="ko-KR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…(</a:t>
            </a:r>
            <a:r>
              <a:rPr lang="ko-KR" altLang="en-US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보고서 내용 중 핵심 내용 언급</a:t>
            </a:r>
            <a:r>
              <a:rPr lang="en-US" altLang="ko-KR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) … </a:t>
            </a:r>
            <a:r>
              <a:rPr lang="ko-KR" altLang="en-US" sz="2000" b="1" dirty="0" smtClean="0">
                <a:solidFill>
                  <a:srgbClr val="FF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다양한 경영 전략에 대해 고민하고 탐구함</a:t>
            </a:r>
            <a:r>
              <a:rPr lang="en-US" altLang="ko-KR" sz="2000" dirty="0" smtClean="0">
                <a:solidFill>
                  <a:srgbClr val="000000"/>
                </a:solidFill>
                <a:latin typeface="함초롬바탕" panose="02030604000101010101" pitchFamily="18" charset="-127"/>
                <a:ea typeface="함초롬바탕" panose="02030604000101010101" pitchFamily="18" charset="-127"/>
              </a:rPr>
              <a:t>.</a:t>
            </a:r>
          </a:p>
          <a:p>
            <a:pPr marL="0" marR="0" lvl="0" indent="0" algn="l" defTabSz="914400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ko-K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403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1193800"/>
            <a:ext cx="3172791" cy="609600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prstClr val="black"/>
                </a:solidFill>
              </a:rPr>
              <a:t>교과학습발달상황</a:t>
            </a:r>
            <a:endParaRPr lang="ko-KR" altLang="en-US" sz="2400" b="1" dirty="0">
              <a:solidFill>
                <a:prstClr val="black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2613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 smtClean="0">
                <a:solidFill>
                  <a:prstClr val="white"/>
                </a:solidFill>
              </a:rPr>
              <a:t>생기부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 항목별 분석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81399" y="1193800"/>
            <a:ext cx="5765801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-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교과 성적 </a:t>
            </a:r>
            <a:endParaRPr lang="ko-KR" altLang="en-US" b="1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14301" y="2476500"/>
            <a:ext cx="1182370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200" dirty="0" smtClean="0">
                <a:solidFill>
                  <a:schemeClr val="tx1"/>
                </a:solidFill>
              </a:rPr>
              <a:t>1.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내신은 평가의 기본이자 출발점</a:t>
            </a:r>
            <a:r>
              <a:rPr lang="en-US" altLang="ko-KR" sz="2200" dirty="0" smtClean="0">
                <a:solidFill>
                  <a:schemeClr val="tx1"/>
                </a:solidFill>
              </a:rPr>
              <a:t>. </a:t>
            </a:r>
            <a:r>
              <a:rPr lang="ko-KR" altLang="en-US" sz="2200" dirty="0" smtClean="0">
                <a:solidFill>
                  <a:schemeClr val="tx1"/>
                </a:solidFill>
              </a:rPr>
              <a:t>대학에서 수업을 들을 수 있는지의 학업역량을 중요하게</a:t>
            </a:r>
            <a:endParaRPr lang="en-US" altLang="ko-KR" sz="2200" dirty="0" smtClean="0">
              <a:solidFill>
                <a:schemeClr val="tx1"/>
              </a:solidFill>
            </a:endParaRPr>
          </a:p>
          <a:p>
            <a:r>
              <a:rPr lang="en-US" altLang="ko-KR" sz="2200" dirty="0">
                <a:solidFill>
                  <a:schemeClr val="tx1"/>
                </a:solidFill>
              </a:rPr>
              <a:t> </a:t>
            </a:r>
            <a:r>
              <a:rPr lang="en-US" altLang="ko-KR" sz="2200" dirty="0" smtClean="0">
                <a:solidFill>
                  <a:schemeClr val="tx1"/>
                </a:solidFill>
              </a:rPr>
              <a:t>  </a:t>
            </a:r>
            <a:r>
              <a:rPr lang="ko-KR" altLang="en-US" sz="2200" dirty="0" smtClean="0">
                <a:solidFill>
                  <a:schemeClr val="tx1"/>
                </a:solidFill>
              </a:rPr>
              <a:t>생각하고</a:t>
            </a:r>
            <a:r>
              <a:rPr lang="en-US" altLang="ko-KR" sz="2200" dirty="0" smtClean="0">
                <a:solidFill>
                  <a:schemeClr val="tx1"/>
                </a:solidFill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</a:rPr>
              <a:t>지원학과와 관련된 교과 성적은 자신의 능력을 입증하는 근거가 됨</a:t>
            </a:r>
            <a:r>
              <a:rPr lang="en-US" altLang="ko-KR" sz="2200" dirty="0" smtClean="0">
                <a:solidFill>
                  <a:schemeClr val="tx1"/>
                </a:solidFill>
              </a:rPr>
              <a:t>.</a:t>
            </a:r>
            <a:endParaRPr lang="ko-KR" altLang="en-US" sz="2200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14301" y="3251200"/>
            <a:ext cx="1182370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200" dirty="0">
                <a:solidFill>
                  <a:schemeClr val="tx1"/>
                </a:solidFill>
              </a:rPr>
              <a:t>2</a:t>
            </a:r>
            <a:r>
              <a:rPr lang="en-US" altLang="ko-KR" sz="2200" dirty="0" smtClean="0">
                <a:solidFill>
                  <a:schemeClr val="tx1"/>
                </a:solidFill>
              </a:rPr>
              <a:t>. </a:t>
            </a:r>
            <a:r>
              <a:rPr lang="ko-KR" altLang="en-US" sz="2200" dirty="0" smtClean="0">
                <a:solidFill>
                  <a:schemeClr val="tx1"/>
                </a:solidFill>
              </a:rPr>
              <a:t>교과 선택의 기회가 확대되면서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학습의 </a:t>
            </a:r>
            <a:r>
              <a:rPr lang="ko-KR" altLang="en-US" sz="2200" b="1" dirty="0" err="1" smtClean="0">
                <a:solidFill>
                  <a:srgbClr val="FF0000"/>
                </a:solidFill>
              </a:rPr>
              <a:t>위계성이나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 진로와의 연관성</a:t>
            </a:r>
            <a:r>
              <a:rPr lang="ko-KR" altLang="en-US" sz="2200" dirty="0" smtClean="0">
                <a:solidFill>
                  <a:schemeClr val="tx1"/>
                </a:solidFill>
              </a:rPr>
              <a:t>이 중요해짐</a:t>
            </a:r>
            <a:r>
              <a:rPr lang="en-US" altLang="ko-KR" sz="2200" dirty="0" smtClean="0">
                <a:solidFill>
                  <a:schemeClr val="tx1"/>
                </a:solidFill>
              </a:rPr>
              <a:t>.</a:t>
            </a:r>
            <a:endParaRPr lang="ko-KR" altLang="en-US" sz="2200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14301" y="4152900"/>
            <a:ext cx="1182370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200" dirty="0" smtClean="0">
                <a:solidFill>
                  <a:schemeClr val="tx1"/>
                </a:solidFill>
              </a:rPr>
              <a:t>3. </a:t>
            </a:r>
            <a:r>
              <a:rPr lang="ko-KR" altLang="en-US" sz="2200" dirty="0" err="1" smtClean="0">
                <a:solidFill>
                  <a:schemeClr val="tx1"/>
                </a:solidFill>
              </a:rPr>
              <a:t>비교과나</a:t>
            </a:r>
            <a:r>
              <a:rPr lang="ko-KR" altLang="en-US" sz="2200" dirty="0" smtClean="0">
                <a:solidFill>
                  <a:schemeClr val="tx1"/>
                </a:solidFill>
              </a:rPr>
              <a:t> 교과연계 활동이 아무리 많아도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교과 성적이 뒷받침되지 않으면 합격하기 어려움</a:t>
            </a:r>
            <a:endParaRPr lang="en-US" altLang="ko-KR" sz="2200" b="1" dirty="0" smtClean="0">
              <a:solidFill>
                <a:srgbClr val="FF0000"/>
              </a:solidFill>
            </a:endParaRPr>
          </a:p>
          <a:p>
            <a:r>
              <a:rPr lang="en-US" altLang="ko-KR" sz="2200" dirty="0">
                <a:solidFill>
                  <a:schemeClr val="tx1"/>
                </a:solidFill>
              </a:rPr>
              <a:t> </a:t>
            </a:r>
            <a:r>
              <a:rPr lang="en-US" altLang="ko-KR" sz="2200" dirty="0" smtClean="0">
                <a:solidFill>
                  <a:schemeClr val="tx1"/>
                </a:solidFill>
              </a:rPr>
              <a:t>  </a:t>
            </a:r>
            <a:r>
              <a:rPr lang="ko-KR" altLang="en-US" sz="2200" dirty="0" smtClean="0">
                <a:solidFill>
                  <a:schemeClr val="tx1"/>
                </a:solidFill>
              </a:rPr>
              <a:t>결과</a:t>
            </a:r>
            <a:r>
              <a:rPr lang="en-US" altLang="ko-KR" sz="2200" dirty="0" smtClean="0">
                <a:solidFill>
                  <a:schemeClr val="tx1"/>
                </a:solidFill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</a:rPr>
              <a:t>후속활동의 의미가 퇴색됨</a:t>
            </a:r>
            <a:r>
              <a:rPr lang="en-US" altLang="ko-KR" sz="2200" dirty="0" smtClean="0">
                <a:solidFill>
                  <a:schemeClr val="tx1"/>
                </a:solidFill>
              </a:rPr>
              <a:t>.</a:t>
            </a:r>
            <a:endParaRPr lang="ko-KR" altLang="en-US" sz="2200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14301" y="4966656"/>
            <a:ext cx="1182370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200" dirty="0" smtClean="0">
                <a:solidFill>
                  <a:schemeClr val="tx1"/>
                </a:solidFill>
              </a:rPr>
              <a:t>4. </a:t>
            </a:r>
            <a:r>
              <a:rPr lang="ko-KR" altLang="en-US" sz="2200" dirty="0" smtClean="0">
                <a:solidFill>
                  <a:schemeClr val="tx1"/>
                </a:solidFill>
              </a:rPr>
              <a:t>전 과목 성적 향상과 상위권 유지가 쉽지 않다면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전공 관련 주요과목에 우선 집중</a:t>
            </a:r>
            <a:r>
              <a:rPr lang="ko-KR" altLang="en-US" sz="2200" dirty="0" smtClean="0">
                <a:solidFill>
                  <a:schemeClr val="tx1"/>
                </a:solidFill>
              </a:rPr>
              <a:t>해야 함</a:t>
            </a:r>
            <a:r>
              <a:rPr lang="en-US" altLang="ko-KR" sz="2200" dirty="0" smtClean="0">
                <a:solidFill>
                  <a:schemeClr val="tx1"/>
                </a:solidFill>
              </a:rPr>
              <a:t>.</a:t>
            </a:r>
            <a:endParaRPr lang="ko-KR" altLang="en-US" sz="2200" dirty="0">
              <a:solidFill>
                <a:schemeClr val="tx1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139701" y="5765800"/>
            <a:ext cx="11823700" cy="660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200" dirty="0" smtClean="0">
                <a:solidFill>
                  <a:schemeClr val="tx1"/>
                </a:solidFill>
              </a:rPr>
              <a:t>5. </a:t>
            </a:r>
            <a:r>
              <a:rPr lang="ko-KR" altLang="en-US" sz="2200" dirty="0" err="1" smtClean="0">
                <a:solidFill>
                  <a:schemeClr val="tx1"/>
                </a:solidFill>
              </a:rPr>
              <a:t>비주요교과를</a:t>
            </a:r>
            <a:r>
              <a:rPr lang="ko-KR" altLang="en-US" sz="2200" dirty="0" smtClean="0">
                <a:solidFill>
                  <a:schemeClr val="tx1"/>
                </a:solidFill>
              </a:rPr>
              <a:t> 통해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학생의 성실도</a:t>
            </a:r>
            <a:r>
              <a:rPr lang="en-US" altLang="ko-KR" sz="2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학업태도 등에 대한 평가</a:t>
            </a:r>
            <a:r>
              <a:rPr lang="ko-KR" altLang="en-US" sz="2200" dirty="0" smtClean="0">
                <a:solidFill>
                  <a:schemeClr val="tx1"/>
                </a:solidFill>
              </a:rPr>
              <a:t>도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2200" dirty="0" smtClean="0">
                <a:solidFill>
                  <a:schemeClr val="tx1"/>
                </a:solidFill>
              </a:rPr>
              <a:t>이루어지기에 관리 필요함 </a:t>
            </a:r>
            <a:endParaRPr lang="ko-KR" altLang="en-US" sz="2200" dirty="0">
              <a:solidFill>
                <a:schemeClr val="tx1"/>
              </a:solidFill>
            </a:endParaRPr>
          </a:p>
        </p:txBody>
      </p:sp>
      <p:sp>
        <p:nvSpPr>
          <p:cNvPr id="12" name="모서리가 둥근 사각형 설명선 11"/>
          <p:cNvSpPr/>
          <p:nvPr/>
        </p:nvSpPr>
        <p:spPr>
          <a:xfrm>
            <a:off x="755374" y="1955800"/>
            <a:ext cx="6966226" cy="444500"/>
          </a:xfrm>
          <a:prstGeom prst="wedgeRoundRectCallout">
            <a:avLst>
              <a:gd name="adj1" fmla="val -23385"/>
              <a:gd name="adj2" fmla="val 79643"/>
              <a:gd name="adj3" fmla="val 16667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chemeClr val="tx2"/>
                </a:solidFill>
              </a:rPr>
              <a:t>교과를 뛰어넘는 </a:t>
            </a:r>
            <a:r>
              <a:rPr lang="ko-KR" altLang="en-US" sz="2000" b="1" dirty="0" err="1" smtClean="0">
                <a:solidFill>
                  <a:schemeClr val="tx2"/>
                </a:solidFill>
              </a:rPr>
              <a:t>비교과는</a:t>
            </a:r>
            <a:r>
              <a:rPr lang="ko-KR" altLang="en-US" sz="2000" b="1" dirty="0" smtClean="0">
                <a:solidFill>
                  <a:schemeClr val="tx2"/>
                </a:solidFill>
              </a:rPr>
              <a:t> 없다</a:t>
            </a:r>
            <a:r>
              <a:rPr lang="en-US" altLang="ko-KR" sz="2000" b="1" dirty="0" smtClean="0">
                <a:solidFill>
                  <a:schemeClr val="tx2"/>
                </a:solidFill>
              </a:rPr>
              <a:t>. (S</a:t>
            </a:r>
            <a:r>
              <a:rPr lang="ko-KR" altLang="en-US" sz="2000" b="1" dirty="0" smtClean="0">
                <a:solidFill>
                  <a:schemeClr val="tx2"/>
                </a:solidFill>
              </a:rPr>
              <a:t>대 </a:t>
            </a:r>
            <a:r>
              <a:rPr lang="ko-KR" altLang="en-US" sz="2000" b="1" dirty="0" err="1" smtClean="0">
                <a:solidFill>
                  <a:schemeClr val="tx2"/>
                </a:solidFill>
              </a:rPr>
              <a:t>입사관</a:t>
            </a:r>
            <a:r>
              <a:rPr lang="en-US" altLang="ko-KR" sz="2000" b="1" dirty="0" smtClean="0">
                <a:solidFill>
                  <a:schemeClr val="tx2"/>
                </a:solidFill>
              </a:rPr>
              <a:t>)</a:t>
            </a:r>
            <a:endParaRPr lang="ko-KR" altLang="en-US" sz="2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61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1193800"/>
            <a:ext cx="3172791" cy="609600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prstClr val="black"/>
                </a:solidFill>
              </a:rPr>
              <a:t>교과학습발달상황</a:t>
            </a:r>
            <a:endParaRPr lang="ko-KR" altLang="en-US" sz="2400" b="1" dirty="0">
              <a:solidFill>
                <a:prstClr val="black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2613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err="1" smtClean="0">
                <a:solidFill>
                  <a:prstClr val="white"/>
                </a:solidFill>
              </a:rPr>
              <a:t>생기부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 항목별 분석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81399" y="1193800"/>
            <a:ext cx="5765801" cy="609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세부능력 및 특기사항 </a:t>
            </a:r>
            <a:endParaRPr lang="ko-KR" altLang="en-US" b="1" dirty="0">
              <a:solidFill>
                <a:prstClr val="black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14301" y="2133600"/>
            <a:ext cx="11988560" cy="8636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200" dirty="0" smtClean="0">
                <a:solidFill>
                  <a:schemeClr val="tx1"/>
                </a:solidFill>
              </a:rPr>
              <a:t>1. </a:t>
            </a:r>
            <a:r>
              <a:rPr lang="ko-KR" altLang="en-US" sz="2200" dirty="0" smtClean="0">
                <a:solidFill>
                  <a:schemeClr val="tx1"/>
                </a:solidFill>
              </a:rPr>
              <a:t>단순히 수치화된 교과성적만으로 알 수 없는 학생의 학업능력</a:t>
            </a:r>
            <a:r>
              <a:rPr lang="en-US" altLang="ko-KR" sz="2200" dirty="0" smtClean="0">
                <a:solidFill>
                  <a:schemeClr val="tx1"/>
                </a:solidFill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</a:rPr>
              <a:t>태도</a:t>
            </a:r>
            <a:r>
              <a:rPr lang="en-US" altLang="ko-KR" sz="2200" dirty="0" smtClean="0">
                <a:solidFill>
                  <a:schemeClr val="tx1"/>
                </a:solidFill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</a:rPr>
              <a:t>학업참여도</a:t>
            </a:r>
            <a:r>
              <a:rPr lang="en-US" altLang="ko-KR" sz="2200" dirty="0" smtClean="0">
                <a:solidFill>
                  <a:schemeClr val="tx1"/>
                </a:solidFill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</a:rPr>
              <a:t>전공적합</a:t>
            </a:r>
            <a:endParaRPr lang="en-US" altLang="ko-KR" sz="2200" dirty="0" smtClean="0">
              <a:solidFill>
                <a:schemeClr val="tx1"/>
              </a:solidFill>
            </a:endParaRPr>
          </a:p>
          <a:p>
            <a:r>
              <a:rPr lang="ko-KR" altLang="en-US" sz="2200" dirty="0" smtClean="0">
                <a:solidFill>
                  <a:schemeClr val="tx1"/>
                </a:solidFill>
              </a:rPr>
              <a:t>   성</a:t>
            </a:r>
            <a:r>
              <a:rPr lang="en-US" altLang="ko-KR" sz="2200" dirty="0" smtClean="0">
                <a:solidFill>
                  <a:schemeClr val="tx1"/>
                </a:solidFill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</a:rPr>
              <a:t>과목에 대한 관심도 등에 대한 다양한 정보를 제공함</a:t>
            </a:r>
            <a:r>
              <a:rPr lang="en-US" altLang="ko-KR" sz="2200" dirty="0" smtClean="0">
                <a:solidFill>
                  <a:schemeClr val="tx1"/>
                </a:solidFill>
              </a:rPr>
              <a:t>.</a:t>
            </a:r>
            <a:endParaRPr lang="ko-KR" altLang="en-US" sz="2200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101601" y="3009900"/>
            <a:ext cx="11988560" cy="1246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200" dirty="0">
                <a:solidFill>
                  <a:schemeClr val="tx1"/>
                </a:solidFill>
              </a:rPr>
              <a:t>2</a:t>
            </a:r>
            <a:r>
              <a:rPr lang="en-US" altLang="ko-KR" sz="2200" dirty="0" smtClean="0">
                <a:solidFill>
                  <a:schemeClr val="tx1"/>
                </a:solidFill>
              </a:rPr>
              <a:t>. </a:t>
            </a:r>
            <a:r>
              <a:rPr lang="ko-KR" altLang="en-US" sz="2200" dirty="0" smtClean="0">
                <a:solidFill>
                  <a:schemeClr val="tx1"/>
                </a:solidFill>
              </a:rPr>
              <a:t>수업에 얼마나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적극적으로 성실히 참여해 유의미한 결과</a:t>
            </a:r>
            <a:r>
              <a:rPr lang="ko-KR" altLang="en-US" sz="2200" dirty="0" smtClean="0">
                <a:solidFill>
                  <a:schemeClr val="tx1"/>
                </a:solidFill>
              </a:rPr>
              <a:t>를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2200" dirty="0" smtClean="0">
                <a:solidFill>
                  <a:schemeClr val="tx1"/>
                </a:solidFill>
              </a:rPr>
              <a:t>만들어냈는지</a:t>
            </a:r>
            <a:r>
              <a:rPr lang="en-US" altLang="ko-KR" sz="2200" dirty="0" smtClean="0">
                <a:solidFill>
                  <a:schemeClr val="tx1"/>
                </a:solidFill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</a:rPr>
              <a:t>발전가능성이 </a:t>
            </a:r>
            <a:r>
              <a:rPr lang="ko-KR" altLang="en-US" sz="2200" dirty="0" err="1" smtClean="0">
                <a:solidFill>
                  <a:schemeClr val="tx1"/>
                </a:solidFill>
              </a:rPr>
              <a:t>있</a:t>
            </a:r>
            <a:endParaRPr lang="en-US" altLang="ko-KR" sz="2200" dirty="0" smtClean="0">
              <a:solidFill>
                <a:schemeClr val="tx1"/>
              </a:solidFill>
            </a:endParaRPr>
          </a:p>
          <a:p>
            <a:r>
              <a:rPr lang="en-US" altLang="ko-KR" sz="2200" dirty="0">
                <a:solidFill>
                  <a:schemeClr val="tx1"/>
                </a:solidFill>
              </a:rPr>
              <a:t> </a:t>
            </a:r>
            <a:r>
              <a:rPr lang="en-US" altLang="ko-KR" sz="2200" dirty="0" smtClean="0">
                <a:solidFill>
                  <a:schemeClr val="tx1"/>
                </a:solidFill>
              </a:rPr>
              <a:t>  </a:t>
            </a:r>
            <a:r>
              <a:rPr lang="ko-KR" altLang="en-US" sz="2200" dirty="0" err="1" smtClean="0">
                <a:solidFill>
                  <a:schemeClr val="tx1"/>
                </a:solidFill>
              </a:rPr>
              <a:t>는지</a:t>
            </a:r>
            <a:r>
              <a:rPr lang="ko-KR" altLang="en-US" sz="2200" dirty="0" smtClean="0">
                <a:solidFill>
                  <a:schemeClr val="tx1"/>
                </a:solidFill>
              </a:rPr>
              <a:t> 판단함</a:t>
            </a:r>
            <a:r>
              <a:rPr lang="en-US" altLang="ko-KR" sz="2200" dirty="0" smtClean="0">
                <a:solidFill>
                  <a:schemeClr val="tx1"/>
                </a:solidFill>
              </a:rPr>
              <a:t>. </a:t>
            </a:r>
            <a:r>
              <a:rPr lang="ko-KR" altLang="en-US" sz="2200" dirty="0" smtClean="0">
                <a:solidFill>
                  <a:schemeClr val="tx1"/>
                </a:solidFill>
              </a:rPr>
              <a:t>따라서 수업시간에 진행되는 조별 활동</a:t>
            </a:r>
            <a:r>
              <a:rPr lang="en-US" altLang="ko-KR" sz="2200" dirty="0" smtClean="0">
                <a:solidFill>
                  <a:schemeClr val="tx1"/>
                </a:solidFill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</a:rPr>
              <a:t>수행평가</a:t>
            </a:r>
            <a:r>
              <a:rPr lang="en-US" altLang="ko-KR" sz="2200" dirty="0" smtClean="0">
                <a:solidFill>
                  <a:schemeClr val="tx1"/>
                </a:solidFill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</a:rPr>
              <a:t>발표 등에 적극적으로 참여 </a:t>
            </a:r>
            <a:endParaRPr lang="en-US" altLang="ko-KR" sz="2200" dirty="0" smtClean="0">
              <a:solidFill>
                <a:schemeClr val="tx1"/>
              </a:solidFill>
            </a:endParaRPr>
          </a:p>
          <a:p>
            <a:r>
              <a:rPr lang="en-US" altLang="ko-KR" sz="2200" dirty="0">
                <a:solidFill>
                  <a:schemeClr val="tx1"/>
                </a:solidFill>
              </a:rPr>
              <a:t> </a:t>
            </a:r>
            <a:r>
              <a:rPr lang="en-US" altLang="ko-KR" sz="2200" dirty="0" smtClean="0">
                <a:solidFill>
                  <a:schemeClr val="tx1"/>
                </a:solidFill>
              </a:rPr>
              <a:t> </a:t>
            </a:r>
            <a:r>
              <a:rPr lang="ko-KR" altLang="en-US" sz="2200" dirty="0" smtClean="0">
                <a:solidFill>
                  <a:schemeClr val="tx1"/>
                </a:solidFill>
              </a:rPr>
              <a:t> 해야 함</a:t>
            </a:r>
            <a:endParaRPr lang="ko-KR" altLang="en-US" sz="2200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127001" y="4356100"/>
            <a:ext cx="11988560" cy="12462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200" dirty="0" smtClean="0">
                <a:solidFill>
                  <a:schemeClr val="tx1"/>
                </a:solidFill>
              </a:rPr>
              <a:t>3. </a:t>
            </a:r>
            <a:r>
              <a:rPr lang="ko-KR" altLang="en-US" sz="2200" dirty="0" smtClean="0">
                <a:solidFill>
                  <a:schemeClr val="tx1"/>
                </a:solidFill>
              </a:rPr>
              <a:t>수업에 참여한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동기</a:t>
            </a:r>
            <a:r>
              <a:rPr lang="en-US" altLang="ko-KR" sz="2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노력</a:t>
            </a:r>
            <a:r>
              <a:rPr lang="en-US" altLang="ko-KR" sz="2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그에 따른 </a:t>
            </a:r>
            <a:r>
              <a:rPr lang="ko-KR" altLang="en-US" sz="2200" b="1" dirty="0" err="1" smtClean="0">
                <a:solidFill>
                  <a:srgbClr val="FF0000"/>
                </a:solidFill>
              </a:rPr>
              <a:t>성취정도</a:t>
            </a:r>
            <a:r>
              <a:rPr lang="en-US" altLang="ko-KR" sz="2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발표방법</a:t>
            </a:r>
            <a:r>
              <a:rPr lang="en-US" altLang="ko-KR" sz="2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참고자료</a:t>
            </a:r>
            <a:r>
              <a:rPr lang="en-US" altLang="ko-KR" sz="2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수업관련 독서</a:t>
            </a:r>
            <a:r>
              <a:rPr lang="en-US" altLang="ko-KR" sz="2200" b="1" dirty="0" smtClean="0">
                <a:solidFill>
                  <a:srgbClr val="FF0000"/>
                </a:solidFill>
              </a:rPr>
              <a:t>,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더 깊이</a:t>
            </a:r>
            <a:endParaRPr lang="en-US" altLang="ko-KR" sz="2200" b="1" dirty="0" smtClean="0">
              <a:solidFill>
                <a:srgbClr val="FF0000"/>
              </a:solidFill>
            </a:endParaRPr>
          </a:p>
          <a:p>
            <a:r>
              <a:rPr lang="en-US" altLang="ko-KR" sz="2200" b="1" dirty="0">
                <a:solidFill>
                  <a:srgbClr val="FF0000"/>
                </a:solidFill>
              </a:rPr>
              <a:t> </a:t>
            </a:r>
            <a:r>
              <a:rPr lang="en-US" altLang="ko-KR" sz="22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 탐구한 사례</a:t>
            </a:r>
            <a:r>
              <a:rPr lang="ko-KR" altLang="en-US" sz="2200" dirty="0" smtClean="0">
                <a:solidFill>
                  <a:schemeClr val="tx1"/>
                </a:solidFill>
              </a:rPr>
              <a:t> 등이 기록되어야 함</a:t>
            </a:r>
            <a:r>
              <a:rPr lang="en-US" altLang="ko-KR" sz="2200" dirty="0" smtClean="0">
                <a:solidFill>
                  <a:schemeClr val="tx1"/>
                </a:solidFill>
              </a:rPr>
              <a:t>. </a:t>
            </a:r>
            <a:r>
              <a:rPr lang="ko-KR" altLang="en-US" sz="2200" dirty="0" smtClean="0">
                <a:solidFill>
                  <a:schemeClr val="tx1"/>
                </a:solidFill>
              </a:rPr>
              <a:t>동아리나 진로</a:t>
            </a:r>
            <a:r>
              <a:rPr lang="en-US" altLang="ko-KR" sz="2200" dirty="0" smtClean="0">
                <a:solidFill>
                  <a:schemeClr val="tx1"/>
                </a:solidFill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</a:rPr>
              <a:t>독서 등 다양한 </a:t>
            </a:r>
            <a:r>
              <a:rPr lang="ko-KR" altLang="en-US" sz="2200" b="1" dirty="0" err="1" smtClean="0">
                <a:solidFill>
                  <a:srgbClr val="FF0000"/>
                </a:solidFill>
              </a:rPr>
              <a:t>비교과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 활동도 결국은 수업</a:t>
            </a:r>
            <a:endParaRPr lang="en-US" altLang="ko-KR" sz="2200" b="1" dirty="0" smtClean="0">
              <a:solidFill>
                <a:srgbClr val="FF0000"/>
              </a:solidFill>
            </a:endParaRPr>
          </a:p>
          <a:p>
            <a:r>
              <a:rPr lang="en-US" altLang="ko-KR" sz="2200" b="1" dirty="0">
                <a:solidFill>
                  <a:srgbClr val="FF0000"/>
                </a:solidFill>
              </a:rPr>
              <a:t> </a:t>
            </a:r>
            <a:r>
              <a:rPr lang="en-US" altLang="ko-KR" sz="2200" b="1" dirty="0" smtClean="0">
                <a:solidFill>
                  <a:srgbClr val="FF0000"/>
                </a:solidFill>
              </a:rPr>
              <a:t>  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에 바탕을 두고 그것이 확장된 형태의 모습</a:t>
            </a:r>
            <a:r>
              <a:rPr lang="ko-KR" altLang="en-US" sz="2200" dirty="0" smtClean="0">
                <a:solidFill>
                  <a:schemeClr val="tx1"/>
                </a:solidFill>
              </a:rPr>
              <a:t>을</a:t>
            </a:r>
            <a:r>
              <a:rPr lang="ko-KR" altLang="en-US" sz="2200" b="1" dirty="0" smtClean="0">
                <a:solidFill>
                  <a:srgbClr val="FF0000"/>
                </a:solidFill>
              </a:rPr>
              <a:t> </a:t>
            </a:r>
            <a:r>
              <a:rPr lang="ko-KR" altLang="en-US" sz="2200" dirty="0" smtClean="0">
                <a:solidFill>
                  <a:schemeClr val="tx1"/>
                </a:solidFill>
              </a:rPr>
              <a:t>드러내야 함</a:t>
            </a:r>
            <a:r>
              <a:rPr lang="en-US" altLang="ko-KR" sz="2200" dirty="0" smtClean="0">
                <a:solidFill>
                  <a:schemeClr val="tx1"/>
                </a:solidFill>
              </a:rPr>
              <a:t>.</a:t>
            </a:r>
            <a:endParaRPr lang="ko-KR" alt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6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294783" y="2504661"/>
            <a:ext cx="3591339" cy="1378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 smtClean="0">
                <a:solidFill>
                  <a:srgbClr val="4472C4">
                    <a:lumMod val="50000"/>
                  </a:srgb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수능 분석</a:t>
            </a:r>
            <a:endParaRPr lang="en-US" altLang="ko-KR" sz="4400" b="1" dirty="0" smtClean="0">
              <a:solidFill>
                <a:srgbClr val="4472C4">
                  <a:lumMod val="50000"/>
                </a:srgb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209800" y="2768600"/>
            <a:ext cx="3454400" cy="157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600" b="1" dirty="0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02-3</a:t>
            </a:r>
            <a:endParaRPr lang="ko-KR" altLang="en-US" sz="9600" b="1" dirty="0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5368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4085623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수능 분석 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–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재학생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졸업생 분포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03428" y="1203516"/>
            <a:ext cx="4562856" cy="5394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수능 표준 점수 평균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400" b="1" dirty="0" smtClean="0">
                <a:solidFill>
                  <a:srgbClr val="0066FF"/>
                </a:solidFill>
              </a:rPr>
              <a:t>재학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/</a:t>
            </a:r>
            <a:r>
              <a:rPr lang="ko-KR" altLang="en-US" sz="2400" b="1" dirty="0" smtClean="0">
                <a:solidFill>
                  <a:srgbClr val="FF6600"/>
                </a:solidFill>
              </a:rPr>
              <a:t>졸업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)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12" name="차트 11"/>
          <p:cNvGraphicFramePr/>
          <p:nvPr>
            <p:extLst>
              <p:ext uri="{D42A27DB-BD31-4B8C-83A1-F6EECF244321}">
                <p14:modId xmlns:p14="http://schemas.microsoft.com/office/powerpoint/2010/main" val="1225895244"/>
              </p:ext>
            </p:extLst>
          </p:nvPr>
        </p:nvGraphicFramePr>
        <p:xfrm>
          <a:off x="261620" y="1755712"/>
          <a:ext cx="5046472" cy="5086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직사각형 12"/>
          <p:cNvSpPr/>
          <p:nvPr/>
        </p:nvSpPr>
        <p:spPr>
          <a:xfrm>
            <a:off x="6645417" y="1203516"/>
            <a:ext cx="4562856" cy="53949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rgbClr val="0066FF"/>
                </a:solidFill>
              </a:rPr>
              <a:t>서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</a:t>
            </a:r>
            <a:r>
              <a:rPr lang="ko-KR" altLang="en-US" sz="2400" b="1" dirty="0" smtClean="0">
                <a:solidFill>
                  <a:srgbClr val="7030A0"/>
                </a:solidFill>
              </a:rPr>
              <a:t>연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</a:t>
            </a:r>
            <a:r>
              <a:rPr lang="ko-KR" altLang="en-US" sz="2400" b="1" dirty="0" smtClean="0">
                <a:solidFill>
                  <a:srgbClr val="FF6600"/>
                </a:solidFill>
              </a:rPr>
              <a:t>고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중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N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수생 비율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14" name="차트 13"/>
          <p:cNvGraphicFramePr/>
          <p:nvPr>
            <p:extLst>
              <p:ext uri="{D42A27DB-BD31-4B8C-83A1-F6EECF244321}">
                <p14:modId xmlns:p14="http://schemas.microsoft.com/office/powerpoint/2010/main" val="415841081"/>
              </p:ext>
            </p:extLst>
          </p:nvPr>
        </p:nvGraphicFramePr>
        <p:xfrm>
          <a:off x="5439155" y="1803495"/>
          <a:ext cx="6522087" cy="4991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직사각형 14"/>
          <p:cNvSpPr/>
          <p:nvPr/>
        </p:nvSpPr>
        <p:spPr>
          <a:xfrm>
            <a:off x="11245965" y="1953164"/>
            <a:ext cx="638355" cy="431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rgbClr val="7030A0"/>
                </a:solidFill>
              </a:rPr>
              <a:t>연</a:t>
            </a:r>
            <a:endParaRPr lang="ko-KR" altLang="en-US" sz="2400" b="1" dirty="0">
              <a:solidFill>
                <a:srgbClr val="7030A0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1266096" y="2382325"/>
            <a:ext cx="638355" cy="431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solidFill>
                  <a:srgbClr val="FF6600"/>
                </a:solidFill>
              </a:rPr>
              <a:t>고</a:t>
            </a:r>
          </a:p>
        </p:txBody>
      </p:sp>
      <p:sp>
        <p:nvSpPr>
          <p:cNvPr id="17" name="직사각형 16"/>
          <p:cNvSpPr/>
          <p:nvPr/>
        </p:nvSpPr>
        <p:spPr>
          <a:xfrm>
            <a:off x="11257471" y="2827304"/>
            <a:ext cx="638355" cy="4313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rgbClr val="0066FF"/>
                </a:solidFill>
              </a:rPr>
              <a:t>서</a:t>
            </a:r>
            <a:endParaRPr lang="ko-KR" altLang="en-US" sz="2400" b="1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9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980661" y="456576"/>
            <a:ext cx="35659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>
                <a:solidFill>
                  <a:prstClr val="white"/>
                </a:solidFill>
              </a:rPr>
              <a:t>정시 합격생 중 졸업생 비중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pSp>
        <p:nvGrpSpPr>
          <p:cNvPr id="7" name="그룹 1004"/>
          <p:cNvGrpSpPr/>
          <p:nvPr/>
        </p:nvGrpSpPr>
        <p:grpSpPr>
          <a:xfrm>
            <a:off x="357809" y="1549400"/>
            <a:ext cx="10475291" cy="5168900"/>
            <a:chOff x="1428145" y="1711830"/>
            <a:chExt cx="13867767" cy="7904627"/>
          </a:xfrm>
        </p:grpSpPr>
        <p:pic>
          <p:nvPicPr>
            <p:cNvPr id="8" name="Object 13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28145" y="1711830"/>
              <a:ext cx="13867767" cy="7904627"/>
            </a:xfrm>
            <a:prstGeom prst="rect">
              <a:avLst/>
            </a:prstGeom>
          </p:spPr>
        </p:pic>
      </p:grpSp>
      <p:sp>
        <p:nvSpPr>
          <p:cNvPr id="9" name="위쪽 화살표 8"/>
          <p:cNvSpPr/>
          <p:nvPr/>
        </p:nvSpPr>
        <p:spPr>
          <a:xfrm>
            <a:off x="11172406" y="2377057"/>
            <a:ext cx="785003" cy="1250830"/>
          </a:xfrm>
          <a:prstGeom prst="upArrow">
            <a:avLst/>
          </a:prstGeom>
          <a:solidFill>
            <a:srgbClr val="FF000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위쪽 화살표 9"/>
          <p:cNvSpPr/>
          <p:nvPr/>
        </p:nvSpPr>
        <p:spPr>
          <a:xfrm rot="10800000">
            <a:off x="11172406" y="3904771"/>
            <a:ext cx="785003" cy="1250830"/>
          </a:xfrm>
          <a:prstGeom prst="upArrow">
            <a:avLst/>
          </a:prstGeom>
          <a:solidFill>
            <a:srgbClr val="0066F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432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4085623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수능 분석 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–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재학생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졸업생 분포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aphicFrame>
        <p:nvGraphicFramePr>
          <p:cNvPr id="8" name="차트 7"/>
          <p:cNvGraphicFramePr/>
          <p:nvPr>
            <p:extLst>
              <p:ext uri="{D42A27DB-BD31-4B8C-83A1-F6EECF244321}">
                <p14:modId xmlns:p14="http://schemas.microsoft.com/office/powerpoint/2010/main" val="2936040856"/>
              </p:ext>
            </p:extLst>
          </p:nvPr>
        </p:nvGraphicFramePr>
        <p:xfrm>
          <a:off x="101600" y="1303866"/>
          <a:ext cx="5867161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1688546539"/>
              </p:ext>
            </p:extLst>
          </p:nvPr>
        </p:nvGraphicFramePr>
        <p:xfrm>
          <a:off x="6133622" y="1303866"/>
          <a:ext cx="5969239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9122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4085623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수능 분석 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–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재학생</a:t>
            </a:r>
            <a:r>
              <a:rPr lang="en-US" altLang="ko-KR" sz="2000" b="1" dirty="0" smtClean="0">
                <a:solidFill>
                  <a:prstClr val="white"/>
                </a:solidFill>
              </a:rPr>
              <a:t>, 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졸업생 분포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aphicFrame>
        <p:nvGraphicFramePr>
          <p:cNvPr id="8" name="차트 7"/>
          <p:cNvGraphicFramePr/>
          <p:nvPr>
            <p:extLst>
              <p:ext uri="{D42A27DB-BD31-4B8C-83A1-F6EECF244321}">
                <p14:modId xmlns:p14="http://schemas.microsoft.com/office/powerpoint/2010/main" val="750679200"/>
              </p:ext>
            </p:extLst>
          </p:nvPr>
        </p:nvGraphicFramePr>
        <p:xfrm>
          <a:off x="101600" y="1303866"/>
          <a:ext cx="5867161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차트 8"/>
          <p:cNvGraphicFramePr/>
          <p:nvPr>
            <p:extLst>
              <p:ext uri="{D42A27DB-BD31-4B8C-83A1-F6EECF244321}">
                <p14:modId xmlns:p14="http://schemas.microsoft.com/office/powerpoint/2010/main" val="1772837763"/>
              </p:ext>
            </p:extLst>
          </p:nvPr>
        </p:nvGraphicFramePr>
        <p:xfrm>
          <a:off x="6133622" y="1303866"/>
          <a:ext cx="5969239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8182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52931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정시 교차지원</a:t>
            </a:r>
            <a:r>
              <a:rPr lang="en-US" altLang="ko-KR" sz="2000" b="1" smtClean="0">
                <a:solidFill>
                  <a:prstClr val="white"/>
                </a:solidFill>
              </a:rPr>
              <a:t>-</a:t>
            </a:r>
            <a:r>
              <a:rPr lang="ko-KR" altLang="en-US" sz="2000" b="1" smtClean="0">
                <a:solidFill>
                  <a:prstClr val="white"/>
                </a:solidFill>
              </a:rPr>
              <a:t>과탐 선택자의 인문계열 지원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318381"/>
              </p:ext>
            </p:extLst>
          </p:nvPr>
        </p:nvGraphicFramePr>
        <p:xfrm>
          <a:off x="408609" y="1138766"/>
          <a:ext cx="11415090" cy="53382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091"/>
                <a:gridCol w="1533939"/>
                <a:gridCol w="2326861"/>
                <a:gridCol w="1478169"/>
                <a:gridCol w="2357231"/>
                <a:gridCol w="1447799"/>
              </a:tblGrid>
              <a:tr h="6425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대 학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smtClean="0">
                          <a:solidFill>
                            <a:schemeClr val="bg1"/>
                          </a:solidFill>
                        </a:rPr>
                        <a:t>비율</a:t>
                      </a:r>
                      <a:r>
                        <a:rPr lang="en-US" altLang="ko-KR" sz="2400" b="1" smtClean="0">
                          <a:solidFill>
                            <a:schemeClr val="bg1"/>
                          </a:solidFill>
                        </a:rPr>
                        <a:t>(%)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대 학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smtClean="0">
                          <a:solidFill>
                            <a:schemeClr val="bg1"/>
                          </a:solidFill>
                        </a:rPr>
                        <a:t>비율</a:t>
                      </a:r>
                      <a:r>
                        <a:rPr lang="en-US" altLang="ko-KR" sz="2400" b="1" smtClean="0">
                          <a:solidFill>
                            <a:schemeClr val="bg1"/>
                          </a:solidFill>
                        </a:rPr>
                        <a:t>(%)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대 학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smtClean="0">
                          <a:solidFill>
                            <a:schemeClr val="bg1"/>
                          </a:solidFill>
                        </a:rPr>
                        <a:t>비율</a:t>
                      </a:r>
                      <a:r>
                        <a:rPr lang="en-US" altLang="ko-KR" sz="2400" b="1" smtClean="0">
                          <a:solidFill>
                            <a:schemeClr val="bg1"/>
                          </a:solidFill>
                        </a:rPr>
                        <a:t>(%)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5217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rgbClr val="0070C0"/>
                          </a:solidFill>
                        </a:rPr>
                        <a:t>건국대</a:t>
                      </a:r>
                      <a:endParaRPr lang="ko-KR" altLang="en-US" sz="24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0070C0"/>
                          </a:solidFill>
                        </a:rPr>
                        <a:t>43.67</a:t>
                      </a:r>
                      <a:endParaRPr lang="ko-KR" altLang="en-US" sz="24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400" dirty="0" smtClean="0"/>
                        <a:t>삼육대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25.48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성신여대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12.16</a:t>
                      </a:r>
                      <a:endParaRPr lang="ko-KR" altLang="en-US" sz="2400"/>
                    </a:p>
                  </a:txBody>
                  <a:tcPr anchor="ctr"/>
                </a:tc>
              </a:tr>
              <a:tr h="5217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rgbClr val="FF0000"/>
                          </a:solidFill>
                        </a:rPr>
                        <a:t>경희대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FF0000"/>
                          </a:solidFill>
                        </a:rPr>
                        <a:t>55.96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상명대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17.33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세종대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19.11</a:t>
                      </a:r>
                      <a:endParaRPr lang="ko-KR" altLang="en-US" sz="2400" dirty="0"/>
                    </a:p>
                  </a:txBody>
                  <a:tcPr anchor="ctr"/>
                </a:tc>
              </a:tr>
              <a:tr h="5217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rgbClr val="0070C0"/>
                          </a:solidFill>
                        </a:rPr>
                        <a:t>고려대</a:t>
                      </a:r>
                      <a:endParaRPr lang="ko-KR" altLang="en-US" sz="24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smtClean="0">
                          <a:solidFill>
                            <a:srgbClr val="0070C0"/>
                          </a:solidFill>
                        </a:rPr>
                        <a:t>44.66</a:t>
                      </a:r>
                      <a:endParaRPr lang="ko-KR" altLang="en-US" sz="2400" b="1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rgbClr val="FF0000"/>
                          </a:solidFill>
                        </a:rPr>
                        <a:t>서강대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FF0000"/>
                          </a:solidFill>
                        </a:rPr>
                        <a:t>72.73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400" dirty="0" smtClean="0"/>
                        <a:t>숙명여대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23.40</a:t>
                      </a:r>
                      <a:endParaRPr lang="ko-KR" altLang="en-US" sz="2400" dirty="0"/>
                    </a:p>
                  </a:txBody>
                  <a:tcPr anchor="ctr"/>
                </a:tc>
              </a:tr>
              <a:tr h="5217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광운대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smtClean="0"/>
                        <a:t>27.57</a:t>
                      </a:r>
                      <a:endParaRPr lang="ko-KR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서경대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7.08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숭실대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23.08</a:t>
                      </a:r>
                      <a:endParaRPr lang="ko-KR" altLang="en-US" sz="2400" dirty="0"/>
                    </a:p>
                  </a:txBody>
                  <a:tcPr anchor="ctr"/>
                </a:tc>
              </a:tr>
              <a:tr h="5217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국민대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smtClean="0"/>
                        <a:t>8.22</a:t>
                      </a:r>
                      <a:endParaRPr lang="ko-KR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err="1" smtClean="0"/>
                        <a:t>서울과학기술대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7.55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rgbClr val="FF0000"/>
                          </a:solidFill>
                        </a:rPr>
                        <a:t>연세대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FF0000"/>
                          </a:solidFill>
                        </a:rPr>
                        <a:t>61.98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5217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덕성여대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smtClean="0"/>
                        <a:t>9.80</a:t>
                      </a:r>
                      <a:endParaRPr lang="ko-KR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rgbClr val="0070C0"/>
                          </a:solidFill>
                        </a:rPr>
                        <a:t>서울대</a:t>
                      </a:r>
                      <a:endParaRPr lang="ko-KR" altLang="en-US" sz="24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0070C0"/>
                          </a:solidFill>
                        </a:rPr>
                        <a:t>48.31</a:t>
                      </a:r>
                      <a:endParaRPr lang="ko-KR" altLang="en-US" sz="2400" b="1" dirty="0">
                        <a:solidFill>
                          <a:srgbClr val="0070C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이화여대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14.37</a:t>
                      </a:r>
                      <a:endParaRPr lang="ko-KR" altLang="en-US" sz="2400" dirty="0"/>
                    </a:p>
                  </a:txBody>
                  <a:tcPr anchor="ctr"/>
                </a:tc>
              </a:tr>
              <a:tr h="5217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동국대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smtClean="0"/>
                        <a:t>37.53</a:t>
                      </a:r>
                      <a:endParaRPr lang="ko-KR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rgbClr val="FF0000"/>
                          </a:solidFill>
                        </a:rPr>
                        <a:t>서울시립대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FF0000"/>
                          </a:solidFill>
                        </a:rPr>
                        <a:t>68.38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rgbClr val="FF0000"/>
                          </a:solidFill>
                        </a:rPr>
                        <a:t>중앙대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FF0000"/>
                          </a:solidFill>
                        </a:rPr>
                        <a:t>59.83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5217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동덕여대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smtClean="0"/>
                        <a:t>13.91</a:t>
                      </a:r>
                      <a:endParaRPr lang="ko-KR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서울여대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9.93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한국외대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18.75</a:t>
                      </a:r>
                      <a:endParaRPr lang="ko-KR" altLang="en-US" sz="2400" dirty="0"/>
                    </a:p>
                  </a:txBody>
                  <a:tcPr anchor="ctr"/>
                </a:tc>
              </a:tr>
              <a:tr h="5217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명지대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smtClean="0"/>
                        <a:t>19.14</a:t>
                      </a:r>
                      <a:endParaRPr lang="ko-KR" altLang="en-US" sz="24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/>
                        <a:t>성균관대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dirty="0" smtClean="0"/>
                        <a:t>33.70</a:t>
                      </a:r>
                      <a:endParaRPr lang="ko-KR" altLang="en-U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smtClean="0">
                          <a:solidFill>
                            <a:srgbClr val="FF0000"/>
                          </a:solidFill>
                        </a:rPr>
                        <a:t>한양대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400" b="1" dirty="0" smtClean="0">
                          <a:solidFill>
                            <a:srgbClr val="FF0000"/>
                          </a:solidFill>
                        </a:rPr>
                        <a:t>71.21</a:t>
                      </a:r>
                      <a:endParaRPr lang="ko-KR" altLang="en-US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357809" y="1028700"/>
            <a:ext cx="11567491" cy="762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600" b="1" dirty="0" smtClean="0">
                <a:solidFill>
                  <a:srgbClr val="FF0000"/>
                </a:solidFill>
              </a:rPr>
              <a:t>교차지원 활발히 이루어진 점수대 </a:t>
            </a:r>
            <a:r>
              <a:rPr lang="en-US" altLang="ko-KR" sz="2600" b="1" smtClean="0">
                <a:solidFill>
                  <a:srgbClr val="FF0000"/>
                </a:solidFill>
              </a:rPr>
              <a:t>- </a:t>
            </a:r>
            <a:r>
              <a:rPr lang="ko-KR" altLang="en-US" sz="2600" b="1" smtClean="0">
                <a:solidFill>
                  <a:srgbClr val="FF0000"/>
                </a:solidFill>
              </a:rPr>
              <a:t>원점수 </a:t>
            </a:r>
            <a:r>
              <a:rPr lang="en-US" altLang="ko-KR" sz="2600" b="1" dirty="0" smtClean="0">
                <a:solidFill>
                  <a:srgbClr val="FF0000"/>
                </a:solidFill>
              </a:rPr>
              <a:t>300</a:t>
            </a:r>
            <a:r>
              <a:rPr lang="ko-KR" altLang="en-US" sz="2600" b="1" smtClean="0">
                <a:solidFill>
                  <a:srgbClr val="FF0000"/>
                </a:solidFill>
              </a:rPr>
              <a:t>점 만점에 </a:t>
            </a:r>
            <a:r>
              <a:rPr lang="en-US" altLang="ko-KR" sz="2600" b="1" dirty="0" smtClean="0">
                <a:solidFill>
                  <a:srgbClr val="FF0000"/>
                </a:solidFill>
              </a:rPr>
              <a:t>270~250</a:t>
            </a:r>
            <a:r>
              <a:rPr lang="ko-KR" altLang="en-US" sz="2600" b="1" smtClean="0">
                <a:solidFill>
                  <a:srgbClr val="FF0000"/>
                </a:solidFill>
              </a:rPr>
              <a:t>점대</a:t>
            </a:r>
            <a:endParaRPr lang="ko-KR" altLang="en-US" sz="26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75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52931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정시 교차지원</a:t>
            </a:r>
            <a:r>
              <a:rPr lang="en-US" altLang="ko-KR" sz="2000" b="1" smtClean="0">
                <a:solidFill>
                  <a:prstClr val="white"/>
                </a:solidFill>
              </a:rPr>
              <a:t>-</a:t>
            </a:r>
            <a:r>
              <a:rPr lang="ko-KR" altLang="en-US" sz="2000" b="1" smtClean="0">
                <a:solidFill>
                  <a:prstClr val="white"/>
                </a:solidFill>
              </a:rPr>
              <a:t>과탐 선택자의 인문계열 지원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57809" y="1193800"/>
            <a:ext cx="3109291" cy="609600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smtClean="0">
                <a:solidFill>
                  <a:prstClr val="black"/>
                </a:solidFill>
              </a:rPr>
              <a:t>교차지원현상 분석</a:t>
            </a:r>
            <a:endParaRPr lang="ko-KR" altLang="en-US" sz="2400" b="1" dirty="0">
              <a:solidFill>
                <a:prstClr val="black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1968500"/>
            <a:ext cx="11618291" cy="774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1.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수학 미적분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기하 선택한 학생들의 표준점수가 높음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70509" y="2832100"/>
            <a:ext cx="11618291" cy="1117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2.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과탐이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사탐보다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변환 표준점수가 높음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r>
              <a:rPr lang="en-US" altLang="ko-KR" sz="2400" b="1" dirty="0">
                <a:solidFill>
                  <a:schemeClr val="tx1"/>
                </a:solidFill>
              </a:rPr>
              <a:t>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  </a:t>
            </a:r>
            <a:r>
              <a:rPr lang="en-US" altLang="ko-KR" sz="2200" dirty="0" smtClean="0">
                <a:solidFill>
                  <a:schemeClr val="tx1"/>
                </a:solidFill>
              </a:rPr>
              <a:t>(</a:t>
            </a:r>
            <a:r>
              <a:rPr lang="ko-KR" altLang="en-US" sz="2200" dirty="0" smtClean="0">
                <a:solidFill>
                  <a:schemeClr val="tx1"/>
                </a:solidFill>
              </a:rPr>
              <a:t>단</a:t>
            </a:r>
            <a:r>
              <a:rPr lang="en-US" altLang="ko-KR" sz="2200" dirty="0" smtClean="0">
                <a:solidFill>
                  <a:schemeClr val="tx1"/>
                </a:solidFill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</a:rPr>
              <a:t>성대는 </a:t>
            </a:r>
            <a:r>
              <a:rPr lang="ko-KR" altLang="en-US" sz="2200" dirty="0" err="1" smtClean="0">
                <a:solidFill>
                  <a:schemeClr val="tx1"/>
                </a:solidFill>
              </a:rPr>
              <a:t>사탐의</a:t>
            </a:r>
            <a:r>
              <a:rPr lang="ko-KR" altLang="en-US" sz="2200" dirty="0" smtClean="0">
                <a:solidFill>
                  <a:schemeClr val="tx1"/>
                </a:solidFill>
              </a:rPr>
              <a:t> </a:t>
            </a:r>
            <a:r>
              <a:rPr lang="ko-KR" altLang="en-US" sz="2200" dirty="0" err="1" smtClean="0">
                <a:solidFill>
                  <a:schemeClr val="tx1"/>
                </a:solidFill>
              </a:rPr>
              <a:t>변표가</a:t>
            </a:r>
            <a:r>
              <a:rPr lang="ko-KR" altLang="en-US" sz="2200" dirty="0" smtClean="0">
                <a:solidFill>
                  <a:schemeClr val="tx1"/>
                </a:solidFill>
              </a:rPr>
              <a:t> 더 높았기에 교차지원 비율 낮은 편임</a:t>
            </a:r>
            <a:r>
              <a:rPr lang="en-US" altLang="ko-KR" sz="2200" dirty="0" smtClean="0">
                <a:solidFill>
                  <a:schemeClr val="tx1"/>
                </a:solidFill>
              </a:rPr>
              <a:t>) </a:t>
            </a:r>
            <a:endParaRPr lang="ko-KR" altLang="en-US" sz="2200" dirty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45109" y="3962400"/>
            <a:ext cx="11618291" cy="7747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3.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인문계열에 속해 있지만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정시 반영 비율에서 수학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탐구 비율이 높음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71501" y="4635500"/>
            <a:ext cx="11531360" cy="660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300" b="1" dirty="0" smtClean="0">
                <a:solidFill>
                  <a:srgbClr val="0070C0"/>
                </a:solidFill>
              </a:rPr>
              <a:t>서강대 정시 반영 비율 </a:t>
            </a:r>
            <a:r>
              <a:rPr lang="en-US" altLang="ko-KR" sz="2300" b="1" dirty="0" smtClean="0">
                <a:solidFill>
                  <a:srgbClr val="0070C0"/>
                </a:solidFill>
              </a:rPr>
              <a:t>: </a:t>
            </a:r>
            <a:r>
              <a:rPr lang="ko-KR" altLang="en-US" sz="2300" b="1" dirty="0" smtClean="0">
                <a:solidFill>
                  <a:srgbClr val="0070C0"/>
                </a:solidFill>
              </a:rPr>
              <a:t>인문</a:t>
            </a:r>
            <a:r>
              <a:rPr lang="en-US" altLang="ko-KR" sz="2300" b="1" dirty="0" smtClean="0">
                <a:solidFill>
                  <a:srgbClr val="0070C0"/>
                </a:solidFill>
              </a:rPr>
              <a:t>, </a:t>
            </a:r>
            <a:r>
              <a:rPr lang="ko-KR" altLang="en-US" sz="2300" b="1" dirty="0" smtClean="0">
                <a:solidFill>
                  <a:srgbClr val="0070C0"/>
                </a:solidFill>
              </a:rPr>
              <a:t>자연 모두 국어 </a:t>
            </a:r>
            <a:r>
              <a:rPr lang="en-US" altLang="ko-KR" sz="2300" b="1" dirty="0" smtClean="0">
                <a:solidFill>
                  <a:srgbClr val="0070C0"/>
                </a:solidFill>
              </a:rPr>
              <a:t>36.7 / </a:t>
            </a:r>
            <a:r>
              <a:rPr lang="ko-KR" altLang="en-US" sz="2300" b="1" dirty="0" smtClean="0">
                <a:solidFill>
                  <a:srgbClr val="0070C0"/>
                </a:solidFill>
              </a:rPr>
              <a:t>수학 </a:t>
            </a:r>
            <a:r>
              <a:rPr lang="en-US" altLang="ko-KR" sz="2300" b="1" dirty="0" smtClean="0">
                <a:solidFill>
                  <a:srgbClr val="0070C0"/>
                </a:solidFill>
              </a:rPr>
              <a:t>43.3 / </a:t>
            </a:r>
            <a:r>
              <a:rPr lang="ko-KR" altLang="en-US" sz="2300" b="1" dirty="0" smtClean="0">
                <a:solidFill>
                  <a:srgbClr val="0070C0"/>
                </a:solidFill>
              </a:rPr>
              <a:t>탐구 </a:t>
            </a:r>
            <a:r>
              <a:rPr lang="en-US" altLang="ko-KR" sz="2300" b="1" dirty="0" smtClean="0">
                <a:solidFill>
                  <a:srgbClr val="0070C0"/>
                </a:solidFill>
              </a:rPr>
              <a:t>20 / </a:t>
            </a:r>
            <a:r>
              <a:rPr lang="ko-KR" altLang="en-US" sz="2300" b="1" dirty="0" smtClean="0">
                <a:solidFill>
                  <a:srgbClr val="0070C0"/>
                </a:solidFill>
              </a:rPr>
              <a:t>영어 감점</a:t>
            </a:r>
            <a:endParaRPr lang="ko-KR" altLang="en-US" sz="23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64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5285" y="483079"/>
            <a:ext cx="2577576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/>
              <a:t>1</a:t>
            </a:r>
            <a:endParaRPr lang="ko-KR" altLang="en-US" sz="2400" b="1" dirty="0"/>
          </a:p>
        </p:txBody>
      </p:sp>
      <p:sp>
        <p:nvSpPr>
          <p:cNvPr id="5" name="직사각형 4"/>
          <p:cNvSpPr/>
          <p:nvPr/>
        </p:nvSpPr>
        <p:spPr>
          <a:xfrm>
            <a:off x="980662" y="456576"/>
            <a:ext cx="2483626" cy="337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/>
              <a:t>대입 기본 안내 </a:t>
            </a:r>
            <a:endParaRPr lang="ko-KR" altLang="en-US" sz="2000" b="1" dirty="0"/>
          </a:p>
        </p:txBody>
      </p: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942C8125-5E2C-41C0-906F-1EE65EB1840E}"/>
              </a:ext>
            </a:extLst>
          </p:cNvPr>
          <p:cNvGrpSpPr/>
          <p:nvPr/>
        </p:nvGrpSpPr>
        <p:grpSpPr>
          <a:xfrm>
            <a:off x="23148" y="1458451"/>
            <a:ext cx="12189771" cy="3076688"/>
            <a:chOff x="1114" y="1569291"/>
            <a:chExt cx="12189771" cy="3076688"/>
          </a:xfrm>
        </p:grpSpPr>
        <p:pic>
          <p:nvPicPr>
            <p:cNvPr id="7" name="그림 6">
              <a:extLst>
                <a:ext uri="{FF2B5EF4-FFF2-40B4-BE49-F238E27FC236}">
                  <a16:creationId xmlns="" xmlns:a16="http://schemas.microsoft.com/office/drawing/2014/main" id="{1EFA3707-D656-4632-972C-F5E5D08E74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193" b="29944"/>
            <a:stretch/>
          </p:blipFill>
          <p:spPr>
            <a:xfrm>
              <a:off x="1114" y="1569291"/>
              <a:ext cx="12189771" cy="3076688"/>
            </a:xfrm>
            <a:prstGeom prst="rect">
              <a:avLst/>
            </a:prstGeom>
          </p:spPr>
        </p:pic>
        <p:pic>
          <p:nvPicPr>
            <p:cNvPr id="8" name="그래픽 62">
              <a:extLst>
                <a:ext uri="{FF2B5EF4-FFF2-40B4-BE49-F238E27FC236}">
                  <a16:creationId xmlns="" xmlns:a16="http://schemas.microsoft.com/office/drawing/2014/main" id="{F4CA1438-6798-4420-A966-E17B69A88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=""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730522" y="2493480"/>
              <a:ext cx="513714" cy="572988"/>
            </a:xfrm>
            <a:prstGeom prst="rect">
              <a:avLst/>
            </a:prstGeom>
          </p:spPr>
        </p:pic>
        <p:pic>
          <p:nvPicPr>
            <p:cNvPr id="9" name="그래픽 64">
              <a:extLst>
                <a:ext uri="{FF2B5EF4-FFF2-40B4-BE49-F238E27FC236}">
                  <a16:creationId xmlns="" xmlns:a16="http://schemas.microsoft.com/office/drawing/2014/main" id="{27C96B54-A455-44AD-9724-E331D13732B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=""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124824" y="2493480"/>
              <a:ext cx="513714" cy="572988"/>
            </a:xfrm>
            <a:prstGeom prst="rect">
              <a:avLst/>
            </a:prstGeom>
          </p:spPr>
        </p:pic>
        <p:pic>
          <p:nvPicPr>
            <p:cNvPr id="10" name="그래픽 65">
              <a:extLst>
                <a:ext uri="{FF2B5EF4-FFF2-40B4-BE49-F238E27FC236}">
                  <a16:creationId xmlns="" xmlns:a16="http://schemas.microsoft.com/office/drawing/2014/main" id="{9920812C-63EE-4C30-9AEE-B592D9347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=""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68575" y="2563495"/>
              <a:ext cx="553230" cy="493954"/>
            </a:xfrm>
            <a:prstGeom prst="rect">
              <a:avLst/>
            </a:prstGeom>
          </p:spPr>
        </p:pic>
        <p:pic>
          <p:nvPicPr>
            <p:cNvPr id="11" name="그래픽 10">
              <a:extLst>
                <a:ext uri="{FF2B5EF4-FFF2-40B4-BE49-F238E27FC236}">
                  <a16:creationId xmlns="" xmlns:a16="http://schemas.microsoft.com/office/drawing/2014/main" id="{10E04153-8E90-4B12-9CA4-FCEA291E359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1843144" y="2620693"/>
              <a:ext cx="523538" cy="433272"/>
            </a:xfrm>
            <a:prstGeom prst="rect">
              <a:avLst/>
            </a:prstGeom>
          </p:spPr>
        </p:pic>
        <p:sp>
          <p:nvSpPr>
            <p:cNvPr id="12" name="직사각형 11">
              <a:extLst>
                <a:ext uri="{FF2B5EF4-FFF2-40B4-BE49-F238E27FC236}">
                  <a16:creationId xmlns="" xmlns:a16="http://schemas.microsoft.com/office/drawing/2014/main" id="{F249C04B-FBBC-41BE-B87B-EBE19198CD03}"/>
                </a:ext>
              </a:extLst>
            </p:cNvPr>
            <p:cNvSpPr/>
            <p:nvPr/>
          </p:nvSpPr>
          <p:spPr>
            <a:xfrm>
              <a:off x="1628652" y="3077668"/>
              <a:ext cx="985458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200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003964"/>
                  </a:solidFill>
                </a:rPr>
                <a:t>교육부</a:t>
              </a:r>
              <a:endParaRPr lang="en-US" altLang="ko-KR" sz="2200" b="1" spc="-150" dirty="0">
                <a:ln>
                  <a:solidFill>
                    <a:srgbClr val="1E73BD">
                      <a:alpha val="0"/>
                    </a:srgbClr>
                  </a:solidFill>
                </a:ln>
                <a:solidFill>
                  <a:srgbClr val="003964"/>
                </a:solidFill>
              </a:endParaRPr>
            </a:p>
          </p:txBody>
        </p:sp>
        <p:sp>
          <p:nvSpPr>
            <p:cNvPr id="13" name="직사각형 12">
              <a:extLst>
                <a:ext uri="{FF2B5EF4-FFF2-40B4-BE49-F238E27FC236}">
                  <a16:creationId xmlns="" xmlns:a16="http://schemas.microsoft.com/office/drawing/2014/main" id="{86823E0F-99D4-4695-AACC-BF5B18CCB618}"/>
                </a:ext>
              </a:extLst>
            </p:cNvPr>
            <p:cNvSpPr/>
            <p:nvPr/>
          </p:nvSpPr>
          <p:spPr>
            <a:xfrm>
              <a:off x="4253518" y="3077668"/>
              <a:ext cx="985458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200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2456A0"/>
                  </a:solidFill>
                </a:rPr>
                <a:t>대교협</a:t>
              </a:r>
              <a:endParaRPr lang="en-US" altLang="ko-KR" sz="2200" b="1" spc="-150" dirty="0">
                <a:ln>
                  <a:solidFill>
                    <a:srgbClr val="1E73BD">
                      <a:alpha val="0"/>
                    </a:srgbClr>
                  </a:solidFill>
                </a:ln>
                <a:solidFill>
                  <a:srgbClr val="2456A0"/>
                </a:solidFill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="" xmlns:a16="http://schemas.microsoft.com/office/drawing/2014/main" id="{85500C83-FFEE-48C3-A5CF-2EF4937A93DC}"/>
                </a:ext>
              </a:extLst>
            </p:cNvPr>
            <p:cNvSpPr/>
            <p:nvPr/>
          </p:nvSpPr>
          <p:spPr>
            <a:xfrm>
              <a:off x="6878384" y="3077668"/>
              <a:ext cx="985458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200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2783D7"/>
                  </a:solidFill>
                </a:rPr>
                <a:t>대학</a:t>
              </a:r>
              <a:endParaRPr lang="en-US" altLang="ko-KR" sz="2200" b="1" spc="-150" dirty="0">
                <a:ln>
                  <a:solidFill>
                    <a:srgbClr val="1E73BD">
                      <a:alpha val="0"/>
                    </a:srgbClr>
                  </a:solidFill>
                </a:ln>
                <a:solidFill>
                  <a:srgbClr val="2783D7"/>
                </a:solidFill>
              </a:endParaRPr>
            </a:p>
          </p:txBody>
        </p:sp>
        <p:sp>
          <p:nvSpPr>
            <p:cNvPr id="15" name="직사각형 14">
              <a:extLst>
                <a:ext uri="{FF2B5EF4-FFF2-40B4-BE49-F238E27FC236}">
                  <a16:creationId xmlns="" xmlns:a16="http://schemas.microsoft.com/office/drawing/2014/main" id="{F9A299A9-4E8C-4463-BE05-DD4295B85D55}"/>
                </a:ext>
              </a:extLst>
            </p:cNvPr>
            <p:cNvSpPr/>
            <p:nvPr/>
          </p:nvSpPr>
          <p:spPr>
            <a:xfrm>
              <a:off x="9503250" y="3077668"/>
              <a:ext cx="985458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o-KR" altLang="en-US" sz="2200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25A8B9"/>
                  </a:solidFill>
                </a:rPr>
                <a:t>대학</a:t>
              </a:r>
              <a:endParaRPr lang="en-US" altLang="ko-KR" sz="2200" b="1" spc="-150" dirty="0">
                <a:ln>
                  <a:solidFill>
                    <a:srgbClr val="1E73BD">
                      <a:alpha val="0"/>
                    </a:srgbClr>
                  </a:solidFill>
                </a:ln>
                <a:solidFill>
                  <a:srgbClr val="25A8B9"/>
                </a:solidFill>
              </a:endParaRPr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="" xmlns:a16="http://schemas.microsoft.com/office/drawing/2014/main" id="{4B752AE2-5D71-4402-AC3A-AB297D28D6BC}"/>
              </a:ext>
            </a:extLst>
          </p:cNvPr>
          <p:cNvGrpSpPr/>
          <p:nvPr/>
        </p:nvGrpSpPr>
        <p:grpSpPr>
          <a:xfrm>
            <a:off x="370106" y="4597901"/>
            <a:ext cx="2401052" cy="1325259"/>
            <a:chOff x="1058325" y="4575868"/>
            <a:chExt cx="2136938" cy="1325259"/>
          </a:xfrm>
        </p:grpSpPr>
        <p:sp>
          <p:nvSpPr>
            <p:cNvPr id="17" name="사각형: 둥근 모서리 23">
              <a:extLst>
                <a:ext uri="{FF2B5EF4-FFF2-40B4-BE49-F238E27FC236}">
                  <a16:creationId xmlns="" xmlns:a16="http://schemas.microsoft.com/office/drawing/2014/main" id="{9FC1255E-D48B-4095-95ED-FDC181B21B47}"/>
                </a:ext>
              </a:extLst>
            </p:cNvPr>
            <p:cNvSpPr/>
            <p:nvPr/>
          </p:nvSpPr>
          <p:spPr>
            <a:xfrm>
              <a:off x="1090841" y="4575868"/>
              <a:ext cx="2100762" cy="3693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100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003964"/>
                  </a:solidFill>
                </a:rPr>
                <a:t>대입정책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959BB475-5F01-4094-BDAE-7B4C156599FF}"/>
                </a:ext>
              </a:extLst>
            </p:cNvPr>
            <p:cNvSpPr txBox="1"/>
            <p:nvPr/>
          </p:nvSpPr>
          <p:spPr>
            <a:xfrm>
              <a:off x="1061985" y="5023657"/>
              <a:ext cx="2100762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rPr>
                <a:t>중학교 </a:t>
              </a:r>
              <a:r>
                <a:rPr lang="en-US" altLang="ko-KR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rPr>
                <a:t>2</a:t>
              </a:r>
              <a:r>
                <a:rPr lang="ko-KR" altLang="en-US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rPr>
                <a:t>학년 </a:t>
              </a:r>
              <a:r>
                <a:rPr lang="en-US" altLang="ko-KR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rPr>
                <a:t>2</a:t>
              </a:r>
              <a:r>
                <a:rPr lang="ko-KR" altLang="en-US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rPr>
                <a:t>월말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3960C3D2-9A2F-489D-847E-58D3E9C9A403}"/>
                </a:ext>
              </a:extLst>
            </p:cNvPr>
            <p:cNvSpPr txBox="1"/>
            <p:nvPr/>
          </p:nvSpPr>
          <p:spPr>
            <a:xfrm>
              <a:off x="1058325" y="5529935"/>
              <a:ext cx="2133277" cy="3711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ko-KR" altLang="en-US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</a:rPr>
                <a:t>대입제도 방향성</a:t>
              </a:r>
            </a:p>
          </p:txBody>
        </p:sp>
        <p:cxnSp>
          <p:nvCxnSpPr>
            <p:cNvPr id="20" name="직선 연결선 19">
              <a:extLst>
                <a:ext uri="{FF2B5EF4-FFF2-40B4-BE49-F238E27FC236}">
                  <a16:creationId xmlns="" xmlns:a16="http://schemas.microsoft.com/office/drawing/2014/main" id="{1CA474DB-A182-47E1-99CC-191C21A2E3CD}"/>
                </a:ext>
              </a:extLst>
            </p:cNvPr>
            <p:cNvCxnSpPr>
              <a:cxnSpLocks/>
            </p:cNvCxnSpPr>
            <p:nvPr/>
          </p:nvCxnSpPr>
          <p:spPr>
            <a:xfrm>
              <a:off x="1061985" y="5438628"/>
              <a:ext cx="2133278" cy="0"/>
            </a:xfrm>
            <a:prstGeom prst="line">
              <a:avLst/>
            </a:prstGeom>
            <a:ln>
              <a:solidFill>
                <a:srgbClr val="00396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그룹 20">
            <a:extLst>
              <a:ext uri="{FF2B5EF4-FFF2-40B4-BE49-F238E27FC236}">
                <a16:creationId xmlns="" xmlns:a16="http://schemas.microsoft.com/office/drawing/2014/main" id="{3564BA34-A78C-478D-B8E7-D350C180950A}"/>
              </a:ext>
            </a:extLst>
          </p:cNvPr>
          <p:cNvGrpSpPr/>
          <p:nvPr/>
        </p:nvGrpSpPr>
        <p:grpSpPr>
          <a:xfrm>
            <a:off x="3244440" y="4597901"/>
            <a:ext cx="2404059" cy="1325259"/>
            <a:chOff x="3684100" y="4575868"/>
            <a:chExt cx="2139614" cy="1325259"/>
          </a:xfrm>
        </p:grpSpPr>
        <p:sp>
          <p:nvSpPr>
            <p:cNvPr id="22" name="TextBox 21">
              <a:extLst>
                <a:ext uri="{FF2B5EF4-FFF2-40B4-BE49-F238E27FC236}">
                  <a16:creationId xmlns="" xmlns:a16="http://schemas.microsoft.com/office/drawing/2014/main" id="{A7C41F57-4B05-4C0E-BC3C-3634BB751E24}"/>
                </a:ext>
              </a:extLst>
            </p:cNvPr>
            <p:cNvSpPr txBox="1"/>
            <p:nvPr/>
          </p:nvSpPr>
          <p:spPr>
            <a:xfrm>
              <a:off x="3741928" y="5023657"/>
              <a:ext cx="2023526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1</a:t>
              </a:r>
              <a:r>
                <a:rPr lang="ko-KR" altLang="en-US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rPr>
                <a:t>학년 </a:t>
              </a:r>
              <a:r>
                <a:rPr lang="en-US" altLang="ko-KR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rPr>
                <a:t>8</a:t>
              </a:r>
              <a:r>
                <a:rPr lang="ko-KR" altLang="en-US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</a:rPr>
                <a:t>월말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62016887-B927-4755-964C-C21A8E793F82}"/>
                </a:ext>
              </a:extLst>
            </p:cNvPr>
            <p:cNvSpPr txBox="1"/>
            <p:nvPr/>
          </p:nvSpPr>
          <p:spPr>
            <a:xfrm>
              <a:off x="3690438" y="5529935"/>
              <a:ext cx="2133276" cy="371192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ko-KR" altLang="en-US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</a:rPr>
                <a:t>대입전형 기준 사항</a:t>
              </a:r>
            </a:p>
          </p:txBody>
        </p:sp>
        <p:sp>
          <p:nvSpPr>
            <p:cNvPr id="24" name="사각형: 둥근 모서리 93">
              <a:extLst>
                <a:ext uri="{FF2B5EF4-FFF2-40B4-BE49-F238E27FC236}">
                  <a16:creationId xmlns="" xmlns:a16="http://schemas.microsoft.com/office/drawing/2014/main" id="{F2A52633-4812-4BBB-875A-89C9D90C7221}"/>
                </a:ext>
              </a:extLst>
            </p:cNvPr>
            <p:cNvSpPr/>
            <p:nvPr/>
          </p:nvSpPr>
          <p:spPr>
            <a:xfrm>
              <a:off x="3714176" y="4575868"/>
              <a:ext cx="2100762" cy="3693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o-KR" altLang="en-US" sz="2100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2456A0"/>
                  </a:solidFill>
                </a:rPr>
                <a:t>대입전형 기본사항</a:t>
              </a:r>
            </a:p>
          </p:txBody>
        </p:sp>
        <p:cxnSp>
          <p:nvCxnSpPr>
            <p:cNvPr id="25" name="직선 연결선 24">
              <a:extLst>
                <a:ext uri="{FF2B5EF4-FFF2-40B4-BE49-F238E27FC236}">
                  <a16:creationId xmlns="" xmlns:a16="http://schemas.microsoft.com/office/drawing/2014/main" id="{CC1B7081-487B-43EC-8051-0D6EF6D61E83}"/>
                </a:ext>
              </a:extLst>
            </p:cNvPr>
            <p:cNvCxnSpPr>
              <a:cxnSpLocks/>
            </p:cNvCxnSpPr>
            <p:nvPr/>
          </p:nvCxnSpPr>
          <p:spPr>
            <a:xfrm>
              <a:off x="3684100" y="5438628"/>
              <a:ext cx="2133278" cy="0"/>
            </a:xfrm>
            <a:prstGeom prst="line">
              <a:avLst/>
            </a:prstGeom>
            <a:ln>
              <a:solidFill>
                <a:srgbClr val="2456A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그룹 25">
            <a:extLst>
              <a:ext uri="{FF2B5EF4-FFF2-40B4-BE49-F238E27FC236}">
                <a16:creationId xmlns="" xmlns:a16="http://schemas.microsoft.com/office/drawing/2014/main" id="{BD70BB09-446C-44DB-8A11-E5EE9523820C}"/>
              </a:ext>
            </a:extLst>
          </p:cNvPr>
          <p:cNvGrpSpPr/>
          <p:nvPr/>
        </p:nvGrpSpPr>
        <p:grpSpPr>
          <a:xfrm>
            <a:off x="6032817" y="4597901"/>
            <a:ext cx="2404707" cy="1629958"/>
            <a:chOff x="6306215" y="4575868"/>
            <a:chExt cx="2140190" cy="1629958"/>
          </a:xfrm>
        </p:grpSpPr>
        <p:sp>
          <p:nvSpPr>
            <p:cNvPr id="27" name="TextBox 26">
              <a:extLst>
                <a:ext uri="{FF2B5EF4-FFF2-40B4-BE49-F238E27FC236}">
                  <a16:creationId xmlns="" xmlns:a16="http://schemas.microsoft.com/office/drawing/2014/main" id="{FF5A79E7-F0FB-4F41-8D72-CCA7E4701256}"/>
                </a:ext>
              </a:extLst>
            </p:cNvPr>
            <p:cNvSpPr txBox="1"/>
            <p:nvPr/>
          </p:nvSpPr>
          <p:spPr>
            <a:xfrm>
              <a:off x="6344635" y="5023657"/>
              <a:ext cx="2023526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 fontAlgn="auto" latinLnBrk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ko-KR" b="1" kern="0" spc="-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j-ea"/>
                </a:rPr>
                <a:t>2</a:t>
              </a:r>
              <a:r>
                <a:rPr lang="ko-KR" altLang="en-US" b="1" kern="0" spc="-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j-ea"/>
                </a:rPr>
                <a:t>학년 </a:t>
              </a:r>
              <a:r>
                <a:rPr lang="en-US" altLang="ko-KR" b="1" kern="0" spc="-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j-ea"/>
                </a:rPr>
                <a:t>4</a:t>
              </a:r>
              <a:r>
                <a:rPr lang="ko-KR" altLang="en-US" b="1" kern="0" spc="-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j-ea"/>
                </a:rPr>
                <a:t>월말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="" xmlns:a16="http://schemas.microsoft.com/office/drawing/2014/main" id="{341450E9-3285-4966-9317-734FE0B05611}"/>
                </a:ext>
              </a:extLst>
            </p:cNvPr>
            <p:cNvSpPr txBox="1"/>
            <p:nvPr/>
          </p:nvSpPr>
          <p:spPr>
            <a:xfrm>
              <a:off x="6313127" y="5529935"/>
              <a:ext cx="2133278" cy="67589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lvl="0" algn="ctr">
                <a:lnSpc>
                  <a:spcPct val="110000"/>
                </a:lnSpc>
              </a:pPr>
              <a:r>
                <a:rPr lang="ko-KR" altLang="en-US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</a:rPr>
                <a:t>대학별 </a:t>
              </a:r>
              <a:endParaRPr lang="en-US" altLang="ko-KR" b="1" dirty="0">
                <a:ln>
                  <a:solidFill>
                    <a:srgbClr val="1E73BD">
                      <a:alpha val="0"/>
                    </a:srgbClr>
                  </a:solidFill>
                </a:ln>
              </a:endParaRPr>
            </a:p>
            <a:p>
              <a:pPr lvl="0" algn="ctr">
                <a:lnSpc>
                  <a:spcPct val="110000"/>
                </a:lnSpc>
              </a:pPr>
              <a:r>
                <a:rPr lang="ko-KR" altLang="en-US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</a:rPr>
                <a:t>대입전형 시행계획</a:t>
              </a:r>
            </a:p>
          </p:txBody>
        </p:sp>
        <p:sp>
          <p:nvSpPr>
            <p:cNvPr id="29" name="사각형: 둥근 모서리 94">
              <a:extLst>
                <a:ext uri="{FF2B5EF4-FFF2-40B4-BE49-F238E27FC236}">
                  <a16:creationId xmlns="" xmlns:a16="http://schemas.microsoft.com/office/drawing/2014/main" id="{1C599511-0568-4271-B8B0-6F45687F4467}"/>
                </a:ext>
              </a:extLst>
            </p:cNvPr>
            <p:cNvSpPr/>
            <p:nvPr/>
          </p:nvSpPr>
          <p:spPr>
            <a:xfrm>
              <a:off x="6337511" y="4575868"/>
              <a:ext cx="2100762" cy="3693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lvl="0" algn="ctr"/>
              <a:r>
                <a:rPr lang="ko-KR" altLang="en-US" sz="2100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2783D7"/>
                  </a:solidFill>
                </a:rPr>
                <a:t>대입전형 시행계획</a:t>
              </a:r>
            </a:p>
          </p:txBody>
        </p:sp>
        <p:cxnSp>
          <p:nvCxnSpPr>
            <p:cNvPr id="30" name="직선 연결선 29">
              <a:extLst>
                <a:ext uri="{FF2B5EF4-FFF2-40B4-BE49-F238E27FC236}">
                  <a16:creationId xmlns="" xmlns:a16="http://schemas.microsoft.com/office/drawing/2014/main" id="{6FF58BEB-E118-489C-8316-58B59E7D0B1A}"/>
                </a:ext>
              </a:extLst>
            </p:cNvPr>
            <p:cNvCxnSpPr>
              <a:cxnSpLocks/>
            </p:cNvCxnSpPr>
            <p:nvPr/>
          </p:nvCxnSpPr>
          <p:spPr>
            <a:xfrm>
              <a:off x="6306215" y="5438628"/>
              <a:ext cx="2133278" cy="0"/>
            </a:xfrm>
            <a:prstGeom prst="line">
              <a:avLst/>
            </a:prstGeom>
            <a:ln>
              <a:solidFill>
                <a:srgbClr val="2783D7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그룹 30">
            <a:extLst>
              <a:ext uri="{FF2B5EF4-FFF2-40B4-BE49-F238E27FC236}">
                <a16:creationId xmlns="" xmlns:a16="http://schemas.microsoft.com/office/drawing/2014/main" id="{240F5149-C546-48D4-954F-D467DB6B40C5}"/>
              </a:ext>
            </a:extLst>
          </p:cNvPr>
          <p:cNvGrpSpPr/>
          <p:nvPr/>
        </p:nvGrpSpPr>
        <p:grpSpPr>
          <a:xfrm>
            <a:off x="8846414" y="4597901"/>
            <a:ext cx="2613575" cy="1629958"/>
            <a:chOff x="8813327" y="4575868"/>
            <a:chExt cx="2326082" cy="1629958"/>
          </a:xfrm>
        </p:grpSpPr>
        <p:sp>
          <p:nvSpPr>
            <p:cNvPr id="32" name="TextBox 31">
              <a:extLst>
                <a:ext uri="{FF2B5EF4-FFF2-40B4-BE49-F238E27FC236}">
                  <a16:creationId xmlns="" xmlns:a16="http://schemas.microsoft.com/office/drawing/2014/main" id="{23A146D2-9032-4798-BBAA-3E80423A1D76}"/>
                </a:ext>
              </a:extLst>
            </p:cNvPr>
            <p:cNvSpPr txBox="1"/>
            <p:nvPr/>
          </p:nvSpPr>
          <p:spPr>
            <a:xfrm>
              <a:off x="8813327" y="5023657"/>
              <a:ext cx="2248280" cy="369332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3</a:t>
              </a:r>
              <a:r>
                <a:rPr lang="ko-KR" altLang="en-US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학년 </a:t>
              </a:r>
              <a:r>
                <a:rPr lang="en-US" altLang="ko-KR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5</a:t>
              </a:r>
              <a:r>
                <a:rPr lang="ko-KR" altLang="en-US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월말</a:t>
              </a:r>
              <a:r>
                <a:rPr lang="en-US" altLang="ko-KR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, 8</a:t>
              </a:r>
              <a:r>
                <a:rPr lang="ko-KR" altLang="en-US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월말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="" xmlns:a16="http://schemas.microsoft.com/office/drawing/2014/main" id="{C628D679-6EF3-454B-B1BA-1D0AF54334B9}"/>
                </a:ext>
              </a:extLst>
            </p:cNvPr>
            <p:cNvSpPr txBox="1"/>
            <p:nvPr/>
          </p:nvSpPr>
          <p:spPr>
            <a:xfrm>
              <a:off x="8857343" y="5529935"/>
              <a:ext cx="2282066" cy="67589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lvl="0" algn="ctr">
                <a:lnSpc>
                  <a:spcPct val="110000"/>
                </a:lnSpc>
              </a:pPr>
              <a:r>
                <a:rPr lang="ko-KR" altLang="en-US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</a:rPr>
                <a:t>대학별 </a:t>
              </a:r>
              <a:endParaRPr lang="en-US" altLang="ko-KR" b="1" dirty="0">
                <a:ln>
                  <a:solidFill>
                    <a:srgbClr val="1E73BD">
                      <a:alpha val="0"/>
                    </a:srgbClr>
                  </a:solidFill>
                </a:ln>
              </a:endParaRPr>
            </a:p>
            <a:p>
              <a:pPr lvl="0" algn="ctr">
                <a:lnSpc>
                  <a:spcPct val="110000"/>
                </a:lnSpc>
              </a:pPr>
              <a:r>
                <a:rPr lang="ko-KR" altLang="en-US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</a:rPr>
                <a:t>수시</a:t>
              </a:r>
              <a:r>
                <a:rPr lang="en-US" altLang="ko-KR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</a:rPr>
                <a:t>/</a:t>
              </a:r>
              <a:r>
                <a:rPr lang="ko-KR" altLang="en-US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</a:rPr>
                <a:t>정시 요강</a:t>
              </a:r>
              <a:r>
                <a:rPr lang="en-US" altLang="ko-KR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</a:rPr>
                <a:t> </a:t>
              </a:r>
              <a:r>
                <a:rPr lang="ko-KR" altLang="en-US" b="1" dirty="0">
                  <a:ln>
                    <a:solidFill>
                      <a:srgbClr val="1E73BD">
                        <a:alpha val="0"/>
                      </a:srgbClr>
                    </a:solidFill>
                  </a:ln>
                </a:rPr>
                <a:t>확정판</a:t>
              </a:r>
            </a:p>
          </p:txBody>
        </p:sp>
        <p:sp>
          <p:nvSpPr>
            <p:cNvPr id="34" name="사각형: 둥근 모서리 95">
              <a:extLst>
                <a:ext uri="{FF2B5EF4-FFF2-40B4-BE49-F238E27FC236}">
                  <a16:creationId xmlns="" xmlns:a16="http://schemas.microsoft.com/office/drawing/2014/main" id="{A3166D9F-3C3D-4F48-88BC-276CFC393F73}"/>
                </a:ext>
              </a:extLst>
            </p:cNvPr>
            <p:cNvSpPr/>
            <p:nvPr/>
          </p:nvSpPr>
          <p:spPr>
            <a:xfrm>
              <a:off x="8960845" y="4575868"/>
              <a:ext cx="2100762" cy="369332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algn="ctr"/>
              <a:r>
                <a:rPr lang="ko-KR" altLang="en-US" sz="2100" b="1" spc="-30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25A8B9"/>
                  </a:solidFill>
                </a:rPr>
                <a:t>모집요강</a:t>
              </a:r>
              <a:r>
                <a:rPr lang="en-US" altLang="ko-KR" sz="2100" b="1" spc="-30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25A8B9"/>
                  </a:solidFill>
                </a:rPr>
                <a:t>(</a:t>
              </a:r>
              <a:r>
                <a:rPr lang="ko-KR" altLang="en-US" sz="2100" b="1" spc="-30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25A8B9"/>
                  </a:solidFill>
                </a:rPr>
                <a:t>수시</a:t>
              </a:r>
              <a:r>
                <a:rPr lang="en-US" altLang="ko-KR" sz="2100" b="1" spc="-30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25A8B9"/>
                  </a:solidFill>
                </a:rPr>
                <a:t>, </a:t>
              </a:r>
              <a:r>
                <a:rPr lang="ko-KR" altLang="en-US" sz="2100" b="1" spc="-30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25A8B9"/>
                  </a:solidFill>
                </a:rPr>
                <a:t>정시</a:t>
              </a:r>
              <a:r>
                <a:rPr lang="en-US" altLang="ko-KR" sz="2100" b="1" spc="-30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25A8B9"/>
                  </a:solidFill>
                </a:rPr>
                <a:t>)</a:t>
              </a:r>
              <a:endParaRPr lang="ko-KR" altLang="en-US" sz="2100" b="1" spc="-300" dirty="0">
                <a:ln>
                  <a:solidFill>
                    <a:srgbClr val="1E73BD">
                      <a:alpha val="0"/>
                    </a:srgbClr>
                  </a:solidFill>
                </a:ln>
                <a:solidFill>
                  <a:srgbClr val="25A8B9"/>
                </a:solidFill>
              </a:endParaRPr>
            </a:p>
          </p:txBody>
        </p:sp>
        <p:cxnSp>
          <p:nvCxnSpPr>
            <p:cNvPr id="35" name="직선 연결선 34">
              <a:extLst>
                <a:ext uri="{FF2B5EF4-FFF2-40B4-BE49-F238E27FC236}">
                  <a16:creationId xmlns="" xmlns:a16="http://schemas.microsoft.com/office/drawing/2014/main" id="{D1098ED8-C2E5-46E2-9DB6-33E8E65BAD62}"/>
                </a:ext>
              </a:extLst>
            </p:cNvPr>
            <p:cNvCxnSpPr>
              <a:cxnSpLocks/>
            </p:cNvCxnSpPr>
            <p:nvPr/>
          </p:nvCxnSpPr>
          <p:spPr>
            <a:xfrm>
              <a:off x="8928329" y="5438628"/>
              <a:ext cx="2133278" cy="0"/>
            </a:xfrm>
            <a:prstGeom prst="line">
              <a:avLst/>
            </a:prstGeom>
            <a:ln>
              <a:solidFill>
                <a:srgbClr val="25A8B9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80433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52931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정시 교차지원</a:t>
            </a:r>
            <a:r>
              <a:rPr lang="en-US" altLang="ko-KR" sz="2000" b="1" smtClean="0">
                <a:solidFill>
                  <a:prstClr val="white"/>
                </a:solidFill>
              </a:rPr>
              <a:t>-</a:t>
            </a:r>
            <a:r>
              <a:rPr lang="ko-KR" altLang="en-US" sz="2000" b="1" smtClean="0">
                <a:solidFill>
                  <a:prstClr val="white"/>
                </a:solidFill>
              </a:rPr>
              <a:t>과탐 선택자의 인문계열 지원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57809" y="1193800"/>
            <a:ext cx="3109291" cy="609600"/>
          </a:xfrm>
          <a:prstGeom prst="rect">
            <a:avLst/>
          </a:prstGeom>
          <a:noFill/>
          <a:ln>
            <a:solidFill>
              <a:srgbClr val="0000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smtClean="0">
                <a:solidFill>
                  <a:prstClr val="black"/>
                </a:solidFill>
              </a:rPr>
              <a:t>교차지원현상 분석</a:t>
            </a:r>
            <a:endParaRPr lang="ko-KR" altLang="en-US" sz="2400" b="1" dirty="0">
              <a:solidFill>
                <a:prstClr val="black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57809" y="4470400"/>
            <a:ext cx="11618291" cy="1143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prstClr val="black"/>
                </a:solidFill>
              </a:rPr>
              <a:t>5.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교차지원 많았던 학부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(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과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) :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자유전공학부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2400" b="1" dirty="0" err="1" smtClean="0">
                <a:solidFill>
                  <a:prstClr val="black"/>
                </a:solidFill>
              </a:rPr>
              <a:t>상경계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(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경제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,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경영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),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통계학과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, </a:t>
            </a:r>
          </a:p>
          <a:p>
            <a:r>
              <a:rPr lang="en-US" altLang="ko-KR" sz="2400" b="1" dirty="0">
                <a:solidFill>
                  <a:prstClr val="black"/>
                </a:solidFill>
              </a:rPr>
              <a:t> 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                                    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데이터 응용학과 등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 </a:t>
            </a:r>
            <a:endParaRPr lang="ko-KR" altLang="en-US" sz="2400" b="1" dirty="0">
              <a:solidFill>
                <a:prstClr val="black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980661" y="5461000"/>
            <a:ext cx="10995439" cy="660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rgbClr val="FF0000"/>
                </a:solidFill>
              </a:rPr>
              <a:t>경희대 </a:t>
            </a:r>
            <a:r>
              <a:rPr lang="ko-KR" altLang="en-US" sz="2400" b="1" dirty="0" err="1" smtClean="0">
                <a:solidFill>
                  <a:srgbClr val="FF0000"/>
                </a:solidFill>
              </a:rPr>
              <a:t>빅데이터응용학과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 최초합격자 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100%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가 자연계열학생임</a:t>
            </a:r>
            <a:r>
              <a:rPr lang="en-US" altLang="ko-KR" sz="2400" b="1" dirty="0" smtClean="0">
                <a:solidFill>
                  <a:srgbClr val="FF0000"/>
                </a:solidFill>
              </a:rPr>
              <a:t>.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357809" y="2055744"/>
            <a:ext cx="11618291" cy="2311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1"/>
                </a:solidFill>
              </a:rPr>
              <a:t>4.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대학이 복수전공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다전공의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문을 개방함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r>
              <a:rPr lang="en-US" altLang="ko-KR" sz="2400" b="1" dirty="0">
                <a:solidFill>
                  <a:schemeClr val="tx1"/>
                </a:solidFill>
              </a:rPr>
              <a:t>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  </a:t>
            </a:r>
            <a:r>
              <a:rPr lang="en-US" altLang="ko-KR" sz="2200" dirty="0" smtClean="0">
                <a:solidFill>
                  <a:schemeClr val="tx1"/>
                </a:solidFill>
              </a:rPr>
              <a:t>( </a:t>
            </a:r>
            <a:r>
              <a:rPr lang="ko-KR" altLang="en-US" sz="2200" dirty="0" smtClean="0">
                <a:solidFill>
                  <a:schemeClr val="tx1"/>
                </a:solidFill>
              </a:rPr>
              <a:t>한양대</a:t>
            </a:r>
            <a:r>
              <a:rPr lang="en-US" altLang="ko-KR" sz="2200" dirty="0" smtClean="0">
                <a:solidFill>
                  <a:schemeClr val="tx1"/>
                </a:solidFill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</a:rPr>
              <a:t>서강대 등 이공계가 강세인 대학에서 교차지원 비율 높았고</a:t>
            </a:r>
            <a:r>
              <a:rPr lang="en-US" altLang="ko-KR" sz="2200" dirty="0" smtClean="0">
                <a:solidFill>
                  <a:schemeClr val="tx1"/>
                </a:solidFill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</a:rPr>
              <a:t>특히 서강대는 다</a:t>
            </a:r>
            <a:endParaRPr lang="en-US" altLang="ko-KR" sz="2200" dirty="0" smtClean="0">
              <a:solidFill>
                <a:schemeClr val="tx1"/>
              </a:solidFill>
            </a:endParaRPr>
          </a:p>
          <a:p>
            <a:r>
              <a:rPr lang="en-US" altLang="ko-KR" sz="2200" dirty="0">
                <a:solidFill>
                  <a:schemeClr val="tx1"/>
                </a:solidFill>
              </a:rPr>
              <a:t> </a:t>
            </a:r>
            <a:r>
              <a:rPr lang="en-US" altLang="ko-KR" sz="2200" dirty="0" smtClean="0">
                <a:solidFill>
                  <a:schemeClr val="tx1"/>
                </a:solidFill>
              </a:rPr>
              <a:t>     </a:t>
            </a:r>
            <a:r>
              <a:rPr lang="ko-KR" altLang="en-US" sz="2200" dirty="0" smtClean="0">
                <a:solidFill>
                  <a:schemeClr val="tx1"/>
                </a:solidFill>
              </a:rPr>
              <a:t>전공 신청에 제한이 없고</a:t>
            </a:r>
            <a:r>
              <a:rPr lang="en-US" altLang="ko-KR" sz="2200" dirty="0" smtClean="0">
                <a:solidFill>
                  <a:schemeClr val="tx1"/>
                </a:solidFill>
              </a:rPr>
              <a:t>, </a:t>
            </a:r>
            <a:r>
              <a:rPr lang="ko-KR" altLang="en-US" sz="2200" dirty="0" err="1" smtClean="0">
                <a:solidFill>
                  <a:schemeClr val="tx1"/>
                </a:solidFill>
              </a:rPr>
              <a:t>다전공을</a:t>
            </a:r>
            <a:r>
              <a:rPr lang="ko-KR" altLang="en-US" sz="2200" dirty="0" smtClean="0">
                <a:solidFill>
                  <a:schemeClr val="tx1"/>
                </a:solidFill>
              </a:rPr>
              <a:t> 하는 것이 졸업의 기준인 대학들에서 교차 지원이</a:t>
            </a:r>
            <a:endParaRPr lang="en-US" altLang="ko-KR" sz="2200" dirty="0" smtClean="0">
              <a:solidFill>
                <a:schemeClr val="tx1"/>
              </a:solidFill>
            </a:endParaRPr>
          </a:p>
          <a:p>
            <a:r>
              <a:rPr lang="en-US" altLang="ko-KR" sz="2200" dirty="0">
                <a:solidFill>
                  <a:schemeClr val="tx1"/>
                </a:solidFill>
              </a:rPr>
              <a:t> </a:t>
            </a:r>
            <a:r>
              <a:rPr lang="en-US" altLang="ko-KR" sz="2200" dirty="0" smtClean="0">
                <a:solidFill>
                  <a:schemeClr val="tx1"/>
                </a:solidFill>
              </a:rPr>
              <a:t>    </a:t>
            </a:r>
            <a:r>
              <a:rPr lang="ko-KR" altLang="en-US" sz="2200" dirty="0" smtClean="0">
                <a:solidFill>
                  <a:schemeClr val="tx1"/>
                </a:solidFill>
              </a:rPr>
              <a:t> 활발했음</a:t>
            </a:r>
            <a:r>
              <a:rPr lang="en-US" altLang="ko-KR" sz="2200" dirty="0" smtClean="0">
                <a:solidFill>
                  <a:schemeClr val="tx1"/>
                </a:solidFill>
              </a:rPr>
              <a:t>. </a:t>
            </a:r>
            <a:r>
              <a:rPr lang="ko-KR" altLang="en-US" sz="2200" dirty="0" smtClean="0">
                <a:solidFill>
                  <a:schemeClr val="tx1"/>
                </a:solidFill>
              </a:rPr>
              <a:t>성대는 계열별 캠퍼스 위치가 다르며</a:t>
            </a:r>
            <a:r>
              <a:rPr lang="en-US" altLang="ko-KR" sz="2200" dirty="0" smtClean="0">
                <a:solidFill>
                  <a:schemeClr val="tx1"/>
                </a:solidFill>
              </a:rPr>
              <a:t>, </a:t>
            </a:r>
            <a:r>
              <a:rPr lang="ko-KR" altLang="en-US" sz="2200" dirty="0" smtClean="0">
                <a:solidFill>
                  <a:schemeClr val="tx1"/>
                </a:solidFill>
              </a:rPr>
              <a:t>전과를 허용하지 않기에 교차지원 비</a:t>
            </a:r>
            <a:endParaRPr lang="en-US" altLang="ko-KR" sz="2200" dirty="0" smtClean="0">
              <a:solidFill>
                <a:schemeClr val="tx1"/>
              </a:solidFill>
            </a:endParaRPr>
          </a:p>
          <a:p>
            <a:r>
              <a:rPr lang="en-US" altLang="ko-KR" sz="2200" dirty="0">
                <a:solidFill>
                  <a:schemeClr val="tx1"/>
                </a:solidFill>
              </a:rPr>
              <a:t> </a:t>
            </a:r>
            <a:r>
              <a:rPr lang="en-US" altLang="ko-KR" sz="2200" dirty="0" smtClean="0">
                <a:solidFill>
                  <a:schemeClr val="tx1"/>
                </a:solidFill>
              </a:rPr>
              <a:t>     </a:t>
            </a:r>
            <a:r>
              <a:rPr lang="ko-KR" altLang="en-US" sz="2200" dirty="0" smtClean="0">
                <a:solidFill>
                  <a:schemeClr val="tx1"/>
                </a:solidFill>
              </a:rPr>
              <a:t>율 낮음</a:t>
            </a:r>
            <a:r>
              <a:rPr lang="en-US" altLang="ko-KR" sz="2200" dirty="0" smtClean="0">
                <a:solidFill>
                  <a:schemeClr val="tx1"/>
                </a:solidFill>
              </a:rPr>
              <a:t>.)</a:t>
            </a:r>
            <a:endParaRPr lang="ko-KR" alt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542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294783" y="2504661"/>
            <a:ext cx="3591339" cy="1378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 err="1" smtClean="0">
                <a:solidFill>
                  <a:srgbClr val="4472C4">
                    <a:lumMod val="50000"/>
                  </a:srgb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전형별</a:t>
            </a:r>
            <a:r>
              <a:rPr lang="ko-KR" altLang="en-US" sz="4400" b="1" dirty="0" smtClean="0">
                <a:solidFill>
                  <a:srgbClr val="4472C4">
                    <a:lumMod val="50000"/>
                  </a:srgb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endParaRPr lang="en-US" altLang="ko-KR" sz="4400" b="1" dirty="0" smtClean="0">
              <a:solidFill>
                <a:srgbClr val="4472C4">
                  <a:lumMod val="50000"/>
                </a:srgb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4400" b="1" dirty="0" smtClean="0">
                <a:solidFill>
                  <a:srgbClr val="4472C4">
                    <a:lumMod val="50000"/>
                  </a:srgb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지원 전략</a:t>
            </a:r>
            <a:endParaRPr lang="en-US" altLang="ko-KR" sz="4400" b="1" dirty="0" smtClean="0">
              <a:solidFill>
                <a:srgbClr val="4472C4">
                  <a:lumMod val="50000"/>
                </a:srgb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209800" y="2768600"/>
            <a:ext cx="3454400" cy="157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600" b="1" dirty="0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03</a:t>
            </a:r>
            <a:endParaRPr lang="ko-KR" altLang="en-US" sz="9600" b="1" dirty="0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0410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1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2486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대학별 정시 성적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1695674"/>
              </p:ext>
            </p:extLst>
          </p:nvPr>
        </p:nvGraphicFramePr>
        <p:xfrm>
          <a:off x="357807" y="1062566"/>
          <a:ext cx="11503992" cy="246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5998"/>
                <a:gridCol w="1437999"/>
                <a:gridCol w="1437999"/>
                <a:gridCol w="2875998"/>
                <a:gridCol w="1437999"/>
                <a:gridCol w="1437999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대  학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>
                          <a:solidFill>
                            <a:schemeClr val="bg1"/>
                          </a:solidFill>
                        </a:rPr>
                        <a:t>21 </a:t>
                      </a:r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등록자 </a:t>
                      </a:r>
                      <a:endParaRPr lang="en-US" altLang="ko-KR" sz="2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백분위 평균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대  학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>
                          <a:solidFill>
                            <a:schemeClr val="bg1"/>
                          </a:solidFill>
                        </a:rPr>
                        <a:t>21 </a:t>
                      </a:r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등록자 </a:t>
                      </a:r>
                      <a:endParaRPr lang="en-US" altLang="ko-KR" sz="2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백분위 평균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서울대 경영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98.5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고려대 경영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97.33</a:t>
                      </a:r>
                      <a:endParaRPr lang="ko-KR" altLang="en-US" sz="2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서울대 컴퓨터공학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95.83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고려대 전기전자공학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94.47</a:t>
                      </a:r>
                      <a:endParaRPr lang="ko-KR" altLang="en-US" sz="2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연세대 경제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96.67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성균관대 사회과학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94.17</a:t>
                      </a:r>
                      <a:endParaRPr lang="ko-KR" altLang="en-US" sz="2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연세대 전기전자공학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95.70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성균관대 자연과학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92.67</a:t>
                      </a:r>
                      <a:endParaRPr lang="ko-KR" altLang="en-US" sz="22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049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1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2486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대학별 정시 성적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2375545"/>
              </p:ext>
            </p:extLst>
          </p:nvPr>
        </p:nvGraphicFramePr>
        <p:xfrm>
          <a:off x="357807" y="1062566"/>
          <a:ext cx="11503992" cy="2468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5998"/>
                <a:gridCol w="1437999"/>
                <a:gridCol w="1437999"/>
                <a:gridCol w="2875998"/>
                <a:gridCol w="1437999"/>
                <a:gridCol w="1437999"/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대  학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>
                          <a:solidFill>
                            <a:schemeClr val="bg1"/>
                          </a:solidFill>
                        </a:rPr>
                        <a:t>21 </a:t>
                      </a:r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등록자 </a:t>
                      </a:r>
                      <a:endParaRPr lang="en-US" altLang="ko-KR" sz="2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백분위 평균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대  학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>
                          <a:solidFill>
                            <a:schemeClr val="bg1"/>
                          </a:solidFill>
                        </a:rPr>
                        <a:t>21 </a:t>
                      </a:r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등록자 </a:t>
                      </a:r>
                      <a:endParaRPr lang="en-US" altLang="ko-KR" sz="22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ko-KR" altLang="en-US" sz="2200" b="1" dirty="0" smtClean="0">
                          <a:solidFill>
                            <a:schemeClr val="bg1"/>
                          </a:solidFill>
                        </a:rPr>
                        <a:t>백분위 평균</a:t>
                      </a:r>
                      <a:endParaRPr lang="ko-KR" altLang="en-US" sz="2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200" b="1" dirty="0" smtClean="0"/>
                        <a:t>한양대 정치외교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94.25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200" b="1" dirty="0" smtClean="0"/>
                        <a:t>경희대  경영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93.0</a:t>
                      </a:r>
                      <a:endParaRPr lang="ko-KR" altLang="en-US" sz="2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200" b="1" dirty="0" smtClean="0"/>
                        <a:t>한양대 </a:t>
                      </a:r>
                      <a:r>
                        <a:rPr lang="ko-KR" altLang="en-US" sz="2200" b="1" dirty="0" err="1" smtClean="0"/>
                        <a:t>융합전자공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93.5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200" b="1" dirty="0" smtClean="0"/>
                        <a:t>경희대 컴퓨터공학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90.0</a:t>
                      </a:r>
                      <a:endParaRPr lang="ko-KR" altLang="en-US" sz="2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200" b="1" dirty="0" smtClean="0"/>
                        <a:t>중앙대 유아교육과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91.0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200" b="1" dirty="0" err="1" smtClean="0"/>
                        <a:t>시립대</a:t>
                      </a:r>
                      <a:r>
                        <a:rPr lang="ko-KR" altLang="en-US" sz="2200" b="1" dirty="0" smtClean="0"/>
                        <a:t> 경영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90.25</a:t>
                      </a:r>
                      <a:endParaRPr lang="ko-KR" altLang="en-US" sz="22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200" b="1" dirty="0" smtClean="0"/>
                        <a:t>중앙대 </a:t>
                      </a:r>
                      <a:r>
                        <a:rPr lang="ko-KR" altLang="en-US" sz="2200" b="1" dirty="0" err="1" smtClean="0"/>
                        <a:t>산업보안학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91.7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200" b="1" dirty="0" err="1" smtClean="0"/>
                        <a:t>시립대</a:t>
                      </a:r>
                      <a:r>
                        <a:rPr lang="ko-KR" altLang="en-US" sz="2200" b="1" dirty="0" smtClean="0"/>
                        <a:t> 컴퓨터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70%</a:t>
                      </a:r>
                      <a:endParaRPr lang="ko-KR" altLang="en-US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2200" b="1" dirty="0" smtClean="0"/>
                        <a:t>90.0</a:t>
                      </a:r>
                      <a:endParaRPr lang="ko-KR" altLang="en-US" sz="22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4617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1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422705"/>
              </p:ext>
            </p:extLst>
          </p:nvPr>
        </p:nvGraphicFramePr>
        <p:xfrm>
          <a:off x="548308" y="1367366"/>
          <a:ext cx="5141292" cy="51477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1892"/>
                <a:gridCol w="1460500"/>
                <a:gridCol w="1358900"/>
              </a:tblGrid>
              <a:tr h="4815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인 문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21 </a:t>
                      </a:r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등록자 백분위 평균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4815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대 학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4815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건국대 </a:t>
                      </a:r>
                      <a:r>
                        <a:rPr lang="ko-KR" altLang="en-US" sz="2000" b="1" dirty="0" err="1" smtClean="0">
                          <a:latin typeface="+mn-ea"/>
                          <a:ea typeface="+mn-ea"/>
                        </a:rPr>
                        <a:t>중어중문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70%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91.3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4815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숭실대 일어일문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70%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86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4815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동국대 </a:t>
                      </a:r>
                      <a:r>
                        <a:rPr lang="ko-KR" altLang="en-US" sz="2000" b="1" dirty="0" err="1" smtClean="0">
                          <a:latin typeface="+mn-ea"/>
                          <a:ea typeface="+mn-ea"/>
                        </a:rPr>
                        <a:t>중어중문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70%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89.6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75289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국민대 </a:t>
                      </a:r>
                      <a:endParaRPr lang="en-US" altLang="ko-KR" sz="2000" b="1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러시아유라시아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70%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86.5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75289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단국대 </a:t>
                      </a:r>
                      <a:endParaRPr lang="en-US" altLang="ko-KR" sz="2000" b="1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국어국문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70%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83.3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48151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+mn-ea"/>
                          <a:ea typeface="+mn-ea"/>
                        </a:rPr>
                        <a:t>가천대</a:t>
                      </a:r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 동양어문학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70%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83.3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75289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경기대 </a:t>
                      </a:r>
                      <a:endParaRPr lang="en-US" altLang="ko-KR" sz="2000" b="1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국어국문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70%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81.4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직사각형 5"/>
          <p:cNvSpPr/>
          <p:nvPr/>
        </p:nvSpPr>
        <p:spPr>
          <a:xfrm>
            <a:off x="980661" y="456576"/>
            <a:ext cx="2486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대학별 정시 성적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812513"/>
              </p:ext>
            </p:extLst>
          </p:nvPr>
        </p:nvGraphicFramePr>
        <p:xfrm>
          <a:off x="6555408" y="1380066"/>
          <a:ext cx="5141292" cy="513503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21892"/>
                <a:gridCol w="1460500"/>
                <a:gridCol w="1358900"/>
              </a:tblGrid>
              <a:tr h="4562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자 연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21 </a:t>
                      </a:r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등록자 백분위 평균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4562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대 학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4562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건국대 화장품공학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70%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89.2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4562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숭실대 전기공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70%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89.33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45626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동국대 </a:t>
                      </a:r>
                      <a:r>
                        <a:rPr lang="ko-KR" altLang="en-US" sz="2000" b="1" dirty="0" err="1" smtClean="0">
                          <a:latin typeface="+mn-ea"/>
                          <a:ea typeface="+mn-ea"/>
                        </a:rPr>
                        <a:t>건축공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70%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85.67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7134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국민대 </a:t>
                      </a:r>
                      <a:endParaRPr lang="en-US" altLang="ko-KR" sz="2000" b="1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기계금속재료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70%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84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7134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단국대 </a:t>
                      </a:r>
                      <a:endParaRPr lang="en-US" altLang="ko-KR" sz="2000" b="1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고분자공학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70%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78.5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7134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+mn-ea"/>
                          <a:ea typeface="+mn-ea"/>
                        </a:rPr>
                        <a:t>가천대</a:t>
                      </a:r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 </a:t>
                      </a:r>
                      <a:endParaRPr lang="en-US" altLang="ko-KR" sz="2000" b="1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도시계획조경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70%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84.8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7134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경기대 </a:t>
                      </a:r>
                      <a:endParaRPr lang="en-US" altLang="ko-KR" sz="2000" b="1" dirty="0" smtClean="0"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ko-KR" altLang="en-US" sz="2000" b="1" dirty="0" smtClean="0">
                          <a:latin typeface="+mn-ea"/>
                          <a:ea typeface="+mn-ea"/>
                        </a:rPr>
                        <a:t>스마트시티공학부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70%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+mn-ea"/>
                          <a:ea typeface="+mn-ea"/>
                        </a:rPr>
                        <a:t>79.35</a:t>
                      </a:r>
                      <a:endParaRPr lang="ko-KR" altLang="en-US" sz="20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324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2486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수시 </a:t>
            </a:r>
            <a:r>
              <a:rPr lang="ko-KR" altLang="en-US" sz="2000" b="1" dirty="0" err="1" smtClean="0">
                <a:solidFill>
                  <a:prstClr val="white"/>
                </a:solidFill>
              </a:rPr>
              <a:t>전형별</a:t>
            </a:r>
            <a:r>
              <a:rPr lang="ko-KR" altLang="en-US" sz="2000" b="1" dirty="0" smtClean="0">
                <a:solidFill>
                  <a:prstClr val="white"/>
                </a:solidFill>
              </a:rPr>
              <a:t> 전략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xmlns="" id="{DADC1F75-CE16-4BDA-8A8B-652A4D7CF5EF}"/>
              </a:ext>
            </a:extLst>
          </p:cNvPr>
          <p:cNvGrpSpPr/>
          <p:nvPr/>
        </p:nvGrpSpPr>
        <p:grpSpPr>
          <a:xfrm>
            <a:off x="724712" y="1239251"/>
            <a:ext cx="10742578" cy="5407770"/>
            <a:chOff x="724712" y="1239251"/>
            <a:chExt cx="10742578" cy="5407770"/>
          </a:xfrm>
        </p:grpSpPr>
        <p:sp>
          <p:nvSpPr>
            <p:cNvPr id="6" name="타원 5">
              <a:extLst>
                <a:ext uri="{FF2B5EF4-FFF2-40B4-BE49-F238E27FC236}">
                  <a16:creationId xmlns:a16="http://schemas.microsoft.com/office/drawing/2014/main" xmlns="" id="{D5836D9D-F65E-403D-8F56-20E2BD02EC27}"/>
                </a:ext>
              </a:extLst>
            </p:cNvPr>
            <p:cNvSpPr/>
            <p:nvPr/>
          </p:nvSpPr>
          <p:spPr>
            <a:xfrm>
              <a:off x="3910122" y="1791397"/>
              <a:ext cx="4457209" cy="4457209"/>
            </a:xfrm>
            <a:prstGeom prst="ellipse">
              <a:avLst/>
            </a:prstGeom>
            <a:noFill/>
            <a:ln w="508000">
              <a:solidFill>
                <a:srgbClr val="D3D8DE">
                  <a:alpha val="40000"/>
                </a:srgb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b="1"/>
            </a:p>
          </p:txBody>
        </p:sp>
        <p:sp>
          <p:nvSpPr>
            <p:cNvPr id="7" name="타원 6">
              <a:extLst>
                <a:ext uri="{FF2B5EF4-FFF2-40B4-BE49-F238E27FC236}">
                  <a16:creationId xmlns:a16="http://schemas.microsoft.com/office/drawing/2014/main" xmlns="" id="{8CE87848-0AD5-4871-81A5-2C01C30797F1}"/>
                </a:ext>
              </a:extLst>
            </p:cNvPr>
            <p:cNvSpPr/>
            <p:nvPr/>
          </p:nvSpPr>
          <p:spPr>
            <a:xfrm>
              <a:off x="3695730" y="1542869"/>
              <a:ext cx="1641449" cy="1641449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003964"/>
              </a:solidFill>
            </a:ln>
            <a:effectLst>
              <a:outerShdw blurRad="101600" dist="139700" dir="36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b="1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xmlns="" id="{7B6E6467-194D-4FB5-91E4-77B1D2C7B0BD}"/>
                </a:ext>
              </a:extLst>
            </p:cNvPr>
            <p:cNvSpPr txBox="1"/>
            <p:nvPr/>
          </p:nvSpPr>
          <p:spPr>
            <a:xfrm>
              <a:off x="3762031" y="2019146"/>
              <a:ext cx="1508845" cy="61570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28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rPr>
                <a:t>학생부</a:t>
              </a:r>
              <a:endParaRPr lang="en-US" altLang="ko-KR" sz="28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Black" panose="02000000000000000000" pitchFamily="50" charset="0"/>
              </a:endParaRPr>
            </a:p>
            <a:p>
              <a:pPr algn="ctr"/>
              <a:r>
                <a:rPr lang="ko-KR" altLang="en-US" sz="28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rPr>
                <a:t>교과전형</a:t>
              </a:r>
              <a:endParaRPr lang="en-US" altLang="ko-KR" sz="28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Black" panose="02000000000000000000" pitchFamily="50" charset="0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:a16="http://schemas.microsoft.com/office/drawing/2014/main" xmlns="" id="{10F1F542-C1F2-418E-9FCF-D09A5E36E761}"/>
                </a:ext>
              </a:extLst>
            </p:cNvPr>
            <p:cNvSpPr/>
            <p:nvPr/>
          </p:nvSpPr>
          <p:spPr>
            <a:xfrm rot="5400000">
              <a:off x="6854821" y="1542869"/>
              <a:ext cx="1641449" cy="1641449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2783D7"/>
              </a:solidFill>
            </a:ln>
            <a:effectLst>
              <a:outerShdw blurRad="101600" dist="139700" dir="36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b="1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6E71F822-CE2E-4D61-886E-52177EF1FCAD}"/>
                </a:ext>
              </a:extLst>
            </p:cNvPr>
            <p:cNvSpPr txBox="1"/>
            <p:nvPr/>
          </p:nvSpPr>
          <p:spPr>
            <a:xfrm>
              <a:off x="6927244" y="2019146"/>
              <a:ext cx="1522222" cy="61570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28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rPr>
                <a:t>학생부</a:t>
              </a:r>
              <a:endParaRPr lang="en-US" altLang="ko-KR" sz="28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Black" panose="02000000000000000000" pitchFamily="50" charset="0"/>
              </a:endParaRPr>
            </a:p>
            <a:p>
              <a:pPr algn="ctr"/>
              <a:r>
                <a:rPr lang="ko-KR" altLang="en-US" sz="28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rPr>
                <a:t>종합전형</a:t>
              </a:r>
              <a:endParaRPr lang="en-US" altLang="ko-KR" sz="28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Black" panose="02000000000000000000" pitchFamily="50" charset="0"/>
              </a:endParaRPr>
            </a:p>
          </p:txBody>
        </p:sp>
        <p:sp>
          <p:nvSpPr>
            <p:cNvPr id="11" name="타원 10">
              <a:extLst>
                <a:ext uri="{FF2B5EF4-FFF2-40B4-BE49-F238E27FC236}">
                  <a16:creationId xmlns:a16="http://schemas.microsoft.com/office/drawing/2014/main" xmlns="" id="{7E5C6D96-979A-456D-89AB-B8C0E5716113}"/>
                </a:ext>
              </a:extLst>
            </p:cNvPr>
            <p:cNvSpPr/>
            <p:nvPr/>
          </p:nvSpPr>
          <p:spPr>
            <a:xfrm>
              <a:off x="3695730" y="4701955"/>
              <a:ext cx="1641449" cy="1641449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449A7F"/>
              </a:solidFill>
            </a:ln>
            <a:effectLst>
              <a:outerShdw blurRad="101600" dist="139700" dir="36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b="1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0DAA35BA-D89A-4D68-B160-11B5F837B6C7}"/>
                </a:ext>
              </a:extLst>
            </p:cNvPr>
            <p:cNvSpPr txBox="1"/>
            <p:nvPr/>
          </p:nvSpPr>
          <p:spPr>
            <a:xfrm>
              <a:off x="3814958" y="5214829"/>
              <a:ext cx="1402994" cy="61570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28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rPr>
                <a:t>논술</a:t>
              </a:r>
              <a:endParaRPr lang="en-US" altLang="ko-KR" sz="28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Black" panose="02000000000000000000" pitchFamily="50" charset="0"/>
              </a:endParaRPr>
            </a:p>
            <a:p>
              <a:pPr algn="ctr"/>
              <a:r>
                <a:rPr lang="ko-KR" altLang="en-US" sz="28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rPr>
                <a:t>전형</a:t>
              </a:r>
              <a:endParaRPr lang="en-US" altLang="ko-KR" sz="28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Black" panose="02000000000000000000" pitchFamily="50" charset="0"/>
              </a:endParaRPr>
            </a:p>
          </p:txBody>
        </p:sp>
        <p:sp>
          <p:nvSpPr>
            <p:cNvPr id="13" name="타원 12">
              <a:extLst>
                <a:ext uri="{FF2B5EF4-FFF2-40B4-BE49-F238E27FC236}">
                  <a16:creationId xmlns:a16="http://schemas.microsoft.com/office/drawing/2014/main" xmlns="" id="{FF4D941B-89D8-4A50-B9EB-3EF150F29234}"/>
                </a:ext>
              </a:extLst>
            </p:cNvPr>
            <p:cNvSpPr/>
            <p:nvPr/>
          </p:nvSpPr>
          <p:spPr>
            <a:xfrm>
              <a:off x="6854821" y="4701955"/>
              <a:ext cx="1641449" cy="1641449"/>
            </a:xfrm>
            <a:prstGeom prst="ellipse">
              <a:avLst/>
            </a:prstGeom>
            <a:solidFill>
              <a:schemeClr val="bg1"/>
            </a:solidFill>
            <a:ln w="63500">
              <a:solidFill>
                <a:srgbClr val="25A8B9"/>
              </a:solidFill>
            </a:ln>
            <a:effectLst>
              <a:outerShdw blurRad="101600" dist="139700" dir="3600000" algn="tl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b="1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7A1F531C-0221-4D83-A42D-0300F261B992}"/>
                </a:ext>
              </a:extLst>
            </p:cNvPr>
            <p:cNvSpPr txBox="1"/>
            <p:nvPr/>
          </p:nvSpPr>
          <p:spPr>
            <a:xfrm>
              <a:off x="6974048" y="5214829"/>
              <a:ext cx="1402994" cy="61570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28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rPr>
                <a:t>정시</a:t>
              </a:r>
              <a:endParaRPr lang="en-US" altLang="ko-KR" sz="28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Black" panose="02000000000000000000" pitchFamily="50" charset="0"/>
              </a:endParaRPr>
            </a:p>
            <a:p>
              <a:pPr algn="ctr"/>
              <a:r>
                <a:rPr lang="ko-KR" altLang="en-US" sz="28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rPr>
                <a:t>수능</a:t>
              </a:r>
              <a:endParaRPr lang="en-US" altLang="ko-KR" sz="28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Black" panose="02000000000000000000" pitchFamily="50" charset="0"/>
              </a:endParaRPr>
            </a:p>
            <a:p>
              <a:pPr algn="ctr"/>
              <a:r>
                <a:rPr lang="ko-KR" altLang="en-US" sz="2800" b="1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rPr>
                <a:t>위주</a:t>
              </a:r>
              <a:endParaRPr lang="en-US" altLang="ko-KR" sz="2800" b="1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Black" panose="02000000000000000000" pitchFamily="50" charset="0"/>
              </a:endParaRPr>
            </a:p>
          </p:txBody>
        </p:sp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xmlns="" id="{206CCC0C-999C-4C47-81DE-04183115D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978011" y="1239251"/>
              <a:ext cx="235980" cy="941042"/>
            </a:xfrm>
            <a:custGeom>
              <a:avLst/>
              <a:gdLst>
                <a:gd name="T0" fmla="*/ 0 w 682"/>
                <a:gd name="T1" fmla="*/ 0 h 2351"/>
                <a:gd name="T2" fmla="*/ 682 w 682"/>
                <a:gd name="T3" fmla="*/ 1174 h 2351"/>
                <a:gd name="T4" fmla="*/ 0 w 682"/>
                <a:gd name="T5" fmla="*/ 2351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2" h="2351">
                  <a:moveTo>
                    <a:pt x="0" y="0"/>
                  </a:moveTo>
                  <a:lnTo>
                    <a:pt x="682" y="1174"/>
                  </a:lnTo>
                  <a:lnTo>
                    <a:pt x="0" y="2351"/>
                  </a:lnTo>
                </a:path>
              </a:pathLst>
            </a:custGeom>
            <a:noFill/>
            <a:ln w="635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/>
            </a:p>
          </p:txBody>
        </p:sp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xmlns="" id="{611978A6-088C-4037-A33A-0B075E70F4E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5978011" y="5705979"/>
              <a:ext cx="235980" cy="941042"/>
            </a:xfrm>
            <a:custGeom>
              <a:avLst/>
              <a:gdLst>
                <a:gd name="T0" fmla="*/ 0 w 682"/>
                <a:gd name="T1" fmla="*/ 0 h 2351"/>
                <a:gd name="T2" fmla="*/ 682 w 682"/>
                <a:gd name="T3" fmla="*/ 1174 h 2351"/>
                <a:gd name="T4" fmla="*/ 0 w 682"/>
                <a:gd name="T5" fmla="*/ 2351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2" h="2351">
                  <a:moveTo>
                    <a:pt x="0" y="0"/>
                  </a:moveTo>
                  <a:lnTo>
                    <a:pt x="682" y="1174"/>
                  </a:lnTo>
                  <a:lnTo>
                    <a:pt x="0" y="2351"/>
                  </a:lnTo>
                </a:path>
              </a:pathLst>
            </a:custGeom>
            <a:noFill/>
            <a:ln w="635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/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xmlns="" id="{CBD5413E-4497-4B51-94DC-14AA89C421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8211375" y="3472615"/>
              <a:ext cx="235980" cy="941042"/>
            </a:xfrm>
            <a:custGeom>
              <a:avLst/>
              <a:gdLst>
                <a:gd name="T0" fmla="*/ 0 w 682"/>
                <a:gd name="T1" fmla="*/ 0 h 2351"/>
                <a:gd name="T2" fmla="*/ 682 w 682"/>
                <a:gd name="T3" fmla="*/ 1174 h 2351"/>
                <a:gd name="T4" fmla="*/ 0 w 682"/>
                <a:gd name="T5" fmla="*/ 2351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2" h="2351">
                  <a:moveTo>
                    <a:pt x="0" y="0"/>
                  </a:moveTo>
                  <a:lnTo>
                    <a:pt x="682" y="1174"/>
                  </a:lnTo>
                  <a:lnTo>
                    <a:pt x="0" y="2351"/>
                  </a:lnTo>
                </a:path>
              </a:pathLst>
            </a:custGeom>
            <a:noFill/>
            <a:ln w="635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xmlns="" id="{1DBF3170-B800-4F31-89D3-EEF3E99E1A13}"/>
                </a:ext>
              </a:extLst>
            </p:cNvPr>
            <p:cNvSpPr>
              <a:spLocks/>
            </p:cNvSpPr>
            <p:nvPr/>
          </p:nvSpPr>
          <p:spPr bwMode="auto">
            <a:xfrm rot="16200000" flipV="1">
              <a:off x="3744647" y="3472615"/>
              <a:ext cx="235980" cy="941042"/>
            </a:xfrm>
            <a:custGeom>
              <a:avLst/>
              <a:gdLst>
                <a:gd name="T0" fmla="*/ 0 w 682"/>
                <a:gd name="T1" fmla="*/ 0 h 2351"/>
                <a:gd name="T2" fmla="*/ 682 w 682"/>
                <a:gd name="T3" fmla="*/ 1174 h 2351"/>
                <a:gd name="T4" fmla="*/ 0 w 682"/>
                <a:gd name="T5" fmla="*/ 2351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2" h="2351">
                  <a:moveTo>
                    <a:pt x="0" y="0"/>
                  </a:moveTo>
                  <a:lnTo>
                    <a:pt x="682" y="1174"/>
                  </a:lnTo>
                  <a:lnTo>
                    <a:pt x="0" y="2351"/>
                  </a:lnTo>
                </a:path>
              </a:pathLst>
            </a:custGeom>
            <a:noFill/>
            <a:ln w="63500" cap="flat">
              <a:solidFill>
                <a:schemeClr val="bg1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 b="1"/>
            </a:p>
          </p:txBody>
        </p: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xmlns="" id="{19282D1C-D16A-4A52-90EA-F97C0606D973}"/>
                </a:ext>
              </a:extLst>
            </p:cNvPr>
            <p:cNvGrpSpPr/>
            <p:nvPr/>
          </p:nvGrpSpPr>
          <p:grpSpPr>
            <a:xfrm>
              <a:off x="3602290" y="2261657"/>
              <a:ext cx="4989049" cy="203869"/>
              <a:chOff x="4000591" y="2458038"/>
              <a:chExt cx="4192186" cy="171307"/>
            </a:xfrm>
          </p:grpSpPr>
          <p:sp>
            <p:nvSpPr>
              <p:cNvPr id="39" name="타원 38">
                <a:extLst>
                  <a:ext uri="{FF2B5EF4-FFF2-40B4-BE49-F238E27FC236}">
                    <a16:creationId xmlns:a16="http://schemas.microsoft.com/office/drawing/2014/main" xmlns="" id="{7E5509CA-2AC5-4F82-83F1-3EB255823425}"/>
                  </a:ext>
                </a:extLst>
              </p:cNvPr>
              <p:cNvSpPr/>
              <p:nvPr/>
            </p:nvSpPr>
            <p:spPr>
              <a:xfrm flipV="1">
                <a:off x="4000591" y="2458038"/>
                <a:ext cx="171308" cy="171305"/>
              </a:xfrm>
              <a:prstGeom prst="ellipse">
                <a:avLst/>
              </a:prstGeom>
              <a:solidFill>
                <a:srgbClr val="003964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/>
              </a:p>
            </p:txBody>
          </p:sp>
          <p:sp>
            <p:nvSpPr>
              <p:cNvPr id="40" name="타원 39">
                <a:extLst>
                  <a:ext uri="{FF2B5EF4-FFF2-40B4-BE49-F238E27FC236}">
                    <a16:creationId xmlns:a16="http://schemas.microsoft.com/office/drawing/2014/main" xmlns="" id="{5065498A-A136-4BE4-B965-F4F62F464849}"/>
                  </a:ext>
                </a:extLst>
              </p:cNvPr>
              <p:cNvSpPr/>
              <p:nvPr/>
            </p:nvSpPr>
            <p:spPr>
              <a:xfrm flipV="1">
                <a:off x="8021469" y="2458041"/>
                <a:ext cx="171308" cy="171304"/>
              </a:xfrm>
              <a:prstGeom prst="ellipse">
                <a:avLst/>
              </a:prstGeom>
              <a:solidFill>
                <a:srgbClr val="2783D7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/>
              </a:p>
            </p:txBody>
          </p:sp>
        </p:grpSp>
        <p:grpSp>
          <p:nvGrpSpPr>
            <p:cNvPr id="20" name="그룹 19">
              <a:extLst>
                <a:ext uri="{FF2B5EF4-FFF2-40B4-BE49-F238E27FC236}">
                  <a16:creationId xmlns:a16="http://schemas.microsoft.com/office/drawing/2014/main" xmlns="" id="{F406769D-FA37-44B8-8862-055F5E0980B4}"/>
                </a:ext>
              </a:extLst>
            </p:cNvPr>
            <p:cNvGrpSpPr/>
            <p:nvPr/>
          </p:nvGrpSpPr>
          <p:grpSpPr>
            <a:xfrm>
              <a:off x="3602290" y="5420743"/>
              <a:ext cx="4989049" cy="203869"/>
              <a:chOff x="4000591" y="2458038"/>
              <a:chExt cx="4192186" cy="171307"/>
            </a:xfrm>
          </p:grpSpPr>
          <p:sp>
            <p:nvSpPr>
              <p:cNvPr id="37" name="타원 36">
                <a:extLst>
                  <a:ext uri="{FF2B5EF4-FFF2-40B4-BE49-F238E27FC236}">
                    <a16:creationId xmlns:a16="http://schemas.microsoft.com/office/drawing/2014/main" xmlns="" id="{DF9E856B-C594-4EA6-A2C4-FF0A7907E934}"/>
                  </a:ext>
                </a:extLst>
              </p:cNvPr>
              <p:cNvSpPr/>
              <p:nvPr/>
            </p:nvSpPr>
            <p:spPr>
              <a:xfrm flipV="1">
                <a:off x="4000591" y="2458038"/>
                <a:ext cx="171308" cy="171305"/>
              </a:xfrm>
              <a:prstGeom prst="ellipse">
                <a:avLst/>
              </a:prstGeom>
              <a:solidFill>
                <a:srgbClr val="449A7F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/>
              </a:p>
            </p:txBody>
          </p:sp>
          <p:sp>
            <p:nvSpPr>
              <p:cNvPr id="38" name="타원 37">
                <a:extLst>
                  <a:ext uri="{FF2B5EF4-FFF2-40B4-BE49-F238E27FC236}">
                    <a16:creationId xmlns:a16="http://schemas.microsoft.com/office/drawing/2014/main" xmlns="" id="{51628538-AC72-4932-971F-3D800179DE2A}"/>
                  </a:ext>
                </a:extLst>
              </p:cNvPr>
              <p:cNvSpPr/>
              <p:nvPr/>
            </p:nvSpPr>
            <p:spPr>
              <a:xfrm flipV="1">
                <a:off x="8021469" y="2458041"/>
                <a:ext cx="171308" cy="171304"/>
              </a:xfrm>
              <a:prstGeom prst="ellipse">
                <a:avLst/>
              </a:prstGeom>
              <a:solidFill>
                <a:srgbClr val="439EBB"/>
              </a:solidFill>
              <a:ln w="635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000" b="1"/>
              </a:p>
            </p:txBody>
          </p:sp>
        </p:grpSp>
        <p:sp>
          <p:nvSpPr>
            <p:cNvPr id="21" name="타원 20">
              <a:extLst>
                <a:ext uri="{FF2B5EF4-FFF2-40B4-BE49-F238E27FC236}">
                  <a16:creationId xmlns:a16="http://schemas.microsoft.com/office/drawing/2014/main" xmlns="" id="{94B4E4E0-78DF-4E39-B2EB-D18A8B37D718}"/>
                </a:ext>
              </a:extLst>
            </p:cNvPr>
            <p:cNvSpPr/>
            <p:nvPr/>
          </p:nvSpPr>
          <p:spPr>
            <a:xfrm>
              <a:off x="5461210" y="3308346"/>
              <a:ext cx="1269580" cy="1269578"/>
            </a:xfrm>
            <a:prstGeom prst="ellipse">
              <a:avLst/>
            </a:prstGeom>
            <a:solidFill>
              <a:srgbClr val="E9EBEE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 b="1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73BDC6E4-D6E1-4BFA-8A1B-0358FB70C86B}"/>
                </a:ext>
              </a:extLst>
            </p:cNvPr>
            <p:cNvSpPr txBox="1"/>
            <p:nvPr/>
          </p:nvSpPr>
          <p:spPr>
            <a:xfrm>
              <a:off x="4647329" y="3635285"/>
              <a:ext cx="2897342" cy="615700"/>
            </a:xfrm>
            <a:prstGeom prst="rect">
              <a:avLst/>
            </a:prstGeom>
            <a:noFill/>
            <a:effectLst/>
          </p:spPr>
          <p:txBody>
            <a:bodyPr wrap="square" lIns="0" tIns="0" rIns="0" bIns="0" rtlCol="0" anchor="ctr">
              <a:noAutofit/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ko-KR" altLang="en-US" sz="4400" b="1" spc="-30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rPr>
                <a:t>대입 전형</a:t>
              </a:r>
              <a:endParaRPr lang="en-US" altLang="ko-KR" sz="4400" b="1" spc="-30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Black" panose="02000000000000000000" pitchFamily="50" charset="0"/>
              </a:endParaRPr>
            </a:p>
          </p:txBody>
        </p:sp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xmlns="" id="{D13F1178-2689-4985-8A43-512293278449}"/>
                </a:ext>
              </a:extLst>
            </p:cNvPr>
            <p:cNvGrpSpPr/>
            <p:nvPr/>
          </p:nvGrpSpPr>
          <p:grpSpPr>
            <a:xfrm>
              <a:off x="724712" y="1637668"/>
              <a:ext cx="2538370" cy="922063"/>
              <a:chOff x="1582626" y="1891601"/>
              <a:chExt cx="2132936" cy="774789"/>
            </a:xfrm>
          </p:grpSpPr>
          <p:sp>
            <p:nvSpPr>
              <p:cNvPr id="35" name="사각형: 둥근 모서리 57">
                <a:extLst>
                  <a:ext uri="{FF2B5EF4-FFF2-40B4-BE49-F238E27FC236}">
                    <a16:creationId xmlns:a16="http://schemas.microsoft.com/office/drawing/2014/main" xmlns="" id="{C44523C3-A796-411B-9762-9A305569732C}"/>
                  </a:ext>
                </a:extLst>
              </p:cNvPr>
              <p:cNvSpPr/>
              <p:nvPr/>
            </p:nvSpPr>
            <p:spPr>
              <a:xfrm>
                <a:off x="1582626" y="1891601"/>
                <a:ext cx="2132936" cy="3296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39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교과 성적</a:t>
                </a:r>
                <a:endParaRPr lang="en-US" altLang="ko-KR" sz="2000" b="1" spc="-15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endParaRPr>
              </a:p>
            </p:txBody>
          </p:sp>
          <p:sp>
            <p:nvSpPr>
              <p:cNvPr id="36" name="사각형: 둥근 모서리 58">
                <a:extLst>
                  <a:ext uri="{FF2B5EF4-FFF2-40B4-BE49-F238E27FC236}">
                    <a16:creationId xmlns:a16="http://schemas.microsoft.com/office/drawing/2014/main" xmlns="" id="{DE7C1FAA-D0D8-43A0-95BE-CF7ABE1634A6}"/>
                  </a:ext>
                </a:extLst>
              </p:cNvPr>
              <p:cNvSpPr/>
              <p:nvPr/>
            </p:nvSpPr>
            <p:spPr>
              <a:xfrm>
                <a:off x="1582626" y="2336769"/>
                <a:ext cx="2132936" cy="3296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00396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수능 최저 </a:t>
                </a:r>
                <a:r>
                  <a:rPr lang="en-US" altLang="ko-KR" sz="20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(</a:t>
                </a:r>
                <a:r>
                  <a:rPr lang="ko-KR" altLang="en-US" sz="20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일부</a:t>
                </a:r>
                <a:r>
                  <a:rPr lang="en-US" altLang="ko-KR" sz="2000" b="1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)</a:t>
                </a:r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xmlns="" id="{BFE1E12D-26BA-4216-8391-75DDF9AFB946}"/>
                </a:ext>
              </a:extLst>
            </p:cNvPr>
            <p:cNvGrpSpPr/>
            <p:nvPr/>
          </p:nvGrpSpPr>
          <p:grpSpPr>
            <a:xfrm>
              <a:off x="8928920" y="1637668"/>
              <a:ext cx="2538370" cy="1451851"/>
              <a:chOff x="1582626" y="1891601"/>
              <a:chExt cx="2132936" cy="1219958"/>
            </a:xfrm>
          </p:grpSpPr>
          <p:sp>
            <p:nvSpPr>
              <p:cNvPr id="32" name="사각형: 둥근 모서리 50">
                <a:extLst>
                  <a:ext uri="{FF2B5EF4-FFF2-40B4-BE49-F238E27FC236}">
                    <a16:creationId xmlns:a16="http://schemas.microsoft.com/office/drawing/2014/main" xmlns="" id="{06B4EE23-A4F0-431C-942C-C73166AA59FA}"/>
                  </a:ext>
                </a:extLst>
              </p:cNvPr>
              <p:cNvSpPr/>
              <p:nvPr/>
            </p:nvSpPr>
            <p:spPr>
              <a:xfrm>
                <a:off x="1582626" y="1891601"/>
                <a:ext cx="2132936" cy="3296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2783D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교과 역량</a:t>
                </a:r>
                <a:endParaRPr lang="en-US" altLang="ko-KR" sz="2000" b="1" spc="-15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endParaRPr>
              </a:p>
            </p:txBody>
          </p:sp>
          <p:sp>
            <p:nvSpPr>
              <p:cNvPr id="33" name="사각형: 둥근 모서리 53">
                <a:extLst>
                  <a:ext uri="{FF2B5EF4-FFF2-40B4-BE49-F238E27FC236}">
                    <a16:creationId xmlns:a16="http://schemas.microsoft.com/office/drawing/2014/main" xmlns="" id="{247E84D4-B43B-44F7-B68B-5D0FE5F53622}"/>
                  </a:ext>
                </a:extLst>
              </p:cNvPr>
              <p:cNvSpPr/>
              <p:nvPr/>
            </p:nvSpPr>
            <p:spPr>
              <a:xfrm>
                <a:off x="1582626" y="2336769"/>
                <a:ext cx="2132936" cy="3296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2783D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교과기반 </a:t>
                </a:r>
                <a:r>
                  <a:rPr lang="ko-KR" altLang="en-US" sz="2000" b="1" spc="-150" dirty="0" err="1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교과외</a:t>
                </a:r>
                <a:r>
                  <a:rPr lang="ko-KR" altLang="en-US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 활동</a:t>
                </a:r>
                <a:endParaRPr lang="en-US" altLang="ko-KR" sz="2000" b="1" spc="-15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endParaRPr>
              </a:p>
            </p:txBody>
          </p:sp>
          <p:sp>
            <p:nvSpPr>
              <p:cNvPr id="34" name="사각형: 둥근 모서리 56">
                <a:extLst>
                  <a:ext uri="{FF2B5EF4-FFF2-40B4-BE49-F238E27FC236}">
                    <a16:creationId xmlns:a16="http://schemas.microsoft.com/office/drawing/2014/main" xmlns="" id="{A6C18783-EA8D-4981-A6AD-E2DC40AA91F9}"/>
                  </a:ext>
                </a:extLst>
              </p:cNvPr>
              <p:cNvSpPr/>
              <p:nvPr/>
            </p:nvSpPr>
            <p:spPr>
              <a:xfrm>
                <a:off x="1582626" y="2781938"/>
                <a:ext cx="2132936" cy="3296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2783D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수능 최저 </a:t>
                </a:r>
                <a:r>
                  <a:rPr lang="en-US" altLang="ko-KR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(</a:t>
                </a:r>
                <a:r>
                  <a:rPr lang="ko-KR" altLang="en-US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일부</a:t>
                </a:r>
                <a:r>
                  <a:rPr lang="en-US" altLang="ko-KR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)</a:t>
                </a:r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xmlns="" id="{AC060D3F-B0D1-460A-950A-FE9FD393C54C}"/>
                </a:ext>
              </a:extLst>
            </p:cNvPr>
            <p:cNvGrpSpPr/>
            <p:nvPr/>
          </p:nvGrpSpPr>
          <p:grpSpPr>
            <a:xfrm>
              <a:off x="724712" y="4796755"/>
              <a:ext cx="2538370" cy="1451851"/>
              <a:chOff x="1582626" y="1891601"/>
              <a:chExt cx="2132936" cy="1219958"/>
            </a:xfrm>
          </p:grpSpPr>
          <p:sp>
            <p:nvSpPr>
              <p:cNvPr id="29" name="사각형: 둥근 모서리 47">
                <a:extLst>
                  <a:ext uri="{FF2B5EF4-FFF2-40B4-BE49-F238E27FC236}">
                    <a16:creationId xmlns:a16="http://schemas.microsoft.com/office/drawing/2014/main" xmlns="" id="{485B3329-87DC-445B-B4EE-1258B8DFA494}"/>
                  </a:ext>
                </a:extLst>
              </p:cNvPr>
              <p:cNvSpPr/>
              <p:nvPr/>
            </p:nvSpPr>
            <p:spPr>
              <a:xfrm>
                <a:off x="1582626" y="1891601"/>
                <a:ext cx="2132936" cy="3296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449A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교과 역량</a:t>
                </a:r>
                <a:endParaRPr lang="en-US" altLang="ko-KR" sz="2000" b="1" spc="-15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endParaRPr>
              </a:p>
            </p:txBody>
          </p:sp>
          <p:sp>
            <p:nvSpPr>
              <p:cNvPr id="30" name="사각형: 둥근 모서리 48">
                <a:extLst>
                  <a:ext uri="{FF2B5EF4-FFF2-40B4-BE49-F238E27FC236}">
                    <a16:creationId xmlns:a16="http://schemas.microsoft.com/office/drawing/2014/main" xmlns="" id="{F2DE6477-BB1F-414E-898E-807A41933385}"/>
                  </a:ext>
                </a:extLst>
              </p:cNvPr>
              <p:cNvSpPr/>
              <p:nvPr/>
            </p:nvSpPr>
            <p:spPr>
              <a:xfrm>
                <a:off x="1582626" y="2336769"/>
                <a:ext cx="2132936" cy="3296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449A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논술 역량</a:t>
                </a:r>
                <a:endParaRPr lang="en-US" altLang="ko-KR" sz="2000" b="1" spc="-15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endParaRPr>
              </a:p>
            </p:txBody>
          </p:sp>
          <p:sp>
            <p:nvSpPr>
              <p:cNvPr id="31" name="사각형: 둥근 모서리 49">
                <a:extLst>
                  <a:ext uri="{FF2B5EF4-FFF2-40B4-BE49-F238E27FC236}">
                    <a16:creationId xmlns:a16="http://schemas.microsoft.com/office/drawing/2014/main" xmlns="" id="{07859511-9FD6-42A6-B4A3-350131A16378}"/>
                  </a:ext>
                </a:extLst>
              </p:cNvPr>
              <p:cNvSpPr/>
              <p:nvPr/>
            </p:nvSpPr>
            <p:spPr>
              <a:xfrm>
                <a:off x="1582626" y="2781938"/>
                <a:ext cx="2132936" cy="3296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449A7F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수능 최저 </a:t>
                </a:r>
                <a:r>
                  <a:rPr lang="en-US" altLang="ko-KR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(</a:t>
                </a:r>
                <a:r>
                  <a:rPr lang="ko-KR" altLang="en-US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일부</a:t>
                </a:r>
                <a:r>
                  <a:rPr lang="en-US" altLang="ko-KR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)</a:t>
                </a:r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xmlns="" id="{D72395F7-ABEB-43A9-A5FC-A86726007F96}"/>
                </a:ext>
              </a:extLst>
            </p:cNvPr>
            <p:cNvGrpSpPr/>
            <p:nvPr/>
          </p:nvGrpSpPr>
          <p:grpSpPr>
            <a:xfrm>
              <a:off x="8928920" y="4796755"/>
              <a:ext cx="2538370" cy="922063"/>
              <a:chOff x="1582626" y="1891601"/>
              <a:chExt cx="2132936" cy="774789"/>
            </a:xfrm>
          </p:grpSpPr>
          <p:sp>
            <p:nvSpPr>
              <p:cNvPr id="27" name="사각형: 둥근 모서리 45">
                <a:extLst>
                  <a:ext uri="{FF2B5EF4-FFF2-40B4-BE49-F238E27FC236}">
                    <a16:creationId xmlns:a16="http://schemas.microsoft.com/office/drawing/2014/main" xmlns="" id="{F4E1BED6-4AEA-4E56-B763-DD5D8B48A235}"/>
                  </a:ext>
                </a:extLst>
              </p:cNvPr>
              <p:cNvSpPr/>
              <p:nvPr/>
            </p:nvSpPr>
            <p:spPr>
              <a:xfrm>
                <a:off x="1582626" y="1891601"/>
                <a:ext cx="2132936" cy="3296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25A8B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수능 성적</a:t>
                </a:r>
                <a:endParaRPr lang="en-US" altLang="ko-KR" sz="2000" b="1" spc="-15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endParaRPr>
              </a:p>
            </p:txBody>
          </p:sp>
          <p:sp>
            <p:nvSpPr>
              <p:cNvPr id="28" name="사각형: 둥근 모서리 46">
                <a:extLst>
                  <a:ext uri="{FF2B5EF4-FFF2-40B4-BE49-F238E27FC236}">
                    <a16:creationId xmlns:a16="http://schemas.microsoft.com/office/drawing/2014/main" xmlns="" id="{12016B27-07ED-4ACF-9B2E-673F26D2B352}"/>
                  </a:ext>
                </a:extLst>
              </p:cNvPr>
              <p:cNvSpPr/>
              <p:nvPr/>
            </p:nvSpPr>
            <p:spPr>
              <a:xfrm>
                <a:off x="1582626" y="2336769"/>
                <a:ext cx="2132936" cy="329621"/>
              </a:xfrm>
              <a:prstGeom prst="roundRect">
                <a:avLst>
                  <a:gd name="adj" fmla="val 50000"/>
                </a:avLst>
              </a:prstGeom>
              <a:solidFill>
                <a:schemeClr val="bg1"/>
              </a:solidFill>
              <a:ln w="25400">
                <a:solidFill>
                  <a:srgbClr val="25A8B9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ko-KR" altLang="en-US" sz="2000" b="1" spc="-150" dirty="0">
                    <a:ln>
                      <a:solidFill>
                        <a:schemeClr val="accent1">
                          <a:shade val="50000"/>
                          <a:alpha val="0"/>
                        </a:schemeClr>
                      </a:solidFill>
                    </a:ln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  <a:cs typeface="Roboto Black" panose="02000000000000000000" pitchFamily="50" charset="0"/>
                  </a:rPr>
                  <a:t>교과 역량</a:t>
                </a:r>
                <a:endParaRPr lang="en-US" altLang="ko-KR" sz="2000" b="1" spc="-150" dirty="0">
                  <a:ln>
                    <a:solidFill>
                      <a:schemeClr val="accent1">
                        <a:shade val="50000"/>
                        <a:alpha val="0"/>
                      </a:schemeClr>
                    </a:solidFill>
                  </a:ln>
                  <a:solidFill>
                    <a:schemeClr val="tx1">
                      <a:lumMod val="85000"/>
                      <a:lumOff val="15000"/>
                    </a:schemeClr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  <a:cs typeface="Roboto Black" panose="02000000000000000000" pitchFamily="50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510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980661" y="456576"/>
            <a:ext cx="2486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학생부 교과전형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357809" y="1676400"/>
            <a:ext cx="6677991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그들만의 리그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. 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따라서 중복합격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충원율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높음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7809" y="1054100"/>
            <a:ext cx="4379291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교과 성적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+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수능 최저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57809" y="2311400"/>
            <a:ext cx="11313491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2"/>
                </a:solidFill>
              </a:rPr>
              <a:t>- </a:t>
            </a:r>
            <a:r>
              <a:rPr lang="ko-KR" altLang="en-US" sz="2400" b="1" dirty="0" smtClean="0">
                <a:solidFill>
                  <a:schemeClr val="tx2"/>
                </a:solidFill>
              </a:rPr>
              <a:t>전국 기준 모집인원 증가 </a:t>
            </a:r>
            <a:endParaRPr lang="ko-KR" altLang="en-US" sz="2400" b="1" dirty="0">
              <a:solidFill>
                <a:schemeClr val="tx2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45109" y="3644900"/>
            <a:ext cx="11313491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2"/>
                </a:solidFill>
              </a:rPr>
              <a:t>- </a:t>
            </a:r>
            <a:r>
              <a:rPr lang="ko-KR" altLang="en-US" sz="2400" b="1" dirty="0" smtClean="0">
                <a:solidFill>
                  <a:schemeClr val="tx2"/>
                </a:solidFill>
              </a:rPr>
              <a:t>정성평가 </a:t>
            </a:r>
            <a:r>
              <a:rPr lang="en-US" altLang="ko-KR" sz="2400" b="1" dirty="0" smtClean="0">
                <a:solidFill>
                  <a:schemeClr val="tx2"/>
                </a:solidFill>
              </a:rPr>
              <a:t>/ </a:t>
            </a:r>
            <a:r>
              <a:rPr lang="ko-KR" altLang="en-US" sz="2400" b="1" dirty="0" smtClean="0">
                <a:solidFill>
                  <a:schemeClr val="tx2"/>
                </a:solidFill>
              </a:rPr>
              <a:t>교과평가 도입 증가 </a:t>
            </a:r>
            <a:endParaRPr lang="ko-KR" altLang="en-US" sz="2400" b="1" dirty="0">
              <a:solidFill>
                <a:schemeClr val="tx2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70509" y="4318000"/>
            <a:ext cx="11313491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2"/>
                </a:solidFill>
              </a:rPr>
              <a:t>- </a:t>
            </a:r>
            <a:r>
              <a:rPr lang="ko-KR" altLang="en-US" sz="2400" b="1" dirty="0" smtClean="0">
                <a:solidFill>
                  <a:schemeClr val="tx2"/>
                </a:solidFill>
              </a:rPr>
              <a:t>대학별 진로선택과목 반영방법에 따른 </a:t>
            </a:r>
            <a:r>
              <a:rPr lang="ko-KR" altLang="en-US" sz="2400" b="1" dirty="0" err="1" smtClean="0">
                <a:solidFill>
                  <a:schemeClr val="tx2"/>
                </a:solidFill>
              </a:rPr>
              <a:t>유불리</a:t>
            </a:r>
            <a:r>
              <a:rPr lang="ko-KR" altLang="en-US" sz="2400" b="1" dirty="0" smtClean="0">
                <a:solidFill>
                  <a:schemeClr val="tx2"/>
                </a:solidFill>
              </a:rPr>
              <a:t> 존재 </a:t>
            </a:r>
            <a:endParaRPr lang="ko-KR" altLang="en-US" sz="2400" b="1" dirty="0">
              <a:solidFill>
                <a:schemeClr val="tx2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70509" y="2946878"/>
            <a:ext cx="11313491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2"/>
                </a:solidFill>
              </a:rPr>
              <a:t>- </a:t>
            </a:r>
            <a:r>
              <a:rPr lang="ko-KR" altLang="en-US" sz="2400" b="1" dirty="0" smtClean="0">
                <a:solidFill>
                  <a:schemeClr val="tx2"/>
                </a:solidFill>
              </a:rPr>
              <a:t>지역균형전형 </a:t>
            </a:r>
            <a:r>
              <a:rPr lang="ko-KR" altLang="en-US" sz="2400" b="1" dirty="0" err="1" smtClean="0">
                <a:solidFill>
                  <a:schemeClr val="tx2"/>
                </a:solidFill>
              </a:rPr>
              <a:t>고교별</a:t>
            </a:r>
            <a:r>
              <a:rPr lang="ko-KR" altLang="en-US" sz="2400" b="1" dirty="0" smtClean="0">
                <a:solidFill>
                  <a:schemeClr val="tx2"/>
                </a:solidFill>
              </a:rPr>
              <a:t> 추천 인원 확대 </a:t>
            </a:r>
            <a:endParaRPr lang="ko-KR" altLang="en-US" sz="2400" b="1" dirty="0">
              <a:solidFill>
                <a:schemeClr val="tx2"/>
              </a:solidFill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83209" y="4953000"/>
            <a:ext cx="11313491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schemeClr val="tx2"/>
                </a:solidFill>
              </a:rPr>
              <a:t>- </a:t>
            </a:r>
            <a:r>
              <a:rPr lang="ko-KR" altLang="en-US" sz="2400" b="1" dirty="0" smtClean="0">
                <a:solidFill>
                  <a:schemeClr val="tx2"/>
                </a:solidFill>
              </a:rPr>
              <a:t>수능최저학력기준 일부 완화</a:t>
            </a:r>
            <a:r>
              <a:rPr lang="en-US" altLang="ko-KR" sz="2400" b="1" dirty="0" smtClean="0">
                <a:solidFill>
                  <a:schemeClr val="tx2"/>
                </a:solidFill>
              </a:rPr>
              <a:t>(</a:t>
            </a:r>
            <a:r>
              <a:rPr lang="ko-KR" altLang="en-US" sz="2400" b="1" dirty="0" smtClean="0">
                <a:solidFill>
                  <a:schemeClr val="tx2"/>
                </a:solidFill>
              </a:rPr>
              <a:t>고려대</a:t>
            </a:r>
            <a:r>
              <a:rPr lang="en-US" altLang="ko-KR" sz="2400" b="1" dirty="0" smtClean="0">
                <a:solidFill>
                  <a:schemeClr val="tx2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2"/>
                </a:solidFill>
              </a:rPr>
              <a:t>성균관대</a:t>
            </a:r>
            <a:r>
              <a:rPr lang="en-US" altLang="ko-KR" sz="2400" b="1" dirty="0" smtClean="0">
                <a:solidFill>
                  <a:schemeClr val="tx2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2"/>
                </a:solidFill>
              </a:rPr>
              <a:t>중앙대 등</a:t>
            </a:r>
            <a:r>
              <a:rPr lang="en-US" altLang="ko-KR" sz="2400" b="1" dirty="0" smtClean="0">
                <a:solidFill>
                  <a:schemeClr val="tx2"/>
                </a:solidFill>
              </a:rPr>
              <a:t>)</a:t>
            </a:r>
            <a:r>
              <a:rPr lang="ko-KR" altLang="en-US" sz="2400" b="1" dirty="0" smtClean="0">
                <a:solidFill>
                  <a:schemeClr val="tx2"/>
                </a:solidFill>
              </a:rPr>
              <a:t> </a:t>
            </a:r>
            <a:endParaRPr lang="ko-KR" altLang="en-US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938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80661" y="456576"/>
            <a:ext cx="2486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학생부 교과전형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aphicFrame>
        <p:nvGraphicFramePr>
          <p:cNvPr id="8" name="Group 284">
            <a:extLst>
              <a:ext uri="{FF2B5EF4-FFF2-40B4-BE49-F238E27FC236}">
                <a16:creationId xmlns:a16="http://schemas.microsoft.com/office/drawing/2014/main" xmlns="" id="{65574AFE-C8AB-4998-B317-B915C5600A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1924795"/>
              </p:ext>
            </p:extLst>
          </p:nvPr>
        </p:nvGraphicFramePr>
        <p:xfrm>
          <a:off x="357807" y="1236948"/>
          <a:ext cx="11605592" cy="490985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200005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624501">
                  <a:extLst>
                    <a:ext uri="{9D8B030D-6E8A-4147-A177-3AD203B41FA5}">
                      <a16:colId xmlns:a16="http://schemas.microsoft.com/office/drawing/2014/main" xmlns="" val="891327782"/>
                    </a:ext>
                  </a:extLst>
                </a:gridCol>
                <a:gridCol w="698103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17434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전형분류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6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b="0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대학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49855">
                <a:tc rowSpan="2">
                  <a:txBody>
                    <a:bodyPr/>
                    <a:lstStyle/>
                    <a:p>
                      <a:pPr marL="0" marR="0" indent="0" algn="ctr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학생부 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100</a:t>
                      </a:r>
                      <a:endParaRPr lang="ko-KR" altLang="en-US" sz="2200" b="1" kern="1200" spc="-1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6A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교과 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100</a:t>
                      </a:r>
                      <a:endParaRPr lang="ko-KR" altLang="en-US" sz="2200" b="1" kern="1200" spc="-1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144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6A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Roboto Condensed Light" panose="02000000000000000000" pitchFamily="50" charset="0"/>
                        </a:rPr>
                        <a:t>덕성여대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Roboto Condensed Light" panose="02000000000000000000" pitchFamily="50" charset="0"/>
                        </a:rPr>
                        <a:t>동덕여대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Roboto Condensed Light" panose="02000000000000000000" pitchFamily="50" charset="0"/>
                        </a:rPr>
                        <a:t>세종대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Roboto Condensed Light" panose="02000000000000000000" pitchFamily="50" charset="0"/>
                        </a:rPr>
                        <a:t>한국항공대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Roboto Condensed Light" panose="02000000000000000000" pitchFamily="50" charset="0"/>
                        </a:rPr>
                        <a:t>한국외대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Roboto Condensed Light" panose="02000000000000000000" pitchFamily="50" charset="0"/>
                        </a:rPr>
                        <a:t>홍익대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Roboto Condensed Light" panose="02000000000000000000" pitchFamily="50" charset="0"/>
                        </a:rPr>
                        <a:t>,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Roboto Condensed Light" panose="02000000000000000000" pitchFamily="50" charset="0"/>
                        </a:rPr>
                        <a:t> </a:t>
                      </a:r>
                      <a:endParaRPr lang="en-US" altLang="ko-KR" sz="2200" b="1" kern="1200" spc="-1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  <a:p>
                      <a:pPr marL="0" algn="l" defTabSz="457200" rtl="0" eaLnBrk="1" latinLnBrk="0" hangingPunct="1"/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강원대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경북대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부산대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전남대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전북대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충북대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등</a:t>
                      </a:r>
                    </a:p>
                  </a:txBody>
                  <a:tcPr marL="108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4985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교과 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+ </a:t>
                      </a:r>
                      <a:r>
                        <a:rPr lang="ko-KR" altLang="en-US" sz="2200" b="1" kern="1200" spc="-10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비교과</a:t>
                      </a:r>
                      <a:endParaRPr lang="en-US" altLang="ko-KR" sz="2200" b="1" kern="1200" spc="-1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  <a:p>
                      <a:pPr marL="0" marR="0" indent="0" algn="l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(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출결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봉사 등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)</a:t>
                      </a:r>
                      <a:endParaRPr lang="ko-KR" altLang="en-US" sz="2200" b="1" kern="1200" spc="-1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144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6A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경기대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중앙대 등</a:t>
                      </a:r>
                    </a:p>
                  </a:txBody>
                  <a:tcPr marL="108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575354"/>
                  </a:ext>
                </a:extLst>
              </a:tr>
              <a:tr h="1242831">
                <a:tc>
                  <a:txBody>
                    <a:bodyPr/>
                    <a:lstStyle/>
                    <a:p>
                      <a:pPr marL="0" marR="0" indent="0" algn="ctr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학생부 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+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면접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3D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[1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단계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]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학생부</a:t>
                      </a:r>
                      <a:endParaRPr lang="en-US" altLang="ko-KR" sz="2200" b="1" kern="1200" spc="-1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  <a:p>
                      <a:pPr marL="0" marR="0" indent="0" algn="l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[2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단계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]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면접</a:t>
                      </a:r>
                    </a:p>
                  </a:txBody>
                  <a:tcPr marL="144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3D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강원대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(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사범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),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고려대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(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세종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)(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약학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),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공주교대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, </a:t>
                      </a:r>
                    </a:p>
                    <a:p>
                      <a:pPr marL="0" algn="l" defTabSz="457200" rtl="0" eaLnBrk="1" latinLnBrk="0" hangingPunct="1"/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서울교대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연세대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(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미래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)(</a:t>
                      </a:r>
                      <a:r>
                        <a:rPr lang="ko-KR" altLang="en-US" sz="2200" b="1" kern="1200" spc="-10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의예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),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충남대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(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사범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) ,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 </a:t>
                      </a:r>
                      <a:endParaRPr lang="en-US" altLang="ko-KR" sz="2200" b="1" kern="1200" spc="-1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108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65335271"/>
                  </a:ext>
                </a:extLst>
              </a:tr>
              <a:tr h="849877">
                <a:tc>
                  <a:txBody>
                    <a:bodyPr/>
                    <a:lstStyle/>
                    <a:p>
                      <a:pPr marL="0" marR="0" indent="0" algn="ctr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학생부 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+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서류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9EBB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학생부 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+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서류</a:t>
                      </a:r>
                    </a:p>
                  </a:txBody>
                  <a:tcPr marL="144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9EBB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건국대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경희대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고려대 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동국대</a:t>
                      </a:r>
                      <a:r>
                        <a:rPr lang="en-US" altLang="ko-KR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2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성균관대 등</a:t>
                      </a:r>
                    </a:p>
                  </a:txBody>
                  <a:tcPr marL="108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50259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3672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2486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학생부 교과전형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aphicFrame>
        <p:nvGraphicFramePr>
          <p:cNvPr id="6" name="Group 284">
            <a:extLst>
              <a:ext uri="{FF2B5EF4-FFF2-40B4-BE49-F238E27FC236}">
                <a16:creationId xmlns:a16="http://schemas.microsoft.com/office/drawing/2014/main" xmlns="" id="{65574AFE-C8AB-4998-B317-B915C5600A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1308036"/>
              </p:ext>
            </p:extLst>
          </p:nvPr>
        </p:nvGraphicFramePr>
        <p:xfrm>
          <a:off x="357810" y="1196752"/>
          <a:ext cx="11630990" cy="5267548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78549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49187">
                  <a:extLst>
                    <a:ext uri="{9D8B030D-6E8A-4147-A177-3AD203B41FA5}">
                      <a16:colId xmlns:a16="http://schemas.microsoft.com/office/drawing/2014/main" xmlns="" val="891327782"/>
                    </a:ext>
                  </a:extLst>
                </a:gridCol>
                <a:gridCol w="699631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507086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전형분류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396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050" b="0" kern="1200" spc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bg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특징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3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91900">
                <a:tc rowSpan="2">
                  <a:txBody>
                    <a:bodyPr/>
                    <a:lstStyle/>
                    <a:p>
                      <a:pPr marL="0" marR="0" indent="0" algn="ctr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학생부 </a:t>
                      </a:r>
                      <a:r>
                        <a:rPr lang="en-US" altLang="ko-KR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100</a:t>
                      </a:r>
                      <a:endParaRPr lang="ko-KR" altLang="en-US" sz="2000" b="1" kern="1200" spc="-1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6A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교과 </a:t>
                      </a:r>
                      <a:r>
                        <a:rPr lang="en-US" altLang="ko-KR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100</a:t>
                      </a:r>
                      <a:endParaRPr lang="ko-KR" altLang="en-US" sz="2000" b="1" kern="1200" spc="-1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144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6A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➔ 대부분 수능최저학력기준을 적용하여 선발</a:t>
                      </a:r>
                      <a:endParaRPr lang="en-US" altLang="ko-KR" sz="20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➔ 수능최저학력기준 미적용 대학 합격선 높을 수 있음</a:t>
                      </a:r>
                    </a:p>
                  </a:txBody>
                  <a:tcPr marL="108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67694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교과 </a:t>
                      </a:r>
                      <a:r>
                        <a:rPr lang="en-US" altLang="ko-KR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+ </a:t>
                      </a:r>
                      <a:r>
                        <a:rPr lang="ko-KR" altLang="en-US" sz="2000" b="1" kern="1200" spc="-10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비교과</a:t>
                      </a:r>
                      <a:endParaRPr lang="en-US" altLang="ko-KR" sz="2000" b="1" kern="1200" spc="-1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  <a:p>
                      <a:pPr marL="0" marR="0" indent="0" algn="l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(</a:t>
                      </a:r>
                      <a:r>
                        <a:rPr lang="ko-KR" altLang="en-US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출결</a:t>
                      </a:r>
                      <a:r>
                        <a:rPr lang="en-US" altLang="ko-KR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, </a:t>
                      </a:r>
                      <a:r>
                        <a:rPr lang="ko-KR" altLang="en-US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봉사 등</a:t>
                      </a:r>
                      <a:r>
                        <a:rPr lang="en-US" altLang="ko-KR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)</a:t>
                      </a:r>
                      <a:endParaRPr lang="ko-KR" altLang="en-US" sz="2000" b="1" kern="1200" spc="-1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144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456A0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➔ 출결</a:t>
                      </a:r>
                      <a:r>
                        <a:rPr lang="en-US" altLang="ko-KR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봉사활동 시간을 </a:t>
                      </a:r>
                      <a:r>
                        <a:rPr lang="ko-KR" altLang="en-US" sz="2000" b="1" kern="1200" spc="-100" baseline="0" dirty="0" err="1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정량화하여</a:t>
                      </a:r>
                      <a:r>
                        <a:rPr lang="ko-KR" altLang="en-US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반영</a:t>
                      </a:r>
                      <a:endParaRPr lang="en-US" altLang="ko-KR" sz="20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➔ 출결 및 봉사의 실질적인 영향력 낮음</a:t>
                      </a:r>
                      <a:endParaRPr lang="en-US" altLang="ko-KR" sz="20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➔ 출결 및 봉사 반영 대학 감소 경향이 있음</a:t>
                      </a:r>
                    </a:p>
                  </a:txBody>
                  <a:tcPr marL="108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5575354"/>
                  </a:ext>
                </a:extLst>
              </a:tr>
              <a:tr h="1091900">
                <a:tc>
                  <a:txBody>
                    <a:bodyPr/>
                    <a:lstStyle/>
                    <a:p>
                      <a:pPr marL="0" marR="0" indent="0" algn="ctr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학생부 </a:t>
                      </a:r>
                      <a:r>
                        <a:rPr lang="en-US" altLang="ko-KR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+ </a:t>
                      </a:r>
                      <a:r>
                        <a:rPr lang="ko-KR" altLang="en-US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면접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3D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[ 1</a:t>
                      </a:r>
                      <a:r>
                        <a:rPr lang="ko-KR" altLang="en-US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단계 </a:t>
                      </a:r>
                      <a:r>
                        <a:rPr lang="en-US" altLang="ko-KR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] </a:t>
                      </a:r>
                      <a:r>
                        <a:rPr lang="ko-KR" altLang="en-US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학생부</a:t>
                      </a:r>
                      <a:endParaRPr lang="en-US" altLang="ko-KR" sz="2000" b="1" kern="1200" spc="-10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  <a:p>
                      <a:pPr marL="0" marR="0" indent="0" algn="l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[ 2</a:t>
                      </a:r>
                      <a:r>
                        <a:rPr lang="ko-KR" altLang="en-US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단계 </a:t>
                      </a:r>
                      <a:r>
                        <a:rPr lang="en-US" altLang="ko-KR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] </a:t>
                      </a:r>
                      <a:r>
                        <a:rPr lang="ko-KR" altLang="en-US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면접</a:t>
                      </a:r>
                    </a:p>
                  </a:txBody>
                  <a:tcPr marL="144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2783D7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➔ 대학의 특성이나 학과의 특성에 따라 면접의 형태가 다양함</a:t>
                      </a:r>
                      <a:r>
                        <a:rPr lang="en-US" altLang="ko-KR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l" latinLnBrk="1">
                        <a:lnSpc>
                          <a:spcPct val="150000"/>
                        </a:lnSpc>
                      </a:pPr>
                      <a:r>
                        <a:rPr lang="ko-KR" altLang="en-US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➔ 교과 성적이 비슷한 지원자가 많아 대체로 면접의 영향이 큼</a:t>
                      </a:r>
                    </a:p>
                  </a:txBody>
                  <a:tcPr marL="108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65335271"/>
                  </a:ext>
                </a:extLst>
              </a:tr>
              <a:tr h="899717">
                <a:tc>
                  <a:txBody>
                    <a:bodyPr/>
                    <a:lstStyle/>
                    <a:p>
                      <a:pPr marL="0" marR="0" indent="0" algn="ctr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학생부 </a:t>
                      </a:r>
                      <a:r>
                        <a:rPr lang="en-US" altLang="ko-KR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+ </a:t>
                      </a:r>
                      <a:r>
                        <a:rPr lang="ko-KR" altLang="en-US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서류</a:t>
                      </a: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9EBB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39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학생부 </a:t>
                      </a:r>
                      <a:r>
                        <a:rPr lang="en-US" altLang="ko-KR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+ </a:t>
                      </a:r>
                      <a:r>
                        <a:rPr lang="ko-KR" altLang="en-US" sz="2000" b="1" kern="1200" spc="-10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서류</a:t>
                      </a:r>
                    </a:p>
                  </a:txBody>
                  <a:tcPr marL="144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39EBB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➔ 교과 성적</a:t>
                      </a:r>
                      <a:r>
                        <a:rPr lang="en-US" altLang="ko-KR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정량평가</a:t>
                      </a:r>
                      <a:r>
                        <a:rPr lang="en-US" altLang="ko-KR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 + </a:t>
                      </a:r>
                      <a:r>
                        <a:rPr lang="ko-KR" altLang="en-US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서류평가 점수</a:t>
                      </a:r>
                      <a:r>
                        <a:rPr lang="en-US" altLang="ko-KR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(</a:t>
                      </a:r>
                      <a:r>
                        <a:rPr lang="ko-KR" altLang="en-US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정성평가</a:t>
                      </a:r>
                      <a:r>
                        <a:rPr lang="en-US" altLang="ko-KR" sz="20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+mn-ea"/>
                          <a:cs typeface="+mn-cs"/>
                        </a:rPr>
                        <a:t>)</a:t>
                      </a:r>
                      <a:endParaRPr lang="ko-KR" altLang="en-US" sz="20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+mn-ea"/>
                        <a:cs typeface="+mn-cs"/>
                      </a:endParaRPr>
                    </a:p>
                  </a:txBody>
                  <a:tcPr marL="108000" marR="0" marT="0" marB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50259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016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2486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학생부 교과전형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aphicFrame>
        <p:nvGraphicFramePr>
          <p:cNvPr id="6" name="차트 5">
            <a:extLst>
              <a:ext uri="{FF2B5EF4-FFF2-40B4-BE49-F238E27FC236}">
                <a16:creationId xmlns:a16="http://schemas.microsoft.com/office/drawing/2014/main" xmlns="" id="{9A06C50C-4C34-458F-AEBB-445A521C25D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63673775"/>
              </p:ext>
            </p:extLst>
          </p:nvPr>
        </p:nvGraphicFramePr>
        <p:xfrm>
          <a:off x="177801" y="1755222"/>
          <a:ext cx="11925060" cy="4582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직사각형 6"/>
          <p:cNvSpPr/>
          <p:nvPr/>
        </p:nvSpPr>
        <p:spPr>
          <a:xfrm>
            <a:off x="556591" y="1104900"/>
            <a:ext cx="5069509" cy="65032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2"/>
                </a:solidFill>
              </a:rPr>
              <a:t>지역균형</a:t>
            </a:r>
            <a:r>
              <a:rPr lang="en-US" altLang="ko-KR" sz="2400" b="1" dirty="0" smtClean="0">
                <a:solidFill>
                  <a:schemeClr val="tx2"/>
                </a:solidFill>
              </a:rPr>
              <a:t>vs</a:t>
            </a:r>
            <a:r>
              <a:rPr lang="ko-KR" altLang="en-US" sz="2400" b="1" dirty="0" smtClean="0">
                <a:solidFill>
                  <a:schemeClr val="tx2"/>
                </a:solidFill>
              </a:rPr>
              <a:t>학생부종합 경쟁률 비교</a:t>
            </a:r>
            <a:endParaRPr lang="ko-KR" altLang="en-US" sz="2400" b="1" dirty="0">
              <a:solidFill>
                <a:schemeClr val="tx2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56591" y="1104900"/>
            <a:ext cx="5982232" cy="65032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교과와 종합 사이에서 고민하고 있다면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…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16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903125" y="483079"/>
            <a:ext cx="2199735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2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2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2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2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/>
              <a:t>1</a:t>
            </a:r>
            <a:endParaRPr lang="ko-KR" altLang="en-US" sz="2400" b="1" dirty="0"/>
          </a:p>
        </p:txBody>
      </p:sp>
      <p:sp>
        <p:nvSpPr>
          <p:cNvPr id="4" name="직사각형 3"/>
          <p:cNvSpPr/>
          <p:nvPr/>
        </p:nvSpPr>
        <p:spPr>
          <a:xfrm>
            <a:off x="980662" y="456576"/>
            <a:ext cx="2483626" cy="337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/>
              <a:t>대입 기본 안내 </a:t>
            </a:r>
            <a:endParaRPr lang="ko-KR" altLang="en-US" sz="2000" b="1" dirty="0"/>
          </a:p>
        </p:txBody>
      </p:sp>
      <p:sp>
        <p:nvSpPr>
          <p:cNvPr id="5" name="직사각형 4"/>
          <p:cNvSpPr/>
          <p:nvPr/>
        </p:nvSpPr>
        <p:spPr>
          <a:xfrm>
            <a:off x="596348" y="1192695"/>
            <a:ext cx="5486952" cy="6228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 smtClean="0">
                <a:solidFill>
                  <a:schemeClr val="tx1"/>
                </a:solidFill>
              </a:rPr>
              <a:t>2022~2024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대입제도 변화 비교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="" xmlns:a16="http://schemas.microsoft.com/office/drawing/2014/main" id="{BF5CC848-6C9B-4D50-A1CB-87B5B5D79292}"/>
              </a:ext>
            </a:extLst>
          </p:cNvPr>
          <p:cNvGrpSpPr/>
          <p:nvPr/>
        </p:nvGrpSpPr>
        <p:grpSpPr>
          <a:xfrm>
            <a:off x="724091" y="1808908"/>
            <a:ext cx="10880978" cy="4935790"/>
            <a:chOff x="837936" y="1428750"/>
            <a:chExt cx="10653288" cy="4832506"/>
          </a:xfrm>
        </p:grpSpPr>
        <p:pic>
          <p:nvPicPr>
            <p:cNvPr id="7" name="그래픽 8">
              <a:extLst>
                <a:ext uri="{FF2B5EF4-FFF2-40B4-BE49-F238E27FC236}">
                  <a16:creationId xmlns="" xmlns:a16="http://schemas.microsoft.com/office/drawing/2014/main" id="{C73E6596-D4E4-47EF-98BD-B75AA42F91B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837936" y="1428750"/>
              <a:ext cx="10653288" cy="4480560"/>
            </a:xfrm>
            <a:prstGeom prst="rect">
              <a:avLst/>
            </a:prstGeom>
          </p:spPr>
        </p:pic>
        <p:sp>
          <p:nvSpPr>
            <p:cNvPr id="8" name="타원 7">
              <a:extLst>
                <a:ext uri="{FF2B5EF4-FFF2-40B4-BE49-F238E27FC236}">
                  <a16:creationId xmlns="" xmlns:a16="http://schemas.microsoft.com/office/drawing/2014/main" id="{8E82C2F1-FC52-47A2-86FF-216DE9CFF113}"/>
                </a:ext>
              </a:extLst>
            </p:cNvPr>
            <p:cNvSpPr/>
            <p:nvPr/>
          </p:nvSpPr>
          <p:spPr>
            <a:xfrm>
              <a:off x="2943662" y="1663100"/>
              <a:ext cx="830891" cy="858089"/>
            </a:xfrm>
            <a:prstGeom prst="ellipse">
              <a:avLst/>
            </a:prstGeom>
            <a:solidFill>
              <a:srgbClr val="003964"/>
            </a:solidFill>
            <a:ln>
              <a:noFill/>
            </a:ln>
            <a:effectLst>
              <a:outerShdw blurRad="152400" dist="139700" dir="8100000" algn="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2022</a:t>
              </a: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9" name="타원 8">
              <a:extLst>
                <a:ext uri="{FF2B5EF4-FFF2-40B4-BE49-F238E27FC236}">
                  <a16:creationId xmlns="" xmlns:a16="http://schemas.microsoft.com/office/drawing/2014/main" id="{8E2D8CA7-4307-4B80-A890-EABD5F876294}"/>
                </a:ext>
              </a:extLst>
            </p:cNvPr>
            <p:cNvSpPr/>
            <p:nvPr/>
          </p:nvSpPr>
          <p:spPr>
            <a:xfrm>
              <a:off x="6635552" y="1663100"/>
              <a:ext cx="830890" cy="858089"/>
            </a:xfrm>
            <a:prstGeom prst="ellipse">
              <a:avLst/>
            </a:prstGeom>
            <a:solidFill>
              <a:srgbClr val="2783D7"/>
            </a:solidFill>
            <a:ln>
              <a:noFill/>
            </a:ln>
            <a:effectLst>
              <a:outerShdw blurRad="152400" dist="139700" dir="8100000" algn="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2023</a:t>
              </a: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0" name="타원 9">
              <a:extLst>
                <a:ext uri="{FF2B5EF4-FFF2-40B4-BE49-F238E27FC236}">
                  <a16:creationId xmlns="" xmlns:a16="http://schemas.microsoft.com/office/drawing/2014/main" id="{174D6F06-D3CB-498A-926B-A79A2B7512DE}"/>
                </a:ext>
              </a:extLst>
            </p:cNvPr>
            <p:cNvSpPr/>
            <p:nvPr/>
          </p:nvSpPr>
          <p:spPr>
            <a:xfrm>
              <a:off x="10327442" y="1663100"/>
              <a:ext cx="830890" cy="858089"/>
            </a:xfrm>
            <a:prstGeom prst="ellipse">
              <a:avLst/>
            </a:prstGeom>
            <a:solidFill>
              <a:srgbClr val="25A8B9"/>
            </a:solidFill>
            <a:ln>
              <a:noFill/>
            </a:ln>
            <a:effectLst>
              <a:outerShdw blurRad="152400" dist="139700" dir="8100000" algn="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rPr>
                <a:t>2024</a:t>
              </a:r>
              <a:endParaRPr kumimoji="0" lang="ko-KR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5AAF0B82-F8F7-44AF-BFB2-127C9AABEFA6}"/>
                </a:ext>
              </a:extLst>
            </p:cNvPr>
            <p:cNvSpPr txBox="1"/>
            <p:nvPr/>
          </p:nvSpPr>
          <p:spPr>
            <a:xfrm>
              <a:off x="1141356" y="3318892"/>
              <a:ext cx="2703531" cy="20539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06375" marR="0" lvl="0" indent="-206375" algn="l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9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ko-KR" altLang="en-US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통합형 수능체제</a:t>
              </a:r>
              <a:endParaRPr kumimoji="0" lang="en-US" altLang="ko-KR" sz="1800" b="1" i="0" u="none" strike="noStrike" kern="0" cap="none" spc="-150" normalizeH="0" baseline="0" noProof="0" dirty="0">
                <a:ln>
                  <a:solidFill>
                    <a:srgbClr val="1E73BD">
                      <a:alpha val="0"/>
                    </a:srgbClr>
                  </a:solidFill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  <a:p>
              <a:pPr marL="206375" marR="0" lvl="0" indent="-206375" algn="l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9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ko-KR" altLang="en-US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학종 서류 간소화</a:t>
              </a:r>
              <a:endParaRPr kumimoji="0" lang="en-US" altLang="ko-KR" sz="1800" b="1" i="0" u="none" strike="noStrike" kern="0" cap="none" spc="-150" normalizeH="0" baseline="0" noProof="0" dirty="0">
                <a:ln>
                  <a:solidFill>
                    <a:srgbClr val="1E73BD">
                      <a:alpha val="0"/>
                    </a:srgbClr>
                  </a:solidFill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  <a:p>
              <a:pPr marL="206375" marR="0" lvl="0" indent="-206375" algn="l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90000"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   - </a:t>
              </a:r>
              <a:r>
                <a:rPr kumimoji="0" lang="ko-KR" altLang="en-US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자소서 분량 축소</a:t>
              </a:r>
              <a:endParaRPr kumimoji="0" lang="en-US" altLang="ko-KR" sz="1800" b="1" i="0" u="none" strike="noStrike" kern="0" cap="none" spc="-150" normalizeH="0" baseline="0" noProof="0" dirty="0">
                <a:ln>
                  <a:solidFill>
                    <a:srgbClr val="1E73BD">
                      <a:alpha val="0"/>
                    </a:srgbClr>
                  </a:solidFill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  <a:p>
              <a:pPr marL="206375" marR="0" lvl="0" indent="-206375" algn="l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90000"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   - </a:t>
              </a:r>
              <a:r>
                <a:rPr kumimoji="0" lang="ko-KR" altLang="en-US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교사추천서 폐지</a:t>
              </a:r>
              <a:endParaRPr kumimoji="0" lang="en-US" altLang="ko-KR" sz="1800" b="1" i="0" u="none" strike="noStrike" kern="0" cap="none" spc="-150" normalizeH="0" baseline="0" noProof="0" dirty="0">
                <a:ln>
                  <a:solidFill>
                    <a:srgbClr val="1E73BD">
                      <a:alpha val="0"/>
                    </a:srgbClr>
                  </a:solidFill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  <a:p>
              <a:pPr marL="206375" marR="0" lvl="0" indent="-206375" algn="l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ct val="9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ko-KR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2015</a:t>
              </a:r>
              <a:r>
                <a:rPr kumimoji="0" lang="ko-KR" altLang="en-US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개정 교육과정 적용</a:t>
              </a:r>
              <a:endParaRPr kumimoji="0" lang="en-US" altLang="ko-KR" sz="1800" b="1" i="0" u="none" strike="noStrike" kern="0" cap="none" spc="-150" normalizeH="0" baseline="0" noProof="0" dirty="0">
                <a:ln>
                  <a:solidFill>
                    <a:srgbClr val="1E73BD">
                      <a:alpha val="0"/>
                    </a:srgbClr>
                  </a:solidFill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  <a:p>
              <a:pPr marL="206375" marR="0" lvl="0" indent="-206375" algn="l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9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ko-KR" altLang="en-US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지역균형</a:t>
              </a:r>
              <a:r>
                <a:rPr kumimoji="0" lang="en-US" altLang="ko-KR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(</a:t>
              </a:r>
              <a:r>
                <a:rPr kumimoji="0" lang="ko-KR" altLang="en-US" sz="1800" b="1" i="0" u="none" strike="noStrike" kern="0" cap="none" spc="-150" normalizeH="0" baseline="0" noProof="0" dirty="0" err="1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학추</a:t>
              </a:r>
              <a:r>
                <a:rPr kumimoji="0" lang="en-US" altLang="ko-KR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) </a:t>
              </a:r>
              <a:r>
                <a:rPr kumimoji="0" lang="ko-KR" altLang="en-US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신설</a:t>
              </a:r>
              <a:endParaRPr kumimoji="0" lang="en-US" altLang="ko-KR" sz="1600" b="1" i="0" u="none" strike="noStrike" kern="0" cap="none" spc="-150" normalizeH="0" baseline="0" noProof="0" dirty="0">
                <a:ln>
                  <a:solidFill>
                    <a:srgbClr val="1E73BD">
                      <a:alpha val="0"/>
                    </a:srgbClr>
                  </a:solidFill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2" name="사각형: 둥근 모서리 21">
              <a:extLst>
                <a:ext uri="{FF2B5EF4-FFF2-40B4-BE49-F238E27FC236}">
                  <a16:creationId xmlns="" xmlns:a16="http://schemas.microsoft.com/office/drawing/2014/main" id="{F46A8E3E-DDB3-4901-AF64-2FDAAF581B76}"/>
                </a:ext>
              </a:extLst>
            </p:cNvPr>
            <p:cNvSpPr/>
            <p:nvPr/>
          </p:nvSpPr>
          <p:spPr>
            <a:xfrm>
              <a:off x="1091444" y="2745272"/>
              <a:ext cx="2634736" cy="406318"/>
            </a:xfrm>
            <a:prstGeom prst="roundRect">
              <a:avLst>
                <a:gd name="adj" fmla="val 50000"/>
              </a:avLst>
            </a:prstGeom>
            <a:solidFill>
              <a:srgbClr val="003964">
                <a:alpha val="1490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’22</a:t>
              </a:r>
              <a:r>
                <a:rPr kumimoji="0" lang="ko-KR" altLang="en-US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학년도</a:t>
              </a:r>
              <a:r>
                <a:rPr kumimoji="0" lang="en-US" altLang="ko-KR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[</a:t>
              </a:r>
              <a:r>
                <a:rPr kumimoji="0" lang="ko-KR" altLang="en-US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졸업생</a:t>
              </a:r>
              <a:r>
                <a:rPr kumimoji="0" lang="en-US" altLang="ko-KR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]</a:t>
              </a:r>
            </a:p>
          </p:txBody>
        </p:sp>
        <p:sp>
          <p:nvSpPr>
            <p:cNvPr id="13" name="사각형: 둥근 모서리 22">
              <a:extLst>
                <a:ext uri="{FF2B5EF4-FFF2-40B4-BE49-F238E27FC236}">
                  <a16:creationId xmlns="" xmlns:a16="http://schemas.microsoft.com/office/drawing/2014/main" id="{0551E5E4-A1CD-4781-8B5D-08A1361E4B74}"/>
                </a:ext>
              </a:extLst>
            </p:cNvPr>
            <p:cNvSpPr/>
            <p:nvPr/>
          </p:nvSpPr>
          <p:spPr>
            <a:xfrm>
              <a:off x="4760474" y="2745272"/>
              <a:ext cx="2634736" cy="406318"/>
            </a:xfrm>
            <a:prstGeom prst="roundRect">
              <a:avLst>
                <a:gd name="adj" fmla="val 50000"/>
              </a:avLst>
            </a:prstGeom>
            <a:solidFill>
              <a:srgbClr val="2783D7">
                <a:alpha val="1490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’23</a:t>
              </a:r>
              <a:r>
                <a:rPr kumimoji="0" lang="ko-KR" altLang="en-US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학년도</a:t>
              </a:r>
              <a:r>
                <a:rPr kumimoji="0" lang="en-US" altLang="ko-KR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[</a:t>
              </a:r>
              <a:r>
                <a:rPr kumimoji="0" lang="ko-KR" altLang="en-US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고</a:t>
              </a:r>
              <a:r>
                <a:rPr kumimoji="0" lang="en-US" altLang="ko-KR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3]</a:t>
              </a:r>
            </a:p>
          </p:txBody>
        </p:sp>
        <p:sp>
          <p:nvSpPr>
            <p:cNvPr id="14" name="사각형: 둥근 모서리 23">
              <a:extLst>
                <a:ext uri="{FF2B5EF4-FFF2-40B4-BE49-F238E27FC236}">
                  <a16:creationId xmlns="" xmlns:a16="http://schemas.microsoft.com/office/drawing/2014/main" id="{992DA1BF-F352-462D-93BB-6E257C04D2D3}"/>
                </a:ext>
              </a:extLst>
            </p:cNvPr>
            <p:cNvSpPr/>
            <p:nvPr/>
          </p:nvSpPr>
          <p:spPr>
            <a:xfrm>
              <a:off x="8429504" y="2745272"/>
              <a:ext cx="2634736" cy="406318"/>
            </a:xfrm>
            <a:prstGeom prst="roundRect">
              <a:avLst>
                <a:gd name="adj" fmla="val 50000"/>
              </a:avLst>
            </a:prstGeom>
            <a:solidFill>
              <a:srgbClr val="25A8B9">
                <a:alpha val="14902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2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’24</a:t>
              </a:r>
              <a:r>
                <a:rPr kumimoji="0" lang="ko-KR" altLang="en-US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학년도</a:t>
              </a:r>
              <a:r>
                <a:rPr kumimoji="0" lang="en-US" altLang="ko-KR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[</a:t>
              </a:r>
              <a:r>
                <a:rPr kumimoji="0" lang="ko-KR" altLang="en-US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고</a:t>
              </a:r>
              <a:r>
                <a:rPr kumimoji="0" lang="en-US" altLang="ko-KR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2]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="" xmlns:a16="http://schemas.microsoft.com/office/drawing/2014/main" id="{86BCE4C9-83DE-4966-87EF-58015E8F56D7}"/>
                </a:ext>
              </a:extLst>
            </p:cNvPr>
            <p:cNvSpPr txBox="1"/>
            <p:nvPr/>
          </p:nvSpPr>
          <p:spPr>
            <a:xfrm>
              <a:off x="4809147" y="3318892"/>
              <a:ext cx="2634736" cy="204305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06375" marR="0" lvl="0" indent="-206375" algn="l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9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altLang="ko-KR" sz="1800" b="1" i="0" u="none" strike="noStrike" kern="120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Arial" pitchFamily="34" charset="0"/>
                  <a:ea typeface="맑은 고딕" panose="020B0503020000020004" pitchFamily="50" charset="-127"/>
                  <a:cs typeface="Arial" pitchFamily="34" charset="0"/>
                </a:rPr>
                <a:t>2022</a:t>
              </a:r>
              <a:r>
                <a:rPr kumimoji="0" lang="ko-KR" altLang="en-US" sz="1800" b="1" i="0" u="none" strike="noStrike" kern="120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Arial" pitchFamily="34" charset="0"/>
                  <a:ea typeface="맑은 고딕" panose="020B0503020000020004" pitchFamily="50" charset="-127"/>
                  <a:cs typeface="Arial" pitchFamily="34" charset="0"/>
                </a:rPr>
                <a:t>학년도 제도 유지</a:t>
              </a:r>
              <a:endParaRPr kumimoji="0" lang="en-US" altLang="ko-KR" sz="1800" b="1" i="0" u="none" strike="noStrike" kern="1200" cap="none" spc="-150" normalizeH="0" baseline="0" noProof="0" dirty="0">
                <a:ln>
                  <a:solidFill>
                    <a:srgbClr val="1E73BD">
                      <a:alpha val="0"/>
                    </a:srgbClr>
                  </a:solidFill>
                </a:ln>
                <a:effectLst/>
                <a:uLnTx/>
                <a:uFillTx/>
                <a:latin typeface="Arial" pitchFamily="34" charset="0"/>
                <a:ea typeface="맑은 고딕" panose="020B0503020000020004" pitchFamily="50" charset="-127"/>
                <a:cs typeface="Arial" pitchFamily="34" charset="0"/>
              </a:endParaRPr>
            </a:p>
            <a:p>
              <a:pPr marL="206375" marR="0" lvl="0" indent="-206375" algn="l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9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ko-KR" altLang="en-US" sz="1800" b="1" i="0" u="none" strike="noStrike" kern="120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Arial" pitchFamily="34" charset="0"/>
                  <a:ea typeface="맑은 고딕" panose="020B0503020000020004" pitchFamily="50" charset="-127"/>
                  <a:cs typeface="Arial" pitchFamily="34" charset="0"/>
                </a:rPr>
                <a:t>전형별 규모 다소 변화</a:t>
              </a:r>
              <a:endParaRPr kumimoji="0" lang="en-US" altLang="ko-KR" sz="1800" b="1" i="0" u="none" strike="noStrike" kern="1200" cap="none" spc="-150" normalizeH="0" baseline="0" noProof="0" dirty="0">
                <a:ln>
                  <a:solidFill>
                    <a:srgbClr val="1E73BD">
                      <a:alpha val="0"/>
                    </a:srgbClr>
                  </a:solidFill>
                </a:ln>
                <a:effectLst/>
                <a:uLnTx/>
                <a:uFillTx/>
                <a:latin typeface="Arial" pitchFamily="34" charset="0"/>
                <a:ea typeface="맑은 고딕" panose="020B0503020000020004" pitchFamily="50" charset="-127"/>
                <a:cs typeface="Arial" pitchFamily="34" charset="0"/>
              </a:endParaRPr>
            </a:p>
            <a:p>
              <a:pPr marL="206375" marR="0" lvl="0" indent="-206375" algn="l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prstClr val="black"/>
                </a:buClr>
                <a:buSzPct val="9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ko-KR" altLang="en-US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수능최저학력기준</a:t>
              </a:r>
              <a:r>
                <a:rPr kumimoji="0" lang="ko-KR" altLang="en-US" sz="1800" b="1" i="0" u="none" strike="noStrike" kern="120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Arial" pitchFamily="34" charset="0"/>
                  <a:ea typeface="맑은 고딕" panose="020B0503020000020004" pitchFamily="50" charset="-127"/>
                  <a:cs typeface="Arial" pitchFamily="34" charset="0"/>
                </a:rPr>
                <a:t> 일부 </a:t>
              </a:r>
              <a:r>
                <a:rPr lang="ko-KR" altLang="en-US" b="1" spc="-15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latin typeface="Arial" pitchFamily="34" charset="0"/>
                  <a:ea typeface="맑은 고딕" panose="020B0503020000020004" pitchFamily="50" charset="-127"/>
                  <a:cs typeface="Arial" pitchFamily="34" charset="0"/>
                </a:rPr>
                <a:t>변화</a:t>
              </a:r>
              <a:endParaRPr kumimoji="0" lang="en-US" altLang="ko-KR" sz="1800" b="1" i="0" u="none" strike="noStrike" kern="1200" cap="none" spc="-150" normalizeH="0" baseline="0" noProof="0" dirty="0">
                <a:ln>
                  <a:solidFill>
                    <a:srgbClr val="1E73BD">
                      <a:alpha val="0"/>
                    </a:srgbClr>
                  </a:solidFill>
                </a:ln>
                <a:effectLst/>
                <a:uLnTx/>
                <a:uFillTx/>
                <a:latin typeface="Arial" pitchFamily="34" charset="0"/>
                <a:ea typeface="맑은 고딕" panose="020B0503020000020004" pitchFamily="50" charset="-127"/>
                <a:cs typeface="Arial" pitchFamily="34" charset="0"/>
              </a:endParaRPr>
            </a:p>
            <a:p>
              <a:pPr marL="206375" marR="0" lvl="0" indent="-206375" algn="l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9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ko-KR" altLang="en-US" sz="1800" b="1" i="0" u="none" strike="noStrike" kern="120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Arial" pitchFamily="34" charset="0"/>
                  <a:ea typeface="맑은 고딕" panose="020B0503020000020004" pitchFamily="50" charset="-127"/>
                  <a:cs typeface="Arial" pitchFamily="34" charset="0"/>
                </a:rPr>
                <a:t>지역균형</a:t>
              </a:r>
              <a:r>
                <a:rPr kumimoji="0" lang="en-US" altLang="ko-KR" sz="1800" b="1" i="0" u="none" strike="noStrike" kern="120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Arial" pitchFamily="34" charset="0"/>
                  <a:ea typeface="맑은 고딕" panose="020B0503020000020004" pitchFamily="50" charset="-127"/>
                  <a:cs typeface="Arial" pitchFamily="34" charset="0"/>
                </a:rPr>
                <a:t>(</a:t>
              </a:r>
              <a:r>
                <a:rPr kumimoji="0" lang="ko-KR" altLang="en-US" sz="1800" b="1" i="0" u="none" strike="noStrike" kern="1200" cap="none" spc="-150" normalizeH="0" baseline="0" noProof="0" dirty="0" err="1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Arial" pitchFamily="34" charset="0"/>
                  <a:ea typeface="맑은 고딕" panose="020B0503020000020004" pitchFamily="50" charset="-127"/>
                  <a:cs typeface="Arial" pitchFamily="34" charset="0"/>
                </a:rPr>
                <a:t>학추</a:t>
              </a:r>
              <a:r>
                <a:rPr kumimoji="0" lang="en-US" altLang="ko-KR" sz="1800" b="1" i="0" u="none" strike="noStrike" kern="120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Arial" pitchFamily="34" charset="0"/>
                  <a:ea typeface="맑은 고딕" panose="020B0503020000020004" pitchFamily="50" charset="-127"/>
                  <a:cs typeface="Arial" pitchFamily="34" charset="0"/>
                </a:rPr>
                <a:t>) </a:t>
              </a:r>
              <a:r>
                <a:rPr lang="ko-KR" altLang="en-US" b="1" spc="-150" noProof="0" dirty="0" smtClean="0">
                  <a:ln>
                    <a:solidFill>
                      <a:srgbClr val="1E73BD">
                        <a:alpha val="0"/>
                      </a:srgbClr>
                    </a:solidFill>
                  </a:ln>
                  <a:latin typeface="Arial" pitchFamily="34" charset="0"/>
                  <a:ea typeface="맑은 고딕" panose="020B0503020000020004" pitchFamily="50" charset="-127"/>
                  <a:cs typeface="Arial" pitchFamily="34" charset="0"/>
                </a:rPr>
                <a:t>증가 및 변화</a:t>
              </a:r>
              <a:endParaRPr kumimoji="0" lang="en-US" altLang="ko-KR" sz="1800" b="1" i="0" u="none" strike="noStrike" kern="1200" cap="none" spc="-150" normalizeH="0" baseline="0" noProof="0" dirty="0">
                <a:ln>
                  <a:solidFill>
                    <a:srgbClr val="1E73BD">
                      <a:alpha val="0"/>
                    </a:srgbClr>
                  </a:solidFill>
                </a:ln>
                <a:effectLst/>
                <a:uLnTx/>
                <a:uFillTx/>
                <a:latin typeface="Arial" pitchFamily="34" charset="0"/>
                <a:ea typeface="맑은 고딕" panose="020B0503020000020004" pitchFamily="50" charset="-127"/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6F210EA2-69D4-498B-9B38-963D88D1254A}"/>
                </a:ext>
              </a:extLst>
            </p:cNvPr>
            <p:cNvSpPr txBox="1"/>
            <p:nvPr/>
          </p:nvSpPr>
          <p:spPr>
            <a:xfrm>
              <a:off x="8443887" y="3318892"/>
              <a:ext cx="2634736" cy="10567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06375" marR="0" lvl="0" indent="-206375" algn="l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900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ko-KR" altLang="en-US" sz="1800" b="1" i="0" u="none" strike="noStrike" kern="120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Arial" pitchFamily="34" charset="0"/>
                  <a:ea typeface="맑은 고딕" panose="020B0503020000020004" pitchFamily="50" charset="-127"/>
                  <a:cs typeface="Arial" pitchFamily="34" charset="0"/>
                </a:rPr>
                <a:t>학종 서류 추가 간소화</a:t>
              </a:r>
              <a:endParaRPr kumimoji="0" lang="en-US" altLang="ko-KR" sz="1800" b="1" i="0" u="none" strike="noStrike" kern="1200" cap="none" spc="-150" normalizeH="0" baseline="0" noProof="0" dirty="0">
                <a:ln>
                  <a:solidFill>
                    <a:srgbClr val="1E73BD">
                      <a:alpha val="0"/>
                    </a:srgbClr>
                  </a:solidFill>
                </a:ln>
                <a:effectLst/>
                <a:uLnTx/>
                <a:uFillTx/>
                <a:latin typeface="Arial" pitchFamily="34" charset="0"/>
                <a:ea typeface="맑은 고딕" panose="020B0503020000020004" pitchFamily="50" charset="-127"/>
                <a:cs typeface="Arial" pitchFamily="34" charset="0"/>
              </a:endParaRPr>
            </a:p>
            <a:p>
              <a:pPr marL="206375" marR="0" lvl="0" indent="-206375" algn="l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90000"/>
                <a:buFontTx/>
                <a:buNone/>
                <a:tabLst/>
                <a:defRPr/>
              </a:pPr>
              <a:r>
                <a:rPr kumimoji="0" lang="ko-KR" altLang="en-US" sz="1800" b="0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  </a:t>
              </a:r>
              <a:r>
                <a:rPr kumimoji="0" lang="en-US" altLang="ko-KR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- </a:t>
              </a:r>
              <a:r>
                <a:rPr kumimoji="0" lang="ko-KR" altLang="en-US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학생부 일부 항목 축소</a:t>
              </a:r>
              <a:endParaRPr kumimoji="0" lang="en-US" altLang="ko-KR" sz="1800" b="1" i="0" u="none" strike="noStrike" kern="0" cap="none" spc="-150" normalizeH="0" baseline="0" noProof="0" dirty="0">
                <a:ln>
                  <a:solidFill>
                    <a:srgbClr val="1E73BD">
                      <a:alpha val="0"/>
                    </a:srgbClr>
                  </a:solidFill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  <a:p>
              <a:pPr marL="206375" marR="0" lvl="0" indent="-206375" algn="l" defTabSz="914400" rtl="0" eaLnBrk="1" fontAlgn="auto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90000"/>
                <a:buFontTx/>
                <a:buNone/>
                <a:tabLst/>
                <a:defRPr/>
              </a:pPr>
              <a:r>
                <a:rPr kumimoji="0" lang="en-US" altLang="ko-KR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   - </a:t>
              </a:r>
              <a:r>
                <a:rPr kumimoji="0" lang="ko-KR" altLang="en-US" sz="1800" b="1" i="0" u="none" strike="noStrike" kern="0" cap="none" spc="-1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자기소개서 폐지</a:t>
              </a:r>
              <a:endParaRPr kumimoji="0" lang="en-US" altLang="ko-KR" sz="1800" b="1" i="0" u="none" strike="noStrike" kern="0" cap="none" spc="-150" normalizeH="0" baseline="0" noProof="0" dirty="0">
                <a:ln>
                  <a:solidFill>
                    <a:srgbClr val="1E73BD">
                      <a:alpha val="0"/>
                    </a:srgbClr>
                  </a:solidFill>
                </a:ln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="" xmlns:a16="http://schemas.microsoft.com/office/drawing/2014/main" id="{B10ABCEE-EC5E-4399-91C3-38DA1DE2A268}"/>
                </a:ext>
              </a:extLst>
            </p:cNvPr>
            <p:cNvSpPr txBox="1"/>
            <p:nvPr/>
          </p:nvSpPr>
          <p:spPr>
            <a:xfrm>
              <a:off x="1606948" y="5864224"/>
              <a:ext cx="1620994" cy="3970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889000" rtl="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변화 </a:t>
              </a:r>
              <a:r>
                <a:rPr kumimoji="0" lang="ko-KR" altLang="en-US" sz="2200" b="1" i="0" u="none" strike="noStrike" kern="0" cap="none" spc="-50" normalizeH="0" baseline="0" noProof="0" dirty="0" smtClean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많음</a:t>
              </a:r>
              <a:endParaRPr kumimoji="0" lang="ko-KR" altLang="en-US" sz="2200" b="1" i="0" u="none" strike="noStrike" kern="0" cap="none" spc="-50" normalizeH="0" baseline="0" noProof="0" dirty="0">
                <a:ln>
                  <a:solidFill>
                    <a:srgbClr val="1E73BD">
                      <a:alpha val="0"/>
                    </a:srgbClr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1BDE0E0B-5920-4B04-A7C8-548C7AE50549}"/>
                </a:ext>
              </a:extLst>
            </p:cNvPr>
            <p:cNvSpPr txBox="1"/>
            <p:nvPr/>
          </p:nvSpPr>
          <p:spPr>
            <a:xfrm>
              <a:off x="5287408" y="5864224"/>
              <a:ext cx="1620994" cy="3970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889000" rtl="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유지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="" xmlns:a16="http://schemas.microsoft.com/office/drawing/2014/main" id="{7A8C971D-BCF4-4067-8BCD-F5B5BC5639C6}"/>
                </a:ext>
              </a:extLst>
            </p:cNvPr>
            <p:cNvSpPr txBox="1"/>
            <p:nvPr/>
          </p:nvSpPr>
          <p:spPr>
            <a:xfrm>
              <a:off x="8436618" y="5864224"/>
              <a:ext cx="2683494" cy="3970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889000" rtl="0" eaLnBrk="1" fontAlgn="auto" latinLnBrk="1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유지</a:t>
              </a:r>
              <a:r>
                <a:rPr kumimoji="0" lang="en-US" altLang="ko-KR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,</a:t>
              </a:r>
              <a:r>
                <a:rPr kumimoji="0" lang="ko-KR" altLang="en-US" sz="2200" b="1" i="0" u="none" strike="noStrike" kern="0" cap="none" spc="-50" normalizeH="0" baseline="0" noProof="0" dirty="0">
                  <a:ln>
                    <a:solidFill>
                      <a:srgbClr val="1E73BD">
                        <a:alpha val="0"/>
                      </a:srgbClr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일부 변화</a:t>
              </a:r>
            </a:p>
          </p:txBody>
        </p:sp>
        <p:sp>
          <p:nvSpPr>
            <p:cNvPr id="20" name="타원 19">
              <a:extLst>
                <a:ext uri="{FF2B5EF4-FFF2-40B4-BE49-F238E27FC236}">
                  <a16:creationId xmlns="" xmlns:a16="http://schemas.microsoft.com/office/drawing/2014/main" id="{04A87675-0C5D-415A-A191-73A2F9545CF3}"/>
                </a:ext>
              </a:extLst>
            </p:cNvPr>
            <p:cNvSpPr/>
            <p:nvPr/>
          </p:nvSpPr>
          <p:spPr>
            <a:xfrm>
              <a:off x="3859785" y="5638111"/>
              <a:ext cx="180000" cy="180000"/>
            </a:xfrm>
            <a:prstGeom prst="ellipse">
              <a:avLst/>
            </a:prstGeom>
            <a:solidFill>
              <a:srgbClr val="00396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1" name="타원 20">
              <a:extLst>
                <a:ext uri="{FF2B5EF4-FFF2-40B4-BE49-F238E27FC236}">
                  <a16:creationId xmlns="" xmlns:a16="http://schemas.microsoft.com/office/drawing/2014/main" id="{C460DA14-8FE8-4E8A-BC8B-89BD54C8E3C2}"/>
                </a:ext>
              </a:extLst>
            </p:cNvPr>
            <p:cNvSpPr/>
            <p:nvPr/>
          </p:nvSpPr>
          <p:spPr>
            <a:xfrm>
              <a:off x="7540179" y="5638111"/>
              <a:ext cx="180000" cy="180000"/>
            </a:xfrm>
            <a:prstGeom prst="ellipse">
              <a:avLst/>
            </a:prstGeom>
            <a:solidFill>
              <a:srgbClr val="2783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sp>
          <p:nvSpPr>
            <p:cNvPr id="22" name="타원 21">
              <a:extLst>
                <a:ext uri="{FF2B5EF4-FFF2-40B4-BE49-F238E27FC236}">
                  <a16:creationId xmlns="" xmlns:a16="http://schemas.microsoft.com/office/drawing/2014/main" id="{0552578C-15E5-4B63-85B9-B465D06C3CD3}"/>
                </a:ext>
              </a:extLst>
            </p:cNvPr>
            <p:cNvSpPr/>
            <p:nvPr/>
          </p:nvSpPr>
          <p:spPr>
            <a:xfrm>
              <a:off x="11220573" y="5638111"/>
              <a:ext cx="180000" cy="180000"/>
            </a:xfrm>
            <a:prstGeom prst="ellipse">
              <a:avLst/>
            </a:prstGeom>
            <a:solidFill>
              <a:srgbClr val="25A8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endParaRPr>
            </a:p>
          </p:txBody>
        </p:sp>
        <p:pic>
          <p:nvPicPr>
            <p:cNvPr id="23" name="그래픽 38">
              <a:extLst>
                <a:ext uri="{FF2B5EF4-FFF2-40B4-BE49-F238E27FC236}">
                  <a16:creationId xmlns="" xmlns:a16="http://schemas.microsoft.com/office/drawing/2014/main" id="{E495EB01-9DFF-4E92-B4EA-88992FD67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45058" y="1860051"/>
              <a:ext cx="830891" cy="722511"/>
            </a:xfrm>
            <a:prstGeom prst="rect">
              <a:avLst/>
            </a:prstGeom>
          </p:spPr>
        </p:pic>
        <p:pic>
          <p:nvPicPr>
            <p:cNvPr id="24" name="그래픽 42">
              <a:extLst>
                <a:ext uri="{FF2B5EF4-FFF2-40B4-BE49-F238E27FC236}">
                  <a16:creationId xmlns="" xmlns:a16="http://schemas.microsoft.com/office/drawing/2014/main" id="{FF378ACB-39C5-4049-88B4-0DE112F413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rcRect l="54671"/>
            <a:stretch/>
          </p:blipFill>
          <p:spPr>
            <a:xfrm>
              <a:off x="4823117" y="1865870"/>
              <a:ext cx="654506" cy="709276"/>
            </a:xfrm>
            <a:prstGeom prst="rect">
              <a:avLst/>
            </a:prstGeom>
          </p:spPr>
        </p:pic>
        <p:pic>
          <p:nvPicPr>
            <p:cNvPr id="25" name="그래픽 43">
              <a:extLst>
                <a:ext uri="{FF2B5EF4-FFF2-40B4-BE49-F238E27FC236}">
                  <a16:creationId xmlns="" xmlns:a16="http://schemas.microsoft.com/office/drawing/2014/main" id="{E869C64D-CC1C-40AE-8EB6-2A7C1B4185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rcRect l="-2404" r="57075"/>
            <a:stretch/>
          </p:blipFill>
          <p:spPr>
            <a:xfrm>
              <a:off x="8530144" y="1865870"/>
              <a:ext cx="654506" cy="70927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0916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2486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학생부 종합전형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8" name="Freeform 10">
            <a:extLst>
              <a:ext uri="{FF2B5EF4-FFF2-40B4-BE49-F238E27FC236}">
                <a16:creationId xmlns:a16="http://schemas.microsoft.com/office/drawing/2014/main" xmlns="" id="{C6414E1D-30C7-4EDE-9D26-7B02C7640D45}"/>
              </a:ext>
            </a:extLst>
          </p:cNvPr>
          <p:cNvSpPr>
            <a:spLocks noChangeAspect="1"/>
          </p:cNvSpPr>
          <p:nvPr/>
        </p:nvSpPr>
        <p:spPr bwMode="auto">
          <a:xfrm>
            <a:off x="515938" y="1449389"/>
            <a:ext cx="11172250" cy="5004000"/>
          </a:xfrm>
          <a:custGeom>
            <a:avLst/>
            <a:gdLst>
              <a:gd name="T0" fmla="*/ 2308 w 3515"/>
              <a:gd name="T1" fmla="*/ 1128 h 1573"/>
              <a:gd name="T2" fmla="*/ 2367 w 3515"/>
              <a:gd name="T3" fmla="*/ 1069 h 1573"/>
              <a:gd name="T4" fmla="*/ 2367 w 3515"/>
              <a:gd name="T5" fmla="*/ 1069 h 1573"/>
              <a:gd name="T6" fmla="*/ 2308 w 3515"/>
              <a:gd name="T7" fmla="*/ 1009 h 1573"/>
              <a:gd name="T8" fmla="*/ 648 w 3515"/>
              <a:gd name="T9" fmla="*/ 1009 h 1573"/>
              <a:gd name="T10" fmla="*/ 426 w 3515"/>
              <a:gd name="T11" fmla="*/ 787 h 1573"/>
              <a:gd name="T12" fmla="*/ 426 w 3515"/>
              <a:gd name="T13" fmla="*/ 787 h 1573"/>
              <a:gd name="T14" fmla="*/ 648 w 3515"/>
              <a:gd name="T15" fmla="*/ 564 h 1573"/>
              <a:gd name="T16" fmla="*/ 818 w 3515"/>
              <a:gd name="T17" fmla="*/ 564 h 1573"/>
              <a:gd name="T18" fmla="*/ 877 w 3515"/>
              <a:gd name="T19" fmla="*/ 505 h 1573"/>
              <a:gd name="T20" fmla="*/ 877 w 3515"/>
              <a:gd name="T21" fmla="*/ 505 h 1573"/>
              <a:gd name="T22" fmla="*/ 818 w 3515"/>
              <a:gd name="T23" fmla="*/ 445 h 1573"/>
              <a:gd name="T24" fmla="*/ 222 w 3515"/>
              <a:gd name="T25" fmla="*/ 445 h 1573"/>
              <a:gd name="T26" fmla="*/ 0 w 3515"/>
              <a:gd name="T27" fmla="*/ 223 h 1573"/>
              <a:gd name="T28" fmla="*/ 0 w 3515"/>
              <a:gd name="T29" fmla="*/ 223 h 1573"/>
              <a:gd name="T30" fmla="*/ 222 w 3515"/>
              <a:gd name="T31" fmla="*/ 0 h 1573"/>
              <a:gd name="T32" fmla="*/ 2441 w 3515"/>
              <a:gd name="T33" fmla="*/ 0 h 1573"/>
              <a:gd name="T34" fmla="*/ 2663 w 3515"/>
              <a:gd name="T35" fmla="*/ 223 h 1573"/>
              <a:gd name="T36" fmla="*/ 2663 w 3515"/>
              <a:gd name="T37" fmla="*/ 223 h 1573"/>
              <a:gd name="T38" fmla="*/ 2441 w 3515"/>
              <a:gd name="T39" fmla="*/ 445 h 1573"/>
              <a:gd name="T40" fmla="*/ 1207 w 3515"/>
              <a:gd name="T41" fmla="*/ 445 h 1573"/>
              <a:gd name="T42" fmla="*/ 1148 w 3515"/>
              <a:gd name="T43" fmla="*/ 505 h 1573"/>
              <a:gd name="T44" fmla="*/ 1148 w 3515"/>
              <a:gd name="T45" fmla="*/ 505 h 1573"/>
              <a:gd name="T46" fmla="*/ 1207 w 3515"/>
              <a:gd name="T47" fmla="*/ 564 h 1573"/>
              <a:gd name="T48" fmla="*/ 2867 w 3515"/>
              <a:gd name="T49" fmla="*/ 564 h 1573"/>
              <a:gd name="T50" fmla="*/ 3089 w 3515"/>
              <a:gd name="T51" fmla="*/ 787 h 1573"/>
              <a:gd name="T52" fmla="*/ 3089 w 3515"/>
              <a:gd name="T53" fmla="*/ 787 h 1573"/>
              <a:gd name="T54" fmla="*/ 2867 w 3515"/>
              <a:gd name="T55" fmla="*/ 1009 h 1573"/>
              <a:gd name="T56" fmla="*/ 2697 w 3515"/>
              <a:gd name="T57" fmla="*/ 1009 h 1573"/>
              <a:gd name="T58" fmla="*/ 2637 w 3515"/>
              <a:gd name="T59" fmla="*/ 1069 h 1573"/>
              <a:gd name="T60" fmla="*/ 2637 w 3515"/>
              <a:gd name="T61" fmla="*/ 1069 h 1573"/>
              <a:gd name="T62" fmla="*/ 2697 w 3515"/>
              <a:gd name="T63" fmla="*/ 1128 h 1573"/>
              <a:gd name="T64" fmla="*/ 2697 w 3515"/>
              <a:gd name="T65" fmla="*/ 1128 h 1573"/>
              <a:gd name="T66" fmla="*/ 3293 w 3515"/>
              <a:gd name="T67" fmla="*/ 1128 h 1573"/>
              <a:gd name="T68" fmla="*/ 3515 w 3515"/>
              <a:gd name="T69" fmla="*/ 1351 h 1573"/>
              <a:gd name="T70" fmla="*/ 3515 w 3515"/>
              <a:gd name="T71" fmla="*/ 1351 h 1573"/>
              <a:gd name="T72" fmla="*/ 3293 w 3515"/>
              <a:gd name="T73" fmla="*/ 1573 h 1573"/>
              <a:gd name="T74" fmla="*/ 1074 w 3515"/>
              <a:gd name="T75" fmla="*/ 1573 h 1573"/>
              <a:gd name="T76" fmla="*/ 852 w 3515"/>
              <a:gd name="T77" fmla="*/ 1351 h 1573"/>
              <a:gd name="T78" fmla="*/ 852 w 3515"/>
              <a:gd name="T79" fmla="*/ 1351 h 1573"/>
              <a:gd name="T80" fmla="*/ 1074 w 3515"/>
              <a:gd name="T81" fmla="*/ 1128 h 1573"/>
              <a:gd name="T82" fmla="*/ 2308 w 3515"/>
              <a:gd name="T83" fmla="*/ 1128 h 15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3515" h="1573">
                <a:moveTo>
                  <a:pt x="2308" y="1128"/>
                </a:moveTo>
                <a:cubicBezTo>
                  <a:pt x="2340" y="1128"/>
                  <a:pt x="2367" y="1101"/>
                  <a:pt x="2367" y="1069"/>
                </a:cubicBezTo>
                <a:cubicBezTo>
                  <a:pt x="2367" y="1069"/>
                  <a:pt x="2367" y="1069"/>
                  <a:pt x="2367" y="1069"/>
                </a:cubicBezTo>
                <a:cubicBezTo>
                  <a:pt x="2367" y="1036"/>
                  <a:pt x="2340" y="1009"/>
                  <a:pt x="2308" y="1009"/>
                </a:cubicBezTo>
                <a:cubicBezTo>
                  <a:pt x="648" y="1009"/>
                  <a:pt x="648" y="1009"/>
                  <a:pt x="648" y="1009"/>
                </a:cubicBezTo>
                <a:cubicBezTo>
                  <a:pt x="525" y="1009"/>
                  <a:pt x="426" y="910"/>
                  <a:pt x="426" y="787"/>
                </a:cubicBezTo>
                <a:cubicBezTo>
                  <a:pt x="426" y="787"/>
                  <a:pt x="426" y="787"/>
                  <a:pt x="426" y="787"/>
                </a:cubicBezTo>
                <a:cubicBezTo>
                  <a:pt x="426" y="664"/>
                  <a:pt x="525" y="564"/>
                  <a:pt x="648" y="564"/>
                </a:cubicBezTo>
                <a:cubicBezTo>
                  <a:pt x="818" y="564"/>
                  <a:pt x="818" y="564"/>
                  <a:pt x="818" y="564"/>
                </a:cubicBezTo>
                <a:cubicBezTo>
                  <a:pt x="851" y="564"/>
                  <a:pt x="877" y="537"/>
                  <a:pt x="877" y="505"/>
                </a:cubicBezTo>
                <a:cubicBezTo>
                  <a:pt x="877" y="505"/>
                  <a:pt x="877" y="505"/>
                  <a:pt x="877" y="505"/>
                </a:cubicBezTo>
                <a:cubicBezTo>
                  <a:pt x="877" y="472"/>
                  <a:pt x="851" y="445"/>
                  <a:pt x="818" y="445"/>
                </a:cubicBezTo>
                <a:cubicBezTo>
                  <a:pt x="222" y="445"/>
                  <a:pt x="222" y="445"/>
                  <a:pt x="222" y="445"/>
                </a:cubicBezTo>
                <a:cubicBezTo>
                  <a:pt x="99" y="445"/>
                  <a:pt x="0" y="346"/>
                  <a:pt x="0" y="223"/>
                </a:cubicBezTo>
                <a:cubicBezTo>
                  <a:pt x="0" y="223"/>
                  <a:pt x="0" y="223"/>
                  <a:pt x="0" y="223"/>
                </a:cubicBezTo>
                <a:cubicBezTo>
                  <a:pt x="0" y="100"/>
                  <a:pt x="99" y="0"/>
                  <a:pt x="222" y="0"/>
                </a:cubicBezTo>
                <a:cubicBezTo>
                  <a:pt x="2441" y="0"/>
                  <a:pt x="2441" y="0"/>
                  <a:pt x="2441" y="0"/>
                </a:cubicBezTo>
                <a:cubicBezTo>
                  <a:pt x="2564" y="0"/>
                  <a:pt x="2663" y="100"/>
                  <a:pt x="2663" y="223"/>
                </a:cubicBezTo>
                <a:cubicBezTo>
                  <a:pt x="2663" y="223"/>
                  <a:pt x="2663" y="223"/>
                  <a:pt x="2663" y="223"/>
                </a:cubicBezTo>
                <a:cubicBezTo>
                  <a:pt x="2663" y="346"/>
                  <a:pt x="2564" y="445"/>
                  <a:pt x="2441" y="445"/>
                </a:cubicBezTo>
                <a:cubicBezTo>
                  <a:pt x="1207" y="445"/>
                  <a:pt x="1207" y="445"/>
                  <a:pt x="1207" y="445"/>
                </a:cubicBezTo>
                <a:cubicBezTo>
                  <a:pt x="1175" y="445"/>
                  <a:pt x="1148" y="472"/>
                  <a:pt x="1148" y="505"/>
                </a:cubicBezTo>
                <a:cubicBezTo>
                  <a:pt x="1148" y="505"/>
                  <a:pt x="1148" y="505"/>
                  <a:pt x="1148" y="505"/>
                </a:cubicBezTo>
                <a:cubicBezTo>
                  <a:pt x="1148" y="537"/>
                  <a:pt x="1175" y="564"/>
                  <a:pt x="1207" y="564"/>
                </a:cubicBezTo>
                <a:cubicBezTo>
                  <a:pt x="2867" y="564"/>
                  <a:pt x="2867" y="564"/>
                  <a:pt x="2867" y="564"/>
                </a:cubicBezTo>
                <a:cubicBezTo>
                  <a:pt x="2990" y="564"/>
                  <a:pt x="3089" y="664"/>
                  <a:pt x="3089" y="787"/>
                </a:cubicBezTo>
                <a:cubicBezTo>
                  <a:pt x="3089" y="787"/>
                  <a:pt x="3089" y="787"/>
                  <a:pt x="3089" y="787"/>
                </a:cubicBezTo>
                <a:cubicBezTo>
                  <a:pt x="3089" y="910"/>
                  <a:pt x="2990" y="1009"/>
                  <a:pt x="2867" y="1009"/>
                </a:cubicBezTo>
                <a:cubicBezTo>
                  <a:pt x="2697" y="1009"/>
                  <a:pt x="2697" y="1009"/>
                  <a:pt x="2697" y="1009"/>
                </a:cubicBezTo>
                <a:cubicBezTo>
                  <a:pt x="2664" y="1009"/>
                  <a:pt x="2637" y="1036"/>
                  <a:pt x="2637" y="1069"/>
                </a:cubicBezTo>
                <a:cubicBezTo>
                  <a:pt x="2637" y="1069"/>
                  <a:pt x="2637" y="1069"/>
                  <a:pt x="2637" y="1069"/>
                </a:cubicBezTo>
                <a:cubicBezTo>
                  <a:pt x="2637" y="1101"/>
                  <a:pt x="2664" y="1128"/>
                  <a:pt x="2697" y="1128"/>
                </a:cubicBezTo>
                <a:cubicBezTo>
                  <a:pt x="2697" y="1128"/>
                  <a:pt x="2697" y="1128"/>
                  <a:pt x="2697" y="1128"/>
                </a:cubicBezTo>
                <a:cubicBezTo>
                  <a:pt x="3293" y="1128"/>
                  <a:pt x="3293" y="1128"/>
                  <a:pt x="3293" y="1128"/>
                </a:cubicBezTo>
                <a:cubicBezTo>
                  <a:pt x="3416" y="1128"/>
                  <a:pt x="3515" y="1228"/>
                  <a:pt x="3515" y="1351"/>
                </a:cubicBezTo>
                <a:cubicBezTo>
                  <a:pt x="3515" y="1351"/>
                  <a:pt x="3515" y="1351"/>
                  <a:pt x="3515" y="1351"/>
                </a:cubicBezTo>
                <a:cubicBezTo>
                  <a:pt x="3515" y="1474"/>
                  <a:pt x="3416" y="1573"/>
                  <a:pt x="3293" y="1573"/>
                </a:cubicBezTo>
                <a:cubicBezTo>
                  <a:pt x="1074" y="1573"/>
                  <a:pt x="1074" y="1573"/>
                  <a:pt x="1074" y="1573"/>
                </a:cubicBezTo>
                <a:cubicBezTo>
                  <a:pt x="951" y="1573"/>
                  <a:pt x="852" y="1474"/>
                  <a:pt x="852" y="1351"/>
                </a:cubicBezTo>
                <a:cubicBezTo>
                  <a:pt x="852" y="1351"/>
                  <a:pt x="852" y="1351"/>
                  <a:pt x="852" y="1351"/>
                </a:cubicBezTo>
                <a:cubicBezTo>
                  <a:pt x="852" y="1228"/>
                  <a:pt x="951" y="1128"/>
                  <a:pt x="1074" y="1128"/>
                </a:cubicBezTo>
                <a:cubicBezTo>
                  <a:pt x="2308" y="1128"/>
                  <a:pt x="2308" y="1128"/>
                  <a:pt x="2308" y="1128"/>
                </a:cubicBezTo>
              </a:path>
            </a:pathLst>
          </a:custGeom>
          <a:solidFill>
            <a:schemeClr val="bg1"/>
          </a:solidFill>
          <a:ln>
            <a:solidFill>
              <a:srgbClr val="0039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l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2877A47-24EF-4E8F-BFF5-869900F33226}"/>
              </a:ext>
            </a:extLst>
          </p:cNvPr>
          <p:cNvSpPr txBox="1"/>
          <p:nvPr/>
        </p:nvSpPr>
        <p:spPr>
          <a:xfrm>
            <a:off x="2015823" y="1858329"/>
            <a:ext cx="7200000" cy="234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algn="ctr" defTabSz="457200" latinLnBrk="0">
              <a:defRPr sz="48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21F4A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Condensed Light" panose="02000000000000000000" pitchFamily="50" charset="0"/>
              </a:defRPr>
            </a:lvl1pPr>
            <a:lvl2pPr defTabSz="457200" latinLnBrk="0"/>
            <a:lvl3pPr defTabSz="457200" latinLnBrk="0"/>
            <a:lvl4pPr defTabSz="457200" latinLnBrk="0"/>
            <a:lvl5pPr defTabSz="457200" latinLnBrk="0"/>
            <a:lvl6pPr defTabSz="457200" latinLnBrk="0"/>
            <a:lvl7pPr defTabSz="457200" latinLnBrk="0"/>
            <a:lvl8pPr defTabSz="457200" latinLnBrk="0"/>
            <a:lvl9pPr defTabSz="457200" latinLnBrk="0"/>
          </a:lstStyle>
          <a:p>
            <a:pPr algn="l"/>
            <a:r>
              <a:rPr lang="ko-KR" altLang="en-US" sz="2400" b="1" spc="-200" dirty="0"/>
              <a:t>서류</a:t>
            </a:r>
            <a:r>
              <a:rPr lang="en-US" altLang="ko-KR" sz="2400" b="1" spc="-200" dirty="0"/>
              <a:t>, </a:t>
            </a:r>
            <a:r>
              <a:rPr lang="ko-KR" altLang="en-US" sz="2400" b="1" spc="-200" dirty="0"/>
              <a:t>면접 등</a:t>
            </a:r>
            <a:r>
              <a:rPr lang="en-US" altLang="ko-KR" sz="2400" b="1" spc="-200" dirty="0"/>
              <a:t> </a:t>
            </a:r>
            <a:r>
              <a:rPr lang="ko-KR" altLang="en-US" sz="2400" b="1" spc="-200" dirty="0"/>
              <a:t>다양한 전형 요소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B79B455-AE30-444D-B9FA-71AD70191D52}"/>
              </a:ext>
            </a:extLst>
          </p:cNvPr>
          <p:cNvSpPr txBox="1"/>
          <p:nvPr/>
        </p:nvSpPr>
        <p:spPr>
          <a:xfrm>
            <a:off x="2059368" y="2256634"/>
            <a:ext cx="6084000" cy="19861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algn="ctr" defTabSz="457200" latinLnBrk="0">
              <a:defRPr sz="48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21F4A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Condensed Light" panose="02000000000000000000" pitchFamily="50" charset="0"/>
              </a:defRPr>
            </a:lvl1pPr>
            <a:lvl2pPr defTabSz="457200" latinLnBrk="0"/>
            <a:lvl3pPr defTabSz="457200" latinLnBrk="0"/>
            <a:lvl4pPr defTabSz="457200" latinLnBrk="0"/>
            <a:lvl5pPr defTabSz="457200" latinLnBrk="0"/>
            <a:lvl6pPr defTabSz="457200" latinLnBrk="0"/>
            <a:lvl7pPr defTabSz="457200" latinLnBrk="0"/>
            <a:lvl8pPr defTabSz="457200" latinLnBrk="0"/>
            <a:lvl9pPr defTabSz="457200" latinLnBrk="0"/>
          </a:lstStyle>
          <a:p>
            <a:pPr algn="l"/>
            <a:r>
              <a:rPr lang="en-US" altLang="ko-KR" sz="2200" spc="-200" dirty="0"/>
              <a:t>•  </a:t>
            </a:r>
            <a:r>
              <a:rPr lang="ko-KR" altLang="en-US" sz="2200" spc="-200" dirty="0"/>
              <a:t>학생부</a:t>
            </a:r>
            <a:r>
              <a:rPr lang="en-US" altLang="ko-KR" sz="2200" spc="-200" dirty="0"/>
              <a:t>, </a:t>
            </a:r>
            <a:r>
              <a:rPr lang="ko-KR" altLang="en-US" sz="2200" spc="-200" dirty="0"/>
              <a:t>자기소개서 등에 기반한 평가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xmlns="" id="{DAE3E04D-DF6F-4CD5-9D1E-A75DBDA2CA01}"/>
              </a:ext>
            </a:extLst>
          </p:cNvPr>
          <p:cNvSpPr>
            <a:spLocks noChangeAspect="1"/>
          </p:cNvSpPr>
          <p:nvPr/>
        </p:nvSpPr>
        <p:spPr>
          <a:xfrm>
            <a:off x="639605" y="1573055"/>
            <a:ext cx="1167472" cy="1167468"/>
          </a:xfrm>
          <a:prstGeom prst="ellipse">
            <a:avLst/>
          </a:prstGeom>
          <a:solidFill>
            <a:srgbClr val="0039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xmlns="" id="{1BF865FF-DAE7-4ADF-8D61-99A9C5025289}"/>
              </a:ext>
            </a:extLst>
          </p:cNvPr>
          <p:cNvGrpSpPr/>
          <p:nvPr/>
        </p:nvGrpSpPr>
        <p:grpSpPr>
          <a:xfrm>
            <a:off x="1008407" y="1888582"/>
            <a:ext cx="429868" cy="536414"/>
            <a:chOff x="-5640388" y="2482850"/>
            <a:chExt cx="557213" cy="695325"/>
          </a:xfrm>
        </p:grpSpPr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xmlns="" id="{8818F576-B31A-44E3-A020-F7330F5EE7BC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40388" y="2740025"/>
              <a:ext cx="180975" cy="166687"/>
            </a:xfrm>
            <a:custGeom>
              <a:avLst/>
              <a:gdLst>
                <a:gd name="T0" fmla="*/ 114 w 114"/>
                <a:gd name="T1" fmla="*/ 57 h 105"/>
                <a:gd name="T2" fmla="*/ 114 w 114"/>
                <a:gd name="T3" fmla="*/ 105 h 105"/>
                <a:gd name="T4" fmla="*/ 0 w 114"/>
                <a:gd name="T5" fmla="*/ 105 h 105"/>
                <a:gd name="T6" fmla="*/ 0 w 114"/>
                <a:gd name="T7" fmla="*/ 0 h 105"/>
                <a:gd name="T8" fmla="*/ 85 w 114"/>
                <a:gd name="T9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105">
                  <a:moveTo>
                    <a:pt x="114" y="57"/>
                  </a:moveTo>
                  <a:lnTo>
                    <a:pt x="114" y="105"/>
                  </a:lnTo>
                  <a:lnTo>
                    <a:pt x="0" y="105"/>
                  </a:lnTo>
                  <a:lnTo>
                    <a:pt x="0" y="0"/>
                  </a:lnTo>
                  <a:lnTo>
                    <a:pt x="85" y="0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xmlns="" id="{29241153-2B8D-4E39-BDC2-60459D0F3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95938" y="2740025"/>
              <a:ext cx="150812" cy="120650"/>
            </a:xfrm>
            <a:custGeom>
              <a:avLst/>
              <a:gdLst>
                <a:gd name="T0" fmla="*/ 0 w 95"/>
                <a:gd name="T1" fmla="*/ 48 h 76"/>
                <a:gd name="T2" fmla="*/ 29 w 95"/>
                <a:gd name="T3" fmla="*/ 76 h 76"/>
                <a:gd name="T4" fmla="*/ 95 w 95"/>
                <a:gd name="T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76">
                  <a:moveTo>
                    <a:pt x="0" y="48"/>
                  </a:moveTo>
                  <a:lnTo>
                    <a:pt x="29" y="76"/>
                  </a:lnTo>
                  <a:lnTo>
                    <a:pt x="95" y="0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5" name="Freeform 16">
              <a:extLst>
                <a:ext uri="{FF2B5EF4-FFF2-40B4-BE49-F238E27FC236}">
                  <a16:creationId xmlns:a16="http://schemas.microsoft.com/office/drawing/2014/main" xmlns="" id="{10298134-5492-460C-BDB1-E7A731F77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40388" y="2981325"/>
              <a:ext cx="180975" cy="166687"/>
            </a:xfrm>
            <a:custGeom>
              <a:avLst/>
              <a:gdLst>
                <a:gd name="T0" fmla="*/ 114 w 114"/>
                <a:gd name="T1" fmla="*/ 57 h 105"/>
                <a:gd name="T2" fmla="*/ 114 w 114"/>
                <a:gd name="T3" fmla="*/ 105 h 105"/>
                <a:gd name="T4" fmla="*/ 0 w 114"/>
                <a:gd name="T5" fmla="*/ 105 h 105"/>
                <a:gd name="T6" fmla="*/ 0 w 114"/>
                <a:gd name="T7" fmla="*/ 0 h 105"/>
                <a:gd name="T8" fmla="*/ 85 w 114"/>
                <a:gd name="T9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105">
                  <a:moveTo>
                    <a:pt x="114" y="57"/>
                  </a:moveTo>
                  <a:lnTo>
                    <a:pt x="114" y="105"/>
                  </a:lnTo>
                  <a:lnTo>
                    <a:pt x="0" y="105"/>
                  </a:lnTo>
                  <a:lnTo>
                    <a:pt x="0" y="0"/>
                  </a:lnTo>
                  <a:lnTo>
                    <a:pt x="85" y="0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6" name="Freeform 17">
              <a:extLst>
                <a:ext uri="{FF2B5EF4-FFF2-40B4-BE49-F238E27FC236}">
                  <a16:creationId xmlns:a16="http://schemas.microsoft.com/office/drawing/2014/main" xmlns="" id="{2AF2384E-79A5-4861-95E4-9E4FC262C76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95938" y="2981325"/>
              <a:ext cx="150812" cy="120650"/>
            </a:xfrm>
            <a:custGeom>
              <a:avLst/>
              <a:gdLst>
                <a:gd name="T0" fmla="*/ 0 w 95"/>
                <a:gd name="T1" fmla="*/ 48 h 76"/>
                <a:gd name="T2" fmla="*/ 29 w 95"/>
                <a:gd name="T3" fmla="*/ 76 h 76"/>
                <a:gd name="T4" fmla="*/ 95 w 95"/>
                <a:gd name="T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76">
                  <a:moveTo>
                    <a:pt x="0" y="48"/>
                  </a:moveTo>
                  <a:lnTo>
                    <a:pt x="29" y="76"/>
                  </a:lnTo>
                  <a:lnTo>
                    <a:pt x="95" y="0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7" name="Freeform 18">
              <a:extLst>
                <a:ext uri="{FF2B5EF4-FFF2-40B4-BE49-F238E27FC236}">
                  <a16:creationId xmlns:a16="http://schemas.microsoft.com/office/drawing/2014/main" xmlns="" id="{33F50077-F4EA-47C5-9BAA-4C2BF5521BC4}"/>
                </a:ext>
              </a:extLst>
            </p:cNvPr>
            <p:cNvSpPr>
              <a:spLocks/>
            </p:cNvSpPr>
            <p:nvPr/>
          </p:nvSpPr>
          <p:spPr bwMode="auto">
            <a:xfrm>
              <a:off x="-5640388" y="2498725"/>
              <a:ext cx="180975" cy="166687"/>
            </a:xfrm>
            <a:custGeom>
              <a:avLst/>
              <a:gdLst>
                <a:gd name="T0" fmla="*/ 114 w 114"/>
                <a:gd name="T1" fmla="*/ 57 h 105"/>
                <a:gd name="T2" fmla="*/ 114 w 114"/>
                <a:gd name="T3" fmla="*/ 105 h 105"/>
                <a:gd name="T4" fmla="*/ 0 w 114"/>
                <a:gd name="T5" fmla="*/ 105 h 105"/>
                <a:gd name="T6" fmla="*/ 0 w 114"/>
                <a:gd name="T7" fmla="*/ 0 h 105"/>
                <a:gd name="T8" fmla="*/ 85 w 114"/>
                <a:gd name="T9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4" h="105">
                  <a:moveTo>
                    <a:pt x="114" y="57"/>
                  </a:moveTo>
                  <a:lnTo>
                    <a:pt x="114" y="105"/>
                  </a:lnTo>
                  <a:lnTo>
                    <a:pt x="0" y="105"/>
                  </a:lnTo>
                  <a:lnTo>
                    <a:pt x="0" y="0"/>
                  </a:lnTo>
                  <a:lnTo>
                    <a:pt x="85" y="0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8" name="Freeform 19">
              <a:extLst>
                <a:ext uri="{FF2B5EF4-FFF2-40B4-BE49-F238E27FC236}">
                  <a16:creationId xmlns:a16="http://schemas.microsoft.com/office/drawing/2014/main" xmlns="" id="{C6A90CDE-6AA3-433A-A5CD-CFEECEAEB3F6}"/>
                </a:ext>
              </a:extLst>
            </p:cNvPr>
            <p:cNvSpPr>
              <a:spLocks/>
            </p:cNvSpPr>
            <p:nvPr/>
          </p:nvSpPr>
          <p:spPr bwMode="auto">
            <a:xfrm>
              <a:off x="-5595938" y="2498725"/>
              <a:ext cx="150812" cy="120650"/>
            </a:xfrm>
            <a:custGeom>
              <a:avLst/>
              <a:gdLst>
                <a:gd name="T0" fmla="*/ 0 w 95"/>
                <a:gd name="T1" fmla="*/ 48 h 76"/>
                <a:gd name="T2" fmla="*/ 29 w 95"/>
                <a:gd name="T3" fmla="*/ 76 h 76"/>
                <a:gd name="T4" fmla="*/ 95 w 95"/>
                <a:gd name="T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5" h="76">
                  <a:moveTo>
                    <a:pt x="0" y="48"/>
                  </a:moveTo>
                  <a:lnTo>
                    <a:pt x="29" y="76"/>
                  </a:lnTo>
                  <a:lnTo>
                    <a:pt x="95" y="0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19" name="Freeform 20">
              <a:extLst>
                <a:ext uri="{FF2B5EF4-FFF2-40B4-BE49-F238E27FC236}">
                  <a16:creationId xmlns:a16="http://schemas.microsoft.com/office/drawing/2014/main" xmlns="" id="{4C9EF606-9C59-4478-9BAA-4DDE778486D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384800" y="2679700"/>
              <a:ext cx="301625" cy="271462"/>
            </a:xfrm>
            <a:custGeom>
              <a:avLst/>
              <a:gdLst>
                <a:gd name="T0" fmla="*/ 64 w 80"/>
                <a:gd name="T1" fmla="*/ 72 h 72"/>
                <a:gd name="T2" fmla="*/ 80 w 80"/>
                <a:gd name="T3" fmla="*/ 56 h 72"/>
                <a:gd name="T4" fmla="*/ 80 w 80"/>
                <a:gd name="T5" fmla="*/ 20 h 72"/>
                <a:gd name="T6" fmla="*/ 40 w 80"/>
                <a:gd name="T7" fmla="*/ 0 h 72"/>
                <a:gd name="T8" fmla="*/ 0 w 80"/>
                <a:gd name="T9" fmla="*/ 20 h 72"/>
                <a:gd name="T10" fmla="*/ 0 w 80"/>
                <a:gd name="T11" fmla="*/ 56 h 72"/>
                <a:gd name="T12" fmla="*/ 16 w 80"/>
                <a:gd name="T13" fmla="*/ 72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0" h="72">
                  <a:moveTo>
                    <a:pt x="64" y="72"/>
                  </a:moveTo>
                  <a:cubicBezTo>
                    <a:pt x="73" y="72"/>
                    <a:pt x="80" y="64"/>
                    <a:pt x="80" y="56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0" y="7"/>
                    <a:pt x="54" y="0"/>
                    <a:pt x="40" y="0"/>
                  </a:cubicBezTo>
                  <a:cubicBezTo>
                    <a:pt x="26" y="0"/>
                    <a:pt x="0" y="7"/>
                    <a:pt x="0" y="20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4"/>
                    <a:pt x="7" y="72"/>
                    <a:pt x="16" y="72"/>
                  </a:cubicBez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0" name="Freeform 21">
              <a:extLst>
                <a:ext uri="{FF2B5EF4-FFF2-40B4-BE49-F238E27FC236}">
                  <a16:creationId xmlns:a16="http://schemas.microsoft.com/office/drawing/2014/main" xmlns="" id="{AF1EFA09-3E20-4629-B1AC-C6C1F33509B5}"/>
                </a:ext>
              </a:extLst>
            </p:cNvPr>
            <p:cNvSpPr>
              <a:spLocks/>
            </p:cNvSpPr>
            <p:nvPr/>
          </p:nvSpPr>
          <p:spPr bwMode="auto">
            <a:xfrm>
              <a:off x="-5294313" y="2482850"/>
              <a:ext cx="120650" cy="152400"/>
            </a:xfrm>
            <a:custGeom>
              <a:avLst/>
              <a:gdLst>
                <a:gd name="T0" fmla="*/ 16 w 32"/>
                <a:gd name="T1" fmla="*/ 40 h 40"/>
                <a:gd name="T2" fmla="*/ 32 w 32"/>
                <a:gd name="T3" fmla="*/ 24 h 40"/>
                <a:gd name="T4" fmla="*/ 32 w 32"/>
                <a:gd name="T5" fmla="*/ 16 h 40"/>
                <a:gd name="T6" fmla="*/ 16 w 32"/>
                <a:gd name="T7" fmla="*/ 0 h 40"/>
                <a:gd name="T8" fmla="*/ 0 w 32"/>
                <a:gd name="T9" fmla="*/ 16 h 40"/>
                <a:gd name="T10" fmla="*/ 0 w 32"/>
                <a:gd name="T11" fmla="*/ 24 h 40"/>
                <a:gd name="T12" fmla="*/ 16 w 32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40">
                  <a:moveTo>
                    <a:pt x="16" y="40"/>
                  </a:moveTo>
                  <a:cubicBezTo>
                    <a:pt x="25" y="40"/>
                    <a:pt x="32" y="33"/>
                    <a:pt x="32" y="24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7"/>
                    <a:pt x="25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3"/>
                    <a:pt x="7" y="40"/>
                    <a:pt x="16" y="40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1" name="Line 22">
              <a:extLst>
                <a:ext uri="{FF2B5EF4-FFF2-40B4-BE49-F238E27FC236}">
                  <a16:creationId xmlns:a16="http://schemas.microsoft.com/office/drawing/2014/main" xmlns="" id="{5614420A-17FC-416F-B59C-DE49BEDC112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-5143500" y="2786063"/>
              <a:ext cx="0" cy="392112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2" name="Line 23">
              <a:extLst>
                <a:ext uri="{FF2B5EF4-FFF2-40B4-BE49-F238E27FC236}">
                  <a16:creationId xmlns:a16="http://schemas.microsoft.com/office/drawing/2014/main" xmlns="" id="{E0D1B578-4ACB-4947-AA96-E5EB5DC36D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5324475" y="2786063"/>
              <a:ext cx="0" cy="392112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3" name="Line 24">
              <a:extLst>
                <a:ext uri="{FF2B5EF4-FFF2-40B4-BE49-F238E27FC236}">
                  <a16:creationId xmlns:a16="http://schemas.microsoft.com/office/drawing/2014/main" xmlns="" id="{A7F0E120-9139-481C-A550-08BB5AE9CB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5233988" y="2936875"/>
              <a:ext cx="0" cy="24130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24" name="타원 23">
            <a:extLst>
              <a:ext uri="{FF2B5EF4-FFF2-40B4-BE49-F238E27FC236}">
                <a16:creationId xmlns:a16="http://schemas.microsoft.com/office/drawing/2014/main" xmlns="" id="{93180A50-B277-40BA-944F-88FD7DE7A293}"/>
              </a:ext>
            </a:extLst>
          </p:cNvPr>
          <p:cNvSpPr>
            <a:spLocks noChangeAspect="1"/>
          </p:cNvSpPr>
          <p:nvPr/>
        </p:nvSpPr>
        <p:spPr>
          <a:xfrm>
            <a:off x="1994771" y="3366993"/>
            <a:ext cx="1167472" cy="1167468"/>
          </a:xfrm>
          <a:prstGeom prst="ellipse">
            <a:avLst/>
          </a:prstGeom>
          <a:solidFill>
            <a:srgbClr val="2783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xmlns="" id="{6F817D88-797F-4453-A978-C4E37CC72807}"/>
              </a:ext>
            </a:extLst>
          </p:cNvPr>
          <p:cNvGrpSpPr/>
          <p:nvPr/>
        </p:nvGrpSpPr>
        <p:grpSpPr>
          <a:xfrm>
            <a:off x="2327445" y="3695991"/>
            <a:ext cx="502124" cy="509472"/>
            <a:chOff x="-3287713" y="4899025"/>
            <a:chExt cx="650875" cy="660400"/>
          </a:xfrm>
        </p:grpSpPr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xmlns="" id="{8A7E421C-DED6-4FF0-B075-155CADC141AD}"/>
                </a:ext>
              </a:extLst>
            </p:cNvPr>
            <p:cNvSpPr>
              <a:spLocks/>
            </p:cNvSpPr>
            <p:nvPr/>
          </p:nvSpPr>
          <p:spPr bwMode="auto">
            <a:xfrm>
              <a:off x="-3152775" y="5186363"/>
              <a:ext cx="241300" cy="134937"/>
            </a:xfrm>
            <a:custGeom>
              <a:avLst/>
              <a:gdLst>
                <a:gd name="T0" fmla="*/ 64 w 64"/>
                <a:gd name="T1" fmla="*/ 36 h 36"/>
                <a:gd name="T2" fmla="*/ 64 w 64"/>
                <a:gd name="T3" fmla="*/ 20 h 36"/>
                <a:gd name="T4" fmla="*/ 32 w 64"/>
                <a:gd name="T5" fmla="*/ 0 h 36"/>
                <a:gd name="T6" fmla="*/ 0 w 64"/>
                <a:gd name="T7" fmla="*/ 20 h 36"/>
                <a:gd name="T8" fmla="*/ 0 w 64"/>
                <a:gd name="T9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36">
                  <a:moveTo>
                    <a:pt x="64" y="36"/>
                  </a:moveTo>
                  <a:cubicBezTo>
                    <a:pt x="64" y="20"/>
                    <a:pt x="64" y="20"/>
                    <a:pt x="64" y="20"/>
                  </a:cubicBezTo>
                  <a:cubicBezTo>
                    <a:pt x="64" y="7"/>
                    <a:pt x="43" y="0"/>
                    <a:pt x="32" y="0"/>
                  </a:cubicBezTo>
                  <a:cubicBezTo>
                    <a:pt x="21" y="0"/>
                    <a:pt x="0" y="7"/>
                    <a:pt x="0" y="20"/>
                  </a:cubicBezTo>
                  <a:cubicBezTo>
                    <a:pt x="0" y="36"/>
                    <a:pt x="0" y="36"/>
                    <a:pt x="0" y="36"/>
                  </a:cubicBez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xmlns="" id="{83B2D3B8-8861-4FCB-A6BF-164A5626C353}"/>
                </a:ext>
              </a:extLst>
            </p:cNvPr>
            <p:cNvSpPr>
              <a:spLocks/>
            </p:cNvSpPr>
            <p:nvPr/>
          </p:nvSpPr>
          <p:spPr bwMode="auto">
            <a:xfrm>
              <a:off x="-3092450" y="4989513"/>
              <a:ext cx="120650" cy="150812"/>
            </a:xfrm>
            <a:custGeom>
              <a:avLst/>
              <a:gdLst>
                <a:gd name="T0" fmla="*/ 16 w 32"/>
                <a:gd name="T1" fmla="*/ 40 h 40"/>
                <a:gd name="T2" fmla="*/ 32 w 32"/>
                <a:gd name="T3" fmla="*/ 24 h 40"/>
                <a:gd name="T4" fmla="*/ 32 w 32"/>
                <a:gd name="T5" fmla="*/ 16 h 40"/>
                <a:gd name="T6" fmla="*/ 16 w 32"/>
                <a:gd name="T7" fmla="*/ 0 h 40"/>
                <a:gd name="T8" fmla="*/ 0 w 32"/>
                <a:gd name="T9" fmla="*/ 16 h 40"/>
                <a:gd name="T10" fmla="*/ 0 w 32"/>
                <a:gd name="T11" fmla="*/ 24 h 40"/>
                <a:gd name="T12" fmla="*/ 16 w 32"/>
                <a:gd name="T13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40">
                  <a:moveTo>
                    <a:pt x="16" y="40"/>
                  </a:moveTo>
                  <a:cubicBezTo>
                    <a:pt x="25" y="40"/>
                    <a:pt x="32" y="33"/>
                    <a:pt x="32" y="24"/>
                  </a:cubicBezTo>
                  <a:cubicBezTo>
                    <a:pt x="32" y="16"/>
                    <a:pt x="32" y="16"/>
                    <a:pt x="32" y="16"/>
                  </a:cubicBezTo>
                  <a:cubicBezTo>
                    <a:pt x="32" y="7"/>
                    <a:pt x="25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0" y="33"/>
                    <a:pt x="7" y="40"/>
                    <a:pt x="16" y="40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xmlns="" id="{02524F41-0EA0-4F99-90A1-FE58999FAE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287713" y="4899025"/>
              <a:ext cx="512762" cy="512762"/>
            </a:xfrm>
            <a:prstGeom prst="ellips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xmlns="" id="{0F3C2114-EC10-4249-ACD1-EB3688A384CE}"/>
                </a:ext>
              </a:extLst>
            </p:cNvPr>
            <p:cNvSpPr>
              <a:spLocks/>
            </p:cNvSpPr>
            <p:nvPr/>
          </p:nvSpPr>
          <p:spPr bwMode="auto">
            <a:xfrm>
              <a:off x="-2881313" y="5318125"/>
              <a:ext cx="244475" cy="241300"/>
            </a:xfrm>
            <a:custGeom>
              <a:avLst/>
              <a:gdLst>
                <a:gd name="T0" fmla="*/ 14 w 65"/>
                <a:gd name="T1" fmla="*/ 0 h 64"/>
                <a:gd name="T2" fmla="*/ 61 w 65"/>
                <a:gd name="T3" fmla="*/ 46 h 64"/>
                <a:gd name="T4" fmla="*/ 61 w 65"/>
                <a:gd name="T5" fmla="*/ 60 h 64"/>
                <a:gd name="T6" fmla="*/ 61 w 65"/>
                <a:gd name="T7" fmla="*/ 60 h 64"/>
                <a:gd name="T8" fmla="*/ 47 w 65"/>
                <a:gd name="T9" fmla="*/ 60 h 64"/>
                <a:gd name="T10" fmla="*/ 0 w 65"/>
                <a:gd name="T11" fmla="*/ 1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4">
                  <a:moveTo>
                    <a:pt x="14" y="0"/>
                  </a:moveTo>
                  <a:cubicBezTo>
                    <a:pt x="61" y="46"/>
                    <a:pt x="61" y="46"/>
                    <a:pt x="61" y="46"/>
                  </a:cubicBezTo>
                  <a:cubicBezTo>
                    <a:pt x="65" y="50"/>
                    <a:pt x="65" y="56"/>
                    <a:pt x="61" y="60"/>
                  </a:cubicBezTo>
                  <a:cubicBezTo>
                    <a:pt x="61" y="60"/>
                    <a:pt x="61" y="60"/>
                    <a:pt x="61" y="60"/>
                  </a:cubicBezTo>
                  <a:cubicBezTo>
                    <a:pt x="57" y="64"/>
                    <a:pt x="51" y="64"/>
                    <a:pt x="47" y="60"/>
                  </a:cubicBezTo>
                  <a:cubicBezTo>
                    <a:pt x="0" y="14"/>
                    <a:pt x="0" y="14"/>
                    <a:pt x="0" y="14"/>
                  </a:cubicBez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F28AED8C-A52D-47EE-BAEE-C6BBAB65948A}"/>
              </a:ext>
            </a:extLst>
          </p:cNvPr>
          <p:cNvSpPr txBox="1"/>
          <p:nvPr/>
        </p:nvSpPr>
        <p:spPr>
          <a:xfrm>
            <a:off x="3364718" y="3577527"/>
            <a:ext cx="7200000" cy="234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algn="ctr" defTabSz="457200" latinLnBrk="0">
              <a:defRPr sz="48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21F4A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Condensed Light" panose="02000000000000000000" pitchFamily="50" charset="0"/>
              </a:defRPr>
            </a:lvl1pPr>
            <a:lvl2pPr defTabSz="457200" latinLnBrk="0"/>
            <a:lvl3pPr defTabSz="457200" latinLnBrk="0"/>
            <a:lvl4pPr defTabSz="457200" latinLnBrk="0"/>
            <a:lvl5pPr defTabSz="457200" latinLnBrk="0"/>
            <a:lvl6pPr defTabSz="457200" latinLnBrk="0"/>
            <a:lvl7pPr defTabSz="457200" latinLnBrk="0"/>
            <a:lvl8pPr defTabSz="457200" latinLnBrk="0"/>
            <a:lvl9pPr defTabSz="457200" latinLnBrk="0"/>
          </a:lstStyle>
          <a:p>
            <a:pPr algn="l"/>
            <a:r>
              <a:rPr lang="ko-KR" altLang="en-US" sz="2400" b="1" spc="-200" dirty="0"/>
              <a:t>다수</a:t>
            </a:r>
            <a:r>
              <a:rPr lang="en-US" altLang="ko-KR" sz="2400" b="1" spc="-200" dirty="0"/>
              <a:t>-</a:t>
            </a:r>
            <a:r>
              <a:rPr lang="ko-KR" altLang="en-US" sz="2400" b="1" spc="-200" dirty="0"/>
              <a:t>다단계 평가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353EEAF-D411-40E4-84BA-F8D48956F2B4}"/>
              </a:ext>
            </a:extLst>
          </p:cNvPr>
          <p:cNvSpPr txBox="1"/>
          <p:nvPr/>
        </p:nvSpPr>
        <p:spPr>
          <a:xfrm>
            <a:off x="3408263" y="3936811"/>
            <a:ext cx="6084000" cy="456788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algn="ctr" defTabSz="457200" latinLnBrk="0">
              <a:defRPr sz="48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21F4A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Condensed Light" panose="02000000000000000000" pitchFamily="50" charset="0"/>
              </a:defRPr>
            </a:lvl1pPr>
            <a:lvl2pPr defTabSz="457200" latinLnBrk="0"/>
            <a:lvl3pPr defTabSz="457200" latinLnBrk="0"/>
            <a:lvl4pPr defTabSz="457200" latinLnBrk="0"/>
            <a:lvl5pPr defTabSz="457200" latinLnBrk="0"/>
            <a:lvl6pPr defTabSz="457200" latinLnBrk="0"/>
            <a:lvl7pPr defTabSz="457200" latinLnBrk="0"/>
            <a:lvl8pPr defTabSz="457200" latinLnBrk="0"/>
            <a:lvl9pPr defTabSz="457200" latinLnBrk="0"/>
          </a:lstStyle>
          <a:p>
            <a:pPr algn="l"/>
            <a:r>
              <a:rPr lang="en-US" altLang="ko-KR" sz="2200" spc="-200" dirty="0"/>
              <a:t>•  </a:t>
            </a:r>
            <a:r>
              <a:rPr lang="ko-KR" altLang="en-US" sz="2200" spc="-200" dirty="0"/>
              <a:t>다수</a:t>
            </a:r>
            <a:r>
              <a:rPr lang="en-US" altLang="ko-KR" sz="2200" spc="-200" dirty="0"/>
              <a:t>-</a:t>
            </a:r>
            <a:r>
              <a:rPr lang="ko-KR" altLang="en-US" sz="2200" spc="-200" dirty="0"/>
              <a:t>다단계 평가를 통해 선발</a:t>
            </a:r>
            <a:endParaRPr lang="en-US" altLang="ko-KR" sz="2200" spc="-200" dirty="0"/>
          </a:p>
          <a:p>
            <a:pPr algn="l"/>
            <a:r>
              <a:rPr lang="en-US" altLang="ko-KR" sz="2200" spc="-200" dirty="0"/>
              <a:t>•</a:t>
            </a:r>
            <a:r>
              <a:rPr lang="ko-KR" altLang="en-US" sz="2200" spc="-200" dirty="0"/>
              <a:t>  자기소개서 등에 기반한 평가</a:t>
            </a:r>
          </a:p>
        </p:txBody>
      </p:sp>
      <p:sp>
        <p:nvSpPr>
          <p:cNvPr id="32" name="타원 31">
            <a:extLst>
              <a:ext uri="{FF2B5EF4-FFF2-40B4-BE49-F238E27FC236}">
                <a16:creationId xmlns:a16="http://schemas.microsoft.com/office/drawing/2014/main" xmlns="" id="{149193A3-571E-4374-BA78-E51420CC5C5A}"/>
              </a:ext>
            </a:extLst>
          </p:cNvPr>
          <p:cNvSpPr>
            <a:spLocks noChangeAspect="1"/>
          </p:cNvSpPr>
          <p:nvPr/>
        </p:nvSpPr>
        <p:spPr>
          <a:xfrm>
            <a:off x="3349938" y="5160930"/>
            <a:ext cx="1167472" cy="1167468"/>
          </a:xfrm>
          <a:prstGeom prst="ellipse">
            <a:avLst/>
          </a:prstGeom>
          <a:solidFill>
            <a:srgbClr val="439E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xmlns="" id="{8F26733B-3BC3-4388-8C91-5CB61185FC71}"/>
              </a:ext>
            </a:extLst>
          </p:cNvPr>
          <p:cNvGrpSpPr/>
          <p:nvPr/>
        </p:nvGrpSpPr>
        <p:grpSpPr>
          <a:xfrm>
            <a:off x="3730577" y="5500339"/>
            <a:ext cx="520494" cy="488650"/>
            <a:chOff x="-8099425" y="6137275"/>
            <a:chExt cx="674687" cy="633412"/>
          </a:xfrm>
        </p:grpSpPr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xmlns="" id="{F32EA105-814A-4CC2-9BDE-7FE1CA54826D}"/>
                </a:ext>
              </a:extLst>
            </p:cNvPr>
            <p:cNvSpPr>
              <a:spLocks/>
            </p:cNvSpPr>
            <p:nvPr/>
          </p:nvSpPr>
          <p:spPr bwMode="auto">
            <a:xfrm>
              <a:off x="-8099425" y="6137275"/>
              <a:ext cx="482600" cy="633412"/>
            </a:xfrm>
            <a:custGeom>
              <a:avLst/>
              <a:gdLst>
                <a:gd name="T0" fmla="*/ 304 w 304"/>
                <a:gd name="T1" fmla="*/ 85 h 399"/>
                <a:gd name="T2" fmla="*/ 304 w 304"/>
                <a:gd name="T3" fmla="*/ 0 h 399"/>
                <a:gd name="T4" fmla="*/ 0 w 304"/>
                <a:gd name="T5" fmla="*/ 0 h 399"/>
                <a:gd name="T6" fmla="*/ 0 w 304"/>
                <a:gd name="T7" fmla="*/ 399 h 399"/>
                <a:gd name="T8" fmla="*/ 304 w 304"/>
                <a:gd name="T9" fmla="*/ 399 h 399"/>
                <a:gd name="T10" fmla="*/ 304 w 304"/>
                <a:gd name="T11" fmla="*/ 256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4" h="399">
                  <a:moveTo>
                    <a:pt x="304" y="85"/>
                  </a:moveTo>
                  <a:lnTo>
                    <a:pt x="304" y="0"/>
                  </a:lnTo>
                  <a:lnTo>
                    <a:pt x="0" y="0"/>
                  </a:lnTo>
                  <a:lnTo>
                    <a:pt x="0" y="399"/>
                  </a:lnTo>
                  <a:lnTo>
                    <a:pt x="304" y="399"/>
                  </a:lnTo>
                  <a:lnTo>
                    <a:pt x="304" y="256"/>
                  </a:ln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xmlns="" id="{48852B0C-59A1-4A95-8552-7843A4FE91F1}"/>
                </a:ext>
              </a:extLst>
            </p:cNvPr>
            <p:cNvSpPr>
              <a:spLocks/>
            </p:cNvSpPr>
            <p:nvPr/>
          </p:nvSpPr>
          <p:spPr bwMode="auto">
            <a:xfrm>
              <a:off x="-7877175" y="6223000"/>
              <a:ext cx="441325" cy="446087"/>
            </a:xfrm>
            <a:custGeom>
              <a:avLst/>
              <a:gdLst>
                <a:gd name="T0" fmla="*/ 112 w 117"/>
                <a:gd name="T1" fmla="*/ 5 h 118"/>
                <a:gd name="T2" fmla="*/ 87 w 117"/>
                <a:gd name="T3" fmla="*/ 14 h 118"/>
                <a:gd name="T4" fmla="*/ 36 w 117"/>
                <a:gd name="T5" fmla="*/ 65 h 118"/>
                <a:gd name="T6" fmla="*/ 5 w 117"/>
                <a:gd name="T7" fmla="*/ 113 h 118"/>
                <a:gd name="T8" fmla="*/ 53 w 117"/>
                <a:gd name="T9" fmla="*/ 82 h 118"/>
                <a:gd name="T10" fmla="*/ 104 w 117"/>
                <a:gd name="T11" fmla="*/ 31 h 118"/>
                <a:gd name="T12" fmla="*/ 112 w 117"/>
                <a:gd name="T13" fmla="*/ 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7" h="118">
                  <a:moveTo>
                    <a:pt x="112" y="5"/>
                  </a:moveTo>
                  <a:cubicBezTo>
                    <a:pt x="108" y="0"/>
                    <a:pt x="96" y="5"/>
                    <a:pt x="87" y="14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20" y="81"/>
                    <a:pt x="0" y="108"/>
                    <a:pt x="5" y="113"/>
                  </a:cubicBezTo>
                  <a:cubicBezTo>
                    <a:pt x="10" y="118"/>
                    <a:pt x="37" y="98"/>
                    <a:pt x="53" y="82"/>
                  </a:cubicBezTo>
                  <a:cubicBezTo>
                    <a:pt x="104" y="31"/>
                    <a:pt x="104" y="31"/>
                    <a:pt x="104" y="31"/>
                  </a:cubicBezTo>
                  <a:cubicBezTo>
                    <a:pt x="113" y="21"/>
                    <a:pt x="117" y="10"/>
                    <a:pt x="112" y="5"/>
                  </a:cubicBezTo>
                  <a:close/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6" name="Line 31">
              <a:extLst>
                <a:ext uri="{FF2B5EF4-FFF2-40B4-BE49-F238E27FC236}">
                  <a16:creationId xmlns:a16="http://schemas.microsoft.com/office/drawing/2014/main" xmlns="" id="{9087C99A-3A24-4D69-9973-A16D7A0A29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-7891463" y="6650038"/>
              <a:ext cx="33337" cy="33337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xmlns="" id="{93903D9D-5637-47C0-9288-664D57C22803}"/>
                </a:ext>
              </a:extLst>
            </p:cNvPr>
            <p:cNvSpPr>
              <a:spLocks/>
            </p:cNvSpPr>
            <p:nvPr/>
          </p:nvSpPr>
          <p:spPr bwMode="auto">
            <a:xfrm>
              <a:off x="-7572375" y="6275388"/>
              <a:ext cx="117475" cy="234950"/>
            </a:xfrm>
            <a:custGeom>
              <a:avLst/>
              <a:gdLst>
                <a:gd name="T0" fmla="*/ 6 w 31"/>
                <a:gd name="T1" fmla="*/ 0 h 62"/>
                <a:gd name="T2" fmla="*/ 28 w 31"/>
                <a:gd name="T3" fmla="*/ 23 h 62"/>
                <a:gd name="T4" fmla="*/ 28 w 31"/>
                <a:gd name="T5" fmla="*/ 34 h 62"/>
                <a:gd name="T6" fmla="*/ 0 w 31"/>
                <a:gd name="T7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62">
                  <a:moveTo>
                    <a:pt x="6" y="0"/>
                  </a:moveTo>
                  <a:cubicBezTo>
                    <a:pt x="28" y="23"/>
                    <a:pt x="28" y="23"/>
                    <a:pt x="28" y="23"/>
                  </a:cubicBezTo>
                  <a:cubicBezTo>
                    <a:pt x="31" y="26"/>
                    <a:pt x="31" y="31"/>
                    <a:pt x="28" y="34"/>
                  </a:cubicBezTo>
                  <a:cubicBezTo>
                    <a:pt x="0" y="62"/>
                    <a:pt x="0" y="62"/>
                    <a:pt x="0" y="62"/>
                  </a:cubicBezTo>
                </a:path>
              </a:pathLst>
            </a:cu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8" name="Line 33">
              <a:extLst>
                <a:ext uri="{FF2B5EF4-FFF2-40B4-BE49-F238E27FC236}">
                  <a16:creationId xmlns:a16="http://schemas.microsoft.com/office/drawing/2014/main" xmlns="" id="{BC413788-7CCA-43C9-B87D-427B0DE636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7753350" y="6480175"/>
              <a:ext cx="65087" cy="6350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9" name="Line 34">
              <a:extLst>
                <a:ext uri="{FF2B5EF4-FFF2-40B4-BE49-F238E27FC236}">
                  <a16:creationId xmlns:a16="http://schemas.microsoft.com/office/drawing/2014/main" xmlns="" id="{159F3356-9AE3-4E94-B395-97CA402F3FB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-7454900" y="6211888"/>
              <a:ext cx="30162" cy="30162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0" name="Line 35">
              <a:extLst>
                <a:ext uri="{FF2B5EF4-FFF2-40B4-BE49-F238E27FC236}">
                  <a16:creationId xmlns:a16="http://schemas.microsoft.com/office/drawing/2014/main" xmlns="" id="{779AFE5B-5AA8-467C-B151-80FB16F45D9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-8024813" y="6680200"/>
              <a:ext cx="90487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1" name="Line 36">
              <a:extLst>
                <a:ext uri="{FF2B5EF4-FFF2-40B4-BE49-F238E27FC236}">
                  <a16:creationId xmlns:a16="http://schemas.microsoft.com/office/drawing/2014/main" xmlns="" id="{820C5013-884A-4F5B-A338-B8A29DE37A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7934325" y="6242050"/>
              <a:ext cx="150812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2" name="Line 37">
              <a:extLst>
                <a:ext uri="{FF2B5EF4-FFF2-40B4-BE49-F238E27FC236}">
                  <a16:creationId xmlns:a16="http://schemas.microsoft.com/office/drawing/2014/main" xmlns="" id="{88875917-AB33-4498-A99B-53A322A8B1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8008938" y="6318250"/>
              <a:ext cx="301625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3" name="Line 38">
              <a:extLst>
                <a:ext uri="{FF2B5EF4-FFF2-40B4-BE49-F238E27FC236}">
                  <a16:creationId xmlns:a16="http://schemas.microsoft.com/office/drawing/2014/main" xmlns="" id="{F05B74EE-C21C-4909-989D-1C29CFB8E1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8008938" y="6378575"/>
              <a:ext cx="285750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4" name="Line 39">
              <a:extLst>
                <a:ext uri="{FF2B5EF4-FFF2-40B4-BE49-F238E27FC236}">
                  <a16:creationId xmlns:a16="http://schemas.microsoft.com/office/drawing/2014/main" xmlns="" id="{057BB0CE-89BB-44F5-9135-A880373D94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8008938" y="6438900"/>
              <a:ext cx="225425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45" name="Line 40">
              <a:extLst>
                <a:ext uri="{FF2B5EF4-FFF2-40B4-BE49-F238E27FC236}">
                  <a16:creationId xmlns:a16="http://schemas.microsoft.com/office/drawing/2014/main" xmlns="" id="{835B8716-F8A6-411A-ABAA-DFF21AEA7B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-8008938" y="6499225"/>
              <a:ext cx="165100" cy="0"/>
            </a:xfrm>
            <a:prstGeom prst="line">
              <a:avLst/>
            </a:prstGeom>
            <a:noFill/>
            <a:ln w="19050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CBDC3DAF-62B6-4D60-AA7B-23DDAA06326C}"/>
              </a:ext>
            </a:extLst>
          </p:cNvPr>
          <p:cNvSpPr txBox="1"/>
          <p:nvPr/>
        </p:nvSpPr>
        <p:spPr>
          <a:xfrm>
            <a:off x="4599314" y="5371464"/>
            <a:ext cx="7200000" cy="234370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algn="ctr" defTabSz="457200" latinLnBrk="0">
              <a:defRPr sz="48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21F4A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Condensed Light" panose="02000000000000000000" pitchFamily="50" charset="0"/>
              </a:defRPr>
            </a:lvl1pPr>
            <a:lvl2pPr defTabSz="457200" latinLnBrk="0"/>
            <a:lvl3pPr defTabSz="457200" latinLnBrk="0"/>
            <a:lvl4pPr defTabSz="457200" latinLnBrk="0"/>
            <a:lvl5pPr defTabSz="457200" latinLnBrk="0"/>
            <a:lvl6pPr defTabSz="457200" latinLnBrk="0"/>
            <a:lvl7pPr defTabSz="457200" latinLnBrk="0"/>
            <a:lvl8pPr defTabSz="457200" latinLnBrk="0"/>
            <a:lvl9pPr defTabSz="457200" latinLnBrk="0"/>
          </a:lstStyle>
          <a:p>
            <a:pPr algn="l"/>
            <a:r>
              <a:rPr lang="ko-KR" altLang="en-US" sz="2400" b="1" spc="-200" dirty="0"/>
              <a:t>학교생활 충실도를 학생부</a:t>
            </a:r>
            <a:r>
              <a:rPr lang="en-US" altLang="ko-KR" sz="2400" b="1" spc="-200" dirty="0"/>
              <a:t>, </a:t>
            </a:r>
            <a:r>
              <a:rPr lang="ko-KR" altLang="en-US" sz="2400" b="1" spc="-200" dirty="0"/>
              <a:t>자기소개서를 통해 정성평가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4BCB2CE4-947C-4226-BA6A-6C3A6EB139AD}"/>
              </a:ext>
            </a:extLst>
          </p:cNvPr>
          <p:cNvSpPr txBox="1"/>
          <p:nvPr/>
        </p:nvSpPr>
        <p:spPr>
          <a:xfrm>
            <a:off x="4757158" y="5730747"/>
            <a:ext cx="7042156" cy="646577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>
            <a:defPPr>
              <a:defRPr lang="ko-KR"/>
            </a:defPPr>
            <a:lvl1pPr algn="ctr" defTabSz="457200" latinLnBrk="0">
              <a:defRPr sz="480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rgbClr val="021F4A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Condensed Light" panose="02000000000000000000" pitchFamily="50" charset="0"/>
              </a:defRPr>
            </a:lvl1pPr>
            <a:lvl2pPr defTabSz="457200" latinLnBrk="0"/>
            <a:lvl3pPr defTabSz="457200" latinLnBrk="0"/>
            <a:lvl4pPr defTabSz="457200" latinLnBrk="0"/>
            <a:lvl5pPr defTabSz="457200" latinLnBrk="0"/>
            <a:lvl6pPr defTabSz="457200" latinLnBrk="0"/>
            <a:lvl7pPr defTabSz="457200" latinLnBrk="0"/>
            <a:lvl8pPr defTabSz="457200" latinLnBrk="0"/>
            <a:lvl9pPr defTabSz="457200" latinLnBrk="0"/>
          </a:lstStyle>
          <a:p>
            <a:pPr algn="l"/>
            <a:r>
              <a:rPr lang="en-US" altLang="ko-KR" sz="2200" spc="-200" dirty="0"/>
              <a:t>•  </a:t>
            </a:r>
            <a:r>
              <a:rPr lang="ko-KR" altLang="en-US" sz="2200" spc="-200" dirty="0"/>
              <a:t>학생부를 기반으로 자기소개서와 연계하여 정성 </a:t>
            </a:r>
            <a:r>
              <a:rPr lang="en-US" altLang="ko-KR" sz="2200" spc="-200" dirty="0"/>
              <a:t>· </a:t>
            </a:r>
            <a:r>
              <a:rPr lang="ko-KR" altLang="en-US" sz="2200" spc="-200" dirty="0"/>
              <a:t>종합평가 </a:t>
            </a:r>
            <a:endParaRPr lang="en-US" altLang="ko-KR" sz="2200" spc="-200" dirty="0"/>
          </a:p>
          <a:p>
            <a:pPr algn="l"/>
            <a:r>
              <a:rPr lang="en-US" altLang="ko-KR" sz="2200" spc="-200" dirty="0"/>
              <a:t>•  </a:t>
            </a:r>
            <a:r>
              <a:rPr lang="ko-KR" altLang="en-US" sz="2200" b="1" spc="-200" dirty="0">
                <a:solidFill>
                  <a:srgbClr val="FF0000"/>
                </a:solidFill>
              </a:rPr>
              <a:t>학생부 교과활동이 최근 중요하게 부각</a:t>
            </a:r>
          </a:p>
        </p:txBody>
      </p:sp>
    </p:spTree>
    <p:extLst>
      <p:ext uri="{BB962C8B-B14F-4D97-AF65-F5344CB8AC3E}">
        <p14:creationId xmlns:p14="http://schemas.microsoft.com/office/powerpoint/2010/main" val="91771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980661" y="456576"/>
            <a:ext cx="2486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학생부 종합전형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xmlns="" id="{EE91D6AD-E466-4E71-9AEB-6AF77B61F2B1}"/>
              </a:ext>
            </a:extLst>
          </p:cNvPr>
          <p:cNvGrpSpPr/>
          <p:nvPr/>
        </p:nvGrpSpPr>
        <p:grpSpPr>
          <a:xfrm>
            <a:off x="357808" y="1177640"/>
            <a:ext cx="5852491" cy="5375560"/>
            <a:chOff x="441436" y="1196752"/>
            <a:chExt cx="5354986" cy="4492885"/>
          </a:xfrm>
        </p:grpSpPr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FD1B957D-D092-40AC-86F8-B455B4A98F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3372" y="1196752"/>
              <a:ext cx="5353050" cy="4171950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xmlns="" id="{9C2A8B65-6716-476E-AD59-4182B5252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1436" y="5337212"/>
              <a:ext cx="5353049" cy="352425"/>
            </a:xfrm>
            <a:prstGeom prst="rect">
              <a:avLst/>
            </a:prstGeom>
          </p:spPr>
        </p:pic>
      </p:grpSp>
      <p:pic>
        <p:nvPicPr>
          <p:cNvPr id="10" name="그림 9">
            <a:extLst>
              <a:ext uri="{FF2B5EF4-FFF2-40B4-BE49-F238E27FC236}">
                <a16:creationId xmlns:a16="http://schemas.microsoft.com/office/drawing/2014/main" xmlns="" id="{D8A6FC55-2471-4C71-B7DC-BD14F09D5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0" y="980728"/>
            <a:ext cx="5625861" cy="568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55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980661" y="456576"/>
            <a:ext cx="2486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학생부 종합전형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7" name="사각형: 둥근 위쪽 모서리 7">
            <a:extLst>
              <a:ext uri="{FF2B5EF4-FFF2-40B4-BE49-F238E27FC236}">
                <a16:creationId xmlns:a16="http://schemas.microsoft.com/office/drawing/2014/main" xmlns="" id="{FF9C6F27-E540-4267-9F19-C3C6EE046DDD}"/>
              </a:ext>
            </a:extLst>
          </p:cNvPr>
          <p:cNvSpPr/>
          <p:nvPr/>
        </p:nvSpPr>
        <p:spPr>
          <a:xfrm>
            <a:off x="755374" y="1306019"/>
            <a:ext cx="4692553" cy="407452"/>
          </a:xfrm>
          <a:prstGeom prst="round2SameRect">
            <a:avLst>
              <a:gd name="adj1" fmla="val 31162"/>
              <a:gd name="adj2" fmla="val 0"/>
            </a:avLst>
          </a:prstGeom>
          <a:solidFill>
            <a:srgbClr val="0039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ctr"/>
          <a:lstStyle/>
          <a:p>
            <a:pPr marR="0" indent="0" algn="ctr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000" b="1" spc="-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Condensed Light" panose="02000000000000000000" pitchFamily="50" charset="0"/>
              </a:rPr>
              <a:t>현행</a:t>
            </a:r>
          </a:p>
        </p:txBody>
      </p:sp>
      <p:graphicFrame>
        <p:nvGraphicFramePr>
          <p:cNvPr id="8" name="표 7">
            <a:extLst>
              <a:ext uri="{FF2B5EF4-FFF2-40B4-BE49-F238E27FC236}">
                <a16:creationId xmlns:a16="http://schemas.microsoft.com/office/drawing/2014/main" xmlns="" id="{776702F0-458C-4E25-925B-303B2C15B8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41613"/>
              </p:ext>
            </p:extLst>
          </p:nvPr>
        </p:nvGraphicFramePr>
        <p:xfrm>
          <a:off x="755375" y="1713471"/>
          <a:ext cx="4692554" cy="4827032"/>
        </p:xfrm>
        <a:graphic>
          <a:graphicData uri="http://schemas.openxmlformats.org/drawingml/2006/table">
            <a:tbl>
              <a:tblPr/>
              <a:tblGrid>
                <a:gridCol w="1166728">
                  <a:extLst>
                    <a:ext uri="{9D8B030D-6E8A-4147-A177-3AD203B41FA5}">
                      <a16:colId xmlns:a16="http://schemas.microsoft.com/office/drawing/2014/main" xmlns="" val="834674030"/>
                    </a:ext>
                  </a:extLst>
                </a:gridCol>
                <a:gridCol w="3525826">
                  <a:extLst>
                    <a:ext uri="{9D8B030D-6E8A-4147-A177-3AD203B41FA5}">
                      <a16:colId xmlns:a16="http://schemas.microsoft.com/office/drawing/2014/main" xmlns="" val="2202390462"/>
                    </a:ext>
                  </a:extLst>
                </a:gridCol>
              </a:tblGrid>
              <a:tr h="392552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평가요소</a:t>
                      </a:r>
                    </a:p>
                  </a:txBody>
                  <a:tcPr marL="6790" marR="6790" marT="6790" marB="0" anchor="ctr">
                    <a:lnL>
                      <a:noFill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항목</a:t>
                      </a:r>
                    </a:p>
                  </a:txBody>
                  <a:tcPr marL="6790" marR="6790" marT="679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80825693"/>
                  </a:ext>
                </a:extLst>
              </a:tr>
              <a:tr h="283224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학업 </a:t>
                      </a:r>
                      <a:endParaRPr lang="en-US" altLang="ko-KR" sz="1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역량</a:t>
                      </a:r>
                    </a:p>
                  </a:txBody>
                  <a:tcPr marL="6790" marR="6790" marT="6790" marB="0" anchor="ctr">
                    <a:lnL>
                      <a:noFill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학업 성취도</a:t>
                      </a:r>
                    </a:p>
                  </a:txBody>
                  <a:tcPr marL="72000" marR="6790" marT="679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26353441"/>
                  </a:ext>
                </a:extLst>
              </a:tr>
              <a:tr h="4005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학업태도와 학업의지</a:t>
                      </a:r>
                    </a:p>
                  </a:txBody>
                  <a:tcPr marL="72000" marR="6790" marT="679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81320231"/>
                  </a:ext>
                </a:extLst>
              </a:tr>
              <a:tr h="2832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탐구활동</a:t>
                      </a:r>
                    </a:p>
                  </a:txBody>
                  <a:tcPr marL="72000" marR="6790" marT="679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71250690"/>
                  </a:ext>
                </a:extLst>
              </a:tr>
              <a:tr h="400560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전공 </a:t>
                      </a:r>
                      <a:endParaRPr lang="en-US" altLang="ko-KR" sz="1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적합성</a:t>
                      </a:r>
                    </a:p>
                  </a:txBody>
                  <a:tcPr marL="6790" marR="6790" marT="6790" marB="0" anchor="ctr">
                    <a:lnL>
                      <a:noFill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전공관련 교과목 이수 및 성취도</a:t>
                      </a:r>
                    </a:p>
                  </a:txBody>
                  <a:tcPr marL="72000" marR="6790" marT="679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7178530"/>
                  </a:ext>
                </a:extLst>
              </a:tr>
              <a:tr h="4005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전공에 대한 관심과 이해</a:t>
                      </a:r>
                    </a:p>
                  </a:txBody>
                  <a:tcPr marL="72000" marR="6790" marT="679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13316394"/>
                  </a:ext>
                </a:extLst>
              </a:tr>
              <a:tr h="40056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7030A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전공 관련 활동과 경험</a:t>
                      </a:r>
                    </a:p>
                  </a:txBody>
                  <a:tcPr marL="72000" marR="6790" marT="679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6083951"/>
                  </a:ext>
                </a:extLst>
              </a:tr>
              <a:tr h="283224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인성</a:t>
                      </a:r>
                    </a:p>
                  </a:txBody>
                  <a:tcPr marL="6790" marR="6790" marT="6790" marB="0" anchor="ctr">
                    <a:lnL>
                      <a:noFill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협업 능력</a:t>
                      </a:r>
                      <a:r>
                        <a:rPr lang="en-US" altLang="ko-KR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소통능력</a:t>
                      </a:r>
                    </a:p>
                  </a:txBody>
                  <a:tcPr marL="72000" marR="6790" marT="679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0382370"/>
                  </a:ext>
                </a:extLst>
              </a:tr>
              <a:tr h="2832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나눔과 배려</a:t>
                      </a:r>
                    </a:p>
                  </a:txBody>
                  <a:tcPr marL="72000" marR="6790" marT="679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7941658"/>
                  </a:ext>
                </a:extLst>
              </a:tr>
              <a:tr h="2832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도덕성</a:t>
                      </a:r>
                    </a:p>
                  </a:txBody>
                  <a:tcPr marL="72000" marR="6790" marT="679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25738074"/>
                  </a:ext>
                </a:extLst>
              </a:tr>
              <a:tr h="2832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성실성</a:t>
                      </a:r>
                    </a:p>
                  </a:txBody>
                  <a:tcPr marL="72000" marR="6790" marT="679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37715564"/>
                  </a:ext>
                </a:extLst>
              </a:tr>
              <a:tr h="283224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발전</a:t>
                      </a:r>
                      <a:endParaRPr lang="en-US" altLang="ko-KR" sz="1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가능성</a:t>
                      </a:r>
                    </a:p>
                  </a:txBody>
                  <a:tcPr marL="6790" marR="6790" marT="6790" marB="0" anchor="ctr">
                    <a:lnL>
                      <a:noFill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자기주도성</a:t>
                      </a:r>
                    </a:p>
                  </a:txBody>
                  <a:tcPr marL="72000" marR="6790" marT="679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91502619"/>
                  </a:ext>
                </a:extLst>
              </a:tr>
              <a:tr h="2832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경험과 다양성</a:t>
                      </a:r>
                    </a:p>
                  </a:txBody>
                  <a:tcPr marL="72000" marR="6790" marT="679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1403107"/>
                  </a:ext>
                </a:extLst>
              </a:tr>
              <a:tr h="2832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리더십</a:t>
                      </a:r>
                    </a:p>
                  </a:txBody>
                  <a:tcPr marL="72000" marR="6790" marT="679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61322793"/>
                  </a:ext>
                </a:extLst>
              </a:tr>
              <a:tr h="28322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창의적 </a:t>
                      </a:r>
                      <a:r>
                        <a:rPr lang="ko-KR" altLang="en-US" sz="1800" b="1" i="0" u="none" strike="noStrike" dirty="0" err="1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문제해결력</a:t>
                      </a:r>
                      <a:endParaRPr lang="ko-KR" altLang="en-US" sz="1800" b="1" i="0" u="none" strike="noStrike" dirty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6790" marT="6790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16437596"/>
                  </a:ext>
                </a:extLst>
              </a:tr>
            </a:tbl>
          </a:graphicData>
        </a:graphic>
      </p:graphicFrame>
      <p:grpSp>
        <p:nvGrpSpPr>
          <p:cNvPr id="9" name="그룹 8">
            <a:extLst>
              <a:ext uri="{FF2B5EF4-FFF2-40B4-BE49-F238E27FC236}">
                <a16:creationId xmlns:a16="http://schemas.microsoft.com/office/drawing/2014/main" xmlns="" id="{0624A444-C309-4C31-B460-CAC411D44C6D}"/>
              </a:ext>
            </a:extLst>
          </p:cNvPr>
          <p:cNvGrpSpPr/>
          <p:nvPr/>
        </p:nvGrpSpPr>
        <p:grpSpPr>
          <a:xfrm>
            <a:off x="5816340" y="3639873"/>
            <a:ext cx="559319" cy="492653"/>
            <a:chOff x="5447928" y="3624326"/>
            <a:chExt cx="559319" cy="492653"/>
          </a:xfrm>
        </p:grpSpPr>
        <p:sp>
          <p:nvSpPr>
            <p:cNvPr id="10" name="자유형: 도형 12">
              <a:extLst>
                <a:ext uri="{FF2B5EF4-FFF2-40B4-BE49-F238E27FC236}">
                  <a16:creationId xmlns:a16="http://schemas.microsoft.com/office/drawing/2014/main" xmlns="" id="{BA44AF84-4E3E-4185-ABA0-C030B5E8B78A}"/>
                </a:ext>
              </a:extLst>
            </p:cNvPr>
            <p:cNvSpPr/>
            <p:nvPr/>
          </p:nvSpPr>
          <p:spPr>
            <a:xfrm rot="2700000">
              <a:off x="5578702" y="3656381"/>
              <a:ext cx="428545" cy="428545"/>
            </a:xfrm>
            <a:custGeom>
              <a:avLst/>
              <a:gdLst>
                <a:gd name="connsiteX0" fmla="*/ 0 w 1009934"/>
                <a:gd name="connsiteY0" fmla="*/ 0 h 900752"/>
                <a:gd name="connsiteX1" fmla="*/ 1009934 w 1009934"/>
                <a:gd name="connsiteY1" fmla="*/ 0 h 900752"/>
                <a:gd name="connsiteX2" fmla="*/ 1009934 w 1009934"/>
                <a:gd name="connsiteY2" fmla="*/ 900752 h 900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09934" h="900752">
                  <a:moveTo>
                    <a:pt x="0" y="0"/>
                  </a:moveTo>
                  <a:lnTo>
                    <a:pt x="1009934" y="0"/>
                  </a:lnTo>
                  <a:lnTo>
                    <a:pt x="1009934" y="900752"/>
                  </a:lnTo>
                </a:path>
              </a:pathLst>
            </a:custGeom>
            <a:solidFill>
              <a:schemeClr val="bg1"/>
            </a:solidFill>
            <a:ln w="25400" cap="rnd">
              <a:solidFill>
                <a:srgbClr val="003964"/>
              </a:solidFill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latin typeface="+mn-ea"/>
              </a:endParaRPr>
            </a:p>
          </p:txBody>
        </p:sp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xmlns="" id="{074201F6-89C3-46D9-98B5-F3ABC6ACF4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47928" y="3624326"/>
              <a:ext cx="381000" cy="492653"/>
            </a:xfrm>
            <a:prstGeom prst="rect">
              <a:avLst/>
            </a:prstGeom>
          </p:spPr>
        </p:pic>
      </p:grpSp>
      <p:sp>
        <p:nvSpPr>
          <p:cNvPr id="12" name="사각형: 둥근 위쪽 모서리 8">
            <a:extLst>
              <a:ext uri="{FF2B5EF4-FFF2-40B4-BE49-F238E27FC236}">
                <a16:creationId xmlns:a16="http://schemas.microsoft.com/office/drawing/2014/main" xmlns="" id="{0497B977-FDBD-45DF-9C47-B5AF9E5652D3}"/>
              </a:ext>
            </a:extLst>
          </p:cNvPr>
          <p:cNvSpPr/>
          <p:nvPr/>
        </p:nvSpPr>
        <p:spPr>
          <a:xfrm>
            <a:off x="6829948" y="1322014"/>
            <a:ext cx="4638151" cy="407452"/>
          </a:xfrm>
          <a:prstGeom prst="round2SameRect">
            <a:avLst>
              <a:gd name="adj1" fmla="val 31162"/>
              <a:gd name="adj2" fmla="val 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18000" rtlCol="0" anchor="ctr"/>
          <a:lstStyle/>
          <a:p>
            <a:pPr marR="0" indent="0" algn="ctr" fontAlgn="base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ko-KR" altLang="en-US" sz="2000" b="1" spc="-50" dirty="0">
                <a:ln>
                  <a:solidFill>
                    <a:schemeClr val="accent1">
                      <a:shade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  <a:cs typeface="Roboto Condensed Light" panose="02000000000000000000" pitchFamily="50" charset="0"/>
              </a:rPr>
              <a:t>개선안</a:t>
            </a:r>
          </a:p>
        </p:txBody>
      </p:sp>
      <p:graphicFrame>
        <p:nvGraphicFramePr>
          <p:cNvPr id="13" name="표 12">
            <a:extLst>
              <a:ext uri="{FF2B5EF4-FFF2-40B4-BE49-F238E27FC236}">
                <a16:creationId xmlns:a16="http://schemas.microsoft.com/office/drawing/2014/main" xmlns="" id="{8F613D0F-DABD-47A9-BF93-CA1AA2BFD4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170001"/>
              </p:ext>
            </p:extLst>
          </p:nvPr>
        </p:nvGraphicFramePr>
        <p:xfrm>
          <a:off x="6829950" y="1736813"/>
          <a:ext cx="4638150" cy="4803689"/>
        </p:xfrm>
        <a:graphic>
          <a:graphicData uri="http://schemas.openxmlformats.org/drawingml/2006/table">
            <a:tbl>
              <a:tblPr/>
              <a:tblGrid>
                <a:gridCol w="1179227">
                  <a:extLst>
                    <a:ext uri="{9D8B030D-6E8A-4147-A177-3AD203B41FA5}">
                      <a16:colId xmlns:a16="http://schemas.microsoft.com/office/drawing/2014/main" xmlns="" val="271936525"/>
                    </a:ext>
                  </a:extLst>
                </a:gridCol>
                <a:gridCol w="3458923">
                  <a:extLst>
                    <a:ext uri="{9D8B030D-6E8A-4147-A177-3AD203B41FA5}">
                      <a16:colId xmlns:a16="http://schemas.microsoft.com/office/drawing/2014/main" xmlns="" val="413372694"/>
                    </a:ext>
                  </a:extLst>
                </a:gridCol>
              </a:tblGrid>
              <a:tr h="369515"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평가요소</a:t>
                      </a:r>
                    </a:p>
                  </a:txBody>
                  <a:tcPr marL="9054" marR="9054" marT="9054" marB="0" anchor="ctr">
                    <a:lnL>
                      <a:noFill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4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평가 항목</a:t>
                      </a:r>
                    </a:p>
                  </a:txBody>
                  <a:tcPr marL="9054" marR="9054" marT="9054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2456A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2690095"/>
                  </a:ext>
                </a:extLst>
              </a:tr>
              <a:tr h="373168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학업</a:t>
                      </a:r>
                      <a:endParaRPr lang="en-US" altLang="ko-KR" sz="1800" b="1" i="0" u="none" strike="noStrike" dirty="0">
                        <a:solidFill>
                          <a:srgbClr val="FFFF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역량</a:t>
                      </a:r>
                    </a:p>
                  </a:txBody>
                  <a:tcPr marL="9054" marR="9054" marT="9054" marB="0" anchor="ctr">
                    <a:lnL>
                      <a:noFill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학업 성취도</a:t>
                      </a:r>
                    </a:p>
                  </a:txBody>
                  <a:tcPr marL="72000" marR="9054" marT="9054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9507046"/>
                  </a:ext>
                </a:extLst>
              </a:tr>
              <a:tr h="3731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학업태도</a:t>
                      </a:r>
                    </a:p>
                  </a:txBody>
                  <a:tcPr marL="72000" marR="9054" marT="9054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10769338"/>
                  </a:ext>
                </a:extLst>
              </a:tr>
              <a:tr h="321150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 err="1">
                          <a:solidFill>
                            <a:srgbClr val="0000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탐구력</a:t>
                      </a:r>
                      <a:endParaRPr lang="ko-KR" altLang="en-US" sz="1800" b="1" i="0" u="none" strike="noStrike" dirty="0">
                        <a:solidFill>
                          <a:srgbClr val="0000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9054" marT="9054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88525976"/>
                  </a:ext>
                </a:extLst>
              </a:tr>
              <a:tr h="373168">
                <a:tc rowSpan="3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진로</a:t>
                      </a:r>
                      <a:endParaRPr lang="en-US" altLang="ko-KR" sz="1800" b="1" i="0" u="none" strike="noStrike" dirty="0">
                        <a:solidFill>
                          <a:srgbClr val="FFFF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역량</a:t>
                      </a:r>
                    </a:p>
                  </a:txBody>
                  <a:tcPr marL="9054" marR="9054" marT="9054" marB="0" anchor="ctr">
                    <a:lnL>
                      <a:noFill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39EB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전공</a:t>
                      </a:r>
                      <a:r>
                        <a:rPr lang="en-US" altLang="ko-KR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계열</a:t>
                      </a:r>
                      <a:r>
                        <a:rPr lang="en-US" altLang="ko-KR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관련 교과 이수 노력</a:t>
                      </a:r>
                    </a:p>
                  </a:txBody>
                  <a:tcPr marL="72000" marR="9054" marT="9054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27287362"/>
                  </a:ext>
                </a:extLst>
              </a:tr>
              <a:tr h="3731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전공</a:t>
                      </a:r>
                      <a:r>
                        <a:rPr lang="en-US" altLang="ko-KR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계열</a:t>
                      </a:r>
                      <a:r>
                        <a:rPr lang="en-US" altLang="ko-KR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관련 교과 성취도</a:t>
                      </a:r>
                    </a:p>
                  </a:txBody>
                  <a:tcPr marL="72000" marR="9054" marT="9054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10176152"/>
                  </a:ext>
                </a:extLst>
              </a:tr>
              <a:tr h="37316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7030A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진로 탐색 활동과 경험</a:t>
                      </a:r>
                    </a:p>
                  </a:txBody>
                  <a:tcPr marL="72000" marR="9054" marT="9054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874961"/>
                  </a:ext>
                </a:extLst>
              </a:tr>
              <a:tr h="604897">
                <a:tc rowSpan="4"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공동체</a:t>
                      </a:r>
                      <a:endParaRPr lang="en-US" altLang="ko-KR" sz="1800" b="1" i="0" u="none" strike="noStrike" dirty="0">
                        <a:solidFill>
                          <a:srgbClr val="FFFFFF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rtl="0" fontAlgn="ctr"/>
                      <a:r>
                        <a:rPr lang="ko-KR" alt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역량</a:t>
                      </a:r>
                    </a:p>
                  </a:txBody>
                  <a:tcPr marL="9054" marR="9054" marT="9054" marB="0" anchor="ctr">
                    <a:lnL>
                      <a:noFill/>
                    </a:lnL>
                    <a:lnR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9A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9A7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협업과 소통능력</a:t>
                      </a:r>
                    </a:p>
                  </a:txBody>
                  <a:tcPr marL="72000" marR="9054" marT="9054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0863888"/>
                  </a:ext>
                </a:extLst>
              </a:tr>
              <a:tr h="5337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나눔과 배려</a:t>
                      </a:r>
                    </a:p>
                  </a:txBody>
                  <a:tcPr marL="72000" marR="9054" marT="9054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4662414"/>
                  </a:ext>
                </a:extLst>
              </a:tr>
              <a:tr h="57480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성실성과 규칙준수</a:t>
                      </a:r>
                    </a:p>
                  </a:txBody>
                  <a:tcPr marL="72000" marR="9054" marT="9054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94403532"/>
                  </a:ext>
                </a:extLst>
              </a:tr>
              <a:tr h="533743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ko-KR" altLang="en-US" sz="1800" b="1" i="0" u="none" strike="noStrike" dirty="0">
                          <a:solidFill>
                            <a:srgbClr val="262626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리더십</a:t>
                      </a:r>
                    </a:p>
                  </a:txBody>
                  <a:tcPr marL="72000" marR="9054" marT="9054" marB="0" anchor="ctr">
                    <a:lnL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49A7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7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812521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074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2486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학생부 종합전형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7809" y="1206500"/>
            <a:ext cx="11745052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전국기준 모집인원 증가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수도권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38,787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명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(45.5%)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비수도권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42,603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명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(22.8%)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95909" y="1892300"/>
            <a:ext cx="5023203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err="1" smtClean="0">
                <a:solidFill>
                  <a:schemeClr val="tx1"/>
                </a:solidFill>
              </a:rPr>
              <a:t>서류형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면접형으로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전형 이원화됨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958270" y="1898770"/>
            <a:ext cx="5992191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상위권 일부 대학 수능최저학력기준 적용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95909" y="2501900"/>
            <a:ext cx="4430091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자기소개서 폐지 대학 증가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11" name="Group 284">
            <a:extLst>
              <a:ext uri="{FF2B5EF4-FFF2-40B4-BE49-F238E27FC236}">
                <a16:creationId xmlns:a16="http://schemas.microsoft.com/office/drawing/2014/main" xmlns="" id="{838E8272-FCA3-464E-9AAA-80E9AA7FBC7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02887238"/>
              </p:ext>
            </p:extLst>
          </p:nvPr>
        </p:nvGraphicFramePr>
        <p:xfrm>
          <a:off x="549069" y="3251200"/>
          <a:ext cx="4670631" cy="3444138"/>
        </p:xfrm>
        <a:graphic>
          <a:graphicData uri="http://schemas.openxmlformats.org/drawingml/2006/table">
            <a:tbl>
              <a:tblPr>
                <a:effectLst>
                  <a:outerShdw blurRad="254000" dist="342900" dir="5400000" sx="95000" sy="95000" algn="t" rotWithShape="0">
                    <a:schemeClr val="tx1">
                      <a:alpha val="30000"/>
                    </a:schemeClr>
                  </a:outerShdw>
                </a:effectLst>
                <a:tableStyleId>{BC89EF96-8CEA-46FF-86C4-4CE0E7609802}</a:tableStyleId>
              </a:tblPr>
              <a:tblGrid>
                <a:gridCol w="771731"/>
                <a:gridCol w="1981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177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82682"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제출</a:t>
                      </a:r>
                      <a:endParaRPr lang="en-US" altLang="ko-KR" sz="1800" b="1" kern="1200" spc="-100" baseline="0" dirty="0" smtClean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  <a:p>
                      <a:pPr algn="ctr" fontAlgn="ctr"/>
                      <a:r>
                        <a:rPr lang="en-US" altLang="ko-KR" sz="1800" b="1" kern="1200" spc="-100" baseline="0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(18</a:t>
                      </a:r>
                      <a:r>
                        <a:rPr lang="ko-KR" altLang="en-US" sz="1800" b="1" kern="1200" spc="-100" baseline="0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개</a:t>
                      </a:r>
                      <a:r>
                        <a:rPr lang="en-US" altLang="ko-KR" sz="1800" b="1" kern="1200" spc="-100" baseline="0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)</a:t>
                      </a:r>
                      <a:endParaRPr lang="ko-KR" altLang="en-US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건국대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삼육대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82682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경기대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서울대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2682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경희대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서울시립대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01603363"/>
                  </a:ext>
                </a:extLst>
              </a:tr>
              <a:tr h="382682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광운대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서울여대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(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서류형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)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00948456"/>
                  </a:ext>
                </a:extLst>
              </a:tr>
              <a:tr h="382682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국민대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성균관대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4042776"/>
                  </a:ext>
                </a:extLst>
              </a:tr>
              <a:tr h="382682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덕성여대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성신여대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8639753"/>
                  </a:ext>
                </a:extLst>
              </a:tr>
              <a:tr h="382682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동국대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숭실대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65335271"/>
                  </a:ext>
                </a:extLst>
              </a:tr>
              <a:tr h="382682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동덕여대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EF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연세대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E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29676246"/>
                  </a:ext>
                </a:extLst>
              </a:tr>
              <a:tr h="382682"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명지대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(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서류형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)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중앙대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396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2849245"/>
                  </a:ext>
                </a:extLst>
              </a:tr>
            </a:tbl>
          </a:graphicData>
        </a:graphic>
      </p:graphicFrame>
      <p:graphicFrame>
        <p:nvGraphicFramePr>
          <p:cNvPr id="12" name="Group 284">
            <a:extLst>
              <a:ext uri="{FF2B5EF4-FFF2-40B4-BE49-F238E27FC236}">
                <a16:creationId xmlns:a16="http://schemas.microsoft.com/office/drawing/2014/main" xmlns="" id="{D6D5650B-1F96-48BC-A07B-B86FF43855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1299640"/>
              </p:ext>
            </p:extLst>
          </p:nvPr>
        </p:nvGraphicFramePr>
        <p:xfrm>
          <a:off x="6296884" y="3251200"/>
          <a:ext cx="4764816" cy="3444136"/>
        </p:xfrm>
        <a:graphic>
          <a:graphicData uri="http://schemas.openxmlformats.org/drawingml/2006/table">
            <a:tbl>
              <a:tblPr>
                <a:effectLst>
                  <a:outerShdw blurRad="254000" dist="342900" dir="5400000" sx="95000" sy="95000" algn="ctr" rotWithShape="0">
                    <a:srgbClr val="000000">
                      <a:alpha val="30000"/>
                    </a:srgbClr>
                  </a:outerShdw>
                </a:effectLst>
                <a:tableStyleId>{BC89EF96-8CEA-46FF-86C4-4CE0E7609802}</a:tableStyleId>
              </a:tblPr>
              <a:tblGrid>
                <a:gridCol w="891316"/>
                <a:gridCol w="2006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669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430517">
                <a:tc rowSpan="8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 dirty="0" err="1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미제출</a:t>
                      </a:r>
                      <a:endParaRPr lang="en-US" altLang="ko-KR" sz="1800" b="1" kern="1200" spc="-100" baseline="0" dirty="0" smtClean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  <a:p>
                      <a:pPr marL="0" algn="ctr" defTabSz="914400" rtl="0" eaLnBrk="1" fontAlgn="ctr" latinLnBrk="1" hangingPunct="1"/>
                      <a:r>
                        <a:rPr lang="en-US" altLang="ko-KR" sz="1800" b="1" kern="1200" spc="-100" baseline="0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(15</a:t>
                      </a:r>
                      <a:r>
                        <a:rPr lang="ko-KR" altLang="en-US" sz="1800" b="1" kern="1200" spc="-100" baseline="0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개교</a:t>
                      </a:r>
                      <a:r>
                        <a:rPr lang="en-US" altLang="ko-KR" sz="1800" b="1" kern="1200" spc="-100" baseline="0" dirty="0" smtClean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)</a:t>
                      </a:r>
                      <a:endParaRPr lang="ko-KR" altLang="en-US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고려대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세종대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30517">
                <a:tc vMerge="1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endParaRPr lang="en-US" altLang="ko-KR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5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명지대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(</a:t>
                      </a:r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면접형</a:t>
                      </a:r>
                      <a:r>
                        <a:rPr lang="en-US" altLang="ko-KR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)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5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숙명여대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30517">
                <a:tc vMerge="1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endParaRPr lang="ko-KR" altLang="en-US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상명대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이화여대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01603363"/>
                  </a:ext>
                </a:extLst>
              </a:tr>
              <a:tr h="430517">
                <a:tc vMerge="1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endParaRPr lang="ko-KR" altLang="en-US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5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서강대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5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한국외대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00948456"/>
                  </a:ext>
                </a:extLst>
              </a:tr>
              <a:tr h="430517">
                <a:tc vMerge="1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endParaRPr lang="ko-KR" altLang="en-US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서울과기대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한성대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94042776"/>
                  </a:ext>
                </a:extLst>
              </a:tr>
              <a:tr h="430517">
                <a:tc vMerge="1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endParaRPr lang="ko-KR" altLang="en-US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5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서울교대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5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한양대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88639753"/>
                  </a:ext>
                </a:extLst>
              </a:tr>
              <a:tr h="430517">
                <a:tc vMerge="1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endParaRPr lang="en-US" altLang="ko-KR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서울여대</a:t>
                      </a:r>
                      <a:r>
                        <a:rPr lang="en-US" altLang="ko-KR" sz="1800" b="1" kern="1200" spc="-10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(</a:t>
                      </a:r>
                      <a:r>
                        <a:rPr lang="ko-KR" altLang="en-US" sz="1800" b="1" kern="1200" spc="-10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면접형</a:t>
                      </a:r>
                      <a:r>
                        <a:rPr lang="en-US" altLang="ko-KR" sz="1800" b="1" kern="1200" spc="-10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)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홍익대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65335271"/>
                  </a:ext>
                </a:extLst>
              </a:tr>
              <a:tr h="430517">
                <a:tc vMerge="1"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endParaRPr lang="ko-KR" altLang="en-US" sz="1800" b="1" kern="1200" spc="-100" baseline="0" dirty="0">
                        <a:ln>
                          <a:solidFill>
                            <a:schemeClr val="accent1">
                              <a:shade val="50000"/>
                              <a:alpha val="0"/>
                            </a:schemeClr>
                          </a:solidFill>
                        </a:ln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Roboto Condensed Light" panose="02000000000000000000" pitchFamily="50" charset="0"/>
                      </a:endParaRPr>
                    </a:p>
                  </a:txBody>
                  <a:tcPr marL="0" marR="0" marT="0" marB="0" anchor="ctr">
                    <a:lnL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5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성공회대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5F8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800" b="1" kern="1200" spc="-100" baseline="0" dirty="0">
                          <a:ln>
                            <a:solidFill>
                              <a:schemeClr val="accent1">
                                <a:shade val="50000"/>
                                <a:alpha val="0"/>
                              </a:schemeClr>
                            </a:solidFill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Roboto Condensed Light" panose="02000000000000000000" pitchFamily="50" charset="0"/>
                        </a:rPr>
                        <a:t>　</a:t>
                      </a:r>
                    </a:p>
                  </a:txBody>
                  <a:tcPr marL="0" marR="0" marT="0" marB="0" anchor="ctr">
                    <a:lnL w="3175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439EB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F5F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192849245"/>
                  </a:ext>
                </a:extLst>
              </a:tr>
            </a:tbl>
          </a:graphicData>
        </a:graphic>
      </p:graphicFrame>
      <p:sp>
        <p:nvSpPr>
          <p:cNvPr id="13" name="직사각형 12"/>
          <p:cNvSpPr/>
          <p:nvPr/>
        </p:nvSpPr>
        <p:spPr>
          <a:xfrm>
            <a:off x="5971208" y="2476500"/>
            <a:ext cx="6220792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수능 전후 면접 유무에 따른 지원 전략 수립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97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16990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논술 전형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269807304" descr="EMB00003530419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6" t="20532" r="3639" b="8086"/>
          <a:stretch>
            <a:fillRect/>
          </a:stretch>
        </p:blipFill>
        <p:spPr bwMode="auto">
          <a:xfrm>
            <a:off x="357809" y="1331220"/>
            <a:ext cx="11605591" cy="514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141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80661" y="456576"/>
            <a:ext cx="16990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논술 전형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36161" y="-2286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049" name="_x269808168" descr="EMB00003530419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0" t="21408" r="4295" b="8670"/>
          <a:stretch>
            <a:fillRect/>
          </a:stretch>
        </p:blipFill>
        <p:spPr bwMode="auto">
          <a:xfrm>
            <a:off x="361410" y="1547120"/>
            <a:ext cx="8998490" cy="442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직사각형 7"/>
          <p:cNvSpPr/>
          <p:nvPr/>
        </p:nvSpPr>
        <p:spPr>
          <a:xfrm>
            <a:off x="9359900" y="1752600"/>
            <a:ext cx="2819400" cy="4216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000" b="1" dirty="0" smtClean="0">
                <a:solidFill>
                  <a:schemeClr val="tx1"/>
                </a:solidFill>
              </a:rPr>
              <a:t>[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의대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]</a:t>
            </a:r>
          </a:p>
          <a:p>
            <a:endParaRPr lang="en-US" altLang="ko-KR" sz="600" b="1" dirty="0" smtClean="0">
              <a:solidFill>
                <a:schemeClr val="tx1"/>
              </a:solidFill>
            </a:endParaRPr>
          </a:p>
          <a:p>
            <a:r>
              <a:rPr lang="ko-KR" altLang="en-US" sz="2000" b="1" dirty="0" smtClean="0">
                <a:solidFill>
                  <a:schemeClr val="tx1"/>
                </a:solidFill>
              </a:rPr>
              <a:t>논술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100% </a:t>
            </a:r>
            <a:endParaRPr lang="en-US" altLang="ko-KR" sz="2000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ko-KR" altLang="en-US" sz="2000" b="1" dirty="0" smtClean="0">
                <a:solidFill>
                  <a:schemeClr val="tx1"/>
                </a:solidFill>
              </a:rPr>
              <a:t>성대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연대 미래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endParaRPr lang="en-US" altLang="ko-KR" sz="700" b="1" dirty="0" smtClean="0">
              <a:solidFill>
                <a:schemeClr val="tx1"/>
              </a:solidFill>
            </a:endParaRPr>
          </a:p>
          <a:p>
            <a:r>
              <a:rPr lang="ko-KR" altLang="en-US" sz="2000" b="1" dirty="0" smtClean="0">
                <a:solidFill>
                  <a:schemeClr val="tx1"/>
                </a:solidFill>
              </a:rPr>
              <a:t>교과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30 +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논술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70</a:t>
            </a:r>
          </a:p>
          <a:p>
            <a:pPr marL="285750" indent="-285750">
              <a:buFontTx/>
              <a:buChar char="-"/>
            </a:pPr>
            <a:r>
              <a:rPr lang="ko-KR" altLang="en-US" sz="2000" b="1" dirty="0" err="1" smtClean="0">
                <a:solidFill>
                  <a:schemeClr val="tx1"/>
                </a:solidFill>
              </a:rPr>
              <a:t>카대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경북대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경희대</a:t>
            </a:r>
            <a:endParaRPr lang="en-US" altLang="ko-KR" sz="2000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en-US" altLang="ko-KR" sz="900" b="1" dirty="0" smtClean="0">
              <a:solidFill>
                <a:schemeClr val="tx1"/>
              </a:solidFill>
            </a:endParaRPr>
          </a:p>
          <a:p>
            <a:r>
              <a:rPr lang="ko-KR" altLang="en-US" sz="2000" b="1" dirty="0" smtClean="0">
                <a:solidFill>
                  <a:schemeClr val="tx1"/>
                </a:solidFill>
              </a:rPr>
              <a:t>교과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20 +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논술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80</a:t>
            </a:r>
          </a:p>
          <a:p>
            <a:pPr marL="285750" indent="-285750">
              <a:buFontTx/>
              <a:buChar char="-"/>
            </a:pPr>
            <a:r>
              <a:rPr lang="ko-KR" altLang="en-US" sz="2000" b="1" dirty="0" smtClean="0">
                <a:solidFill>
                  <a:schemeClr val="tx1"/>
                </a:solidFill>
              </a:rPr>
              <a:t>아주대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endParaRPr lang="en-US" altLang="ko-KR" sz="900" b="1" dirty="0">
              <a:solidFill>
                <a:schemeClr val="tx1"/>
              </a:solidFill>
            </a:endParaRPr>
          </a:p>
          <a:p>
            <a:r>
              <a:rPr lang="ko-KR" altLang="en-US" sz="2000" b="1" dirty="0" smtClean="0">
                <a:solidFill>
                  <a:schemeClr val="tx1"/>
                </a:solidFill>
              </a:rPr>
              <a:t>학생부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30 +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논술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70</a:t>
            </a:r>
          </a:p>
          <a:p>
            <a:pPr marL="285750" indent="-285750">
              <a:buFontTx/>
              <a:buChar char="-"/>
            </a:pPr>
            <a:r>
              <a:rPr lang="ko-KR" altLang="en-US" sz="2000" b="1" dirty="0" smtClean="0">
                <a:solidFill>
                  <a:schemeClr val="tx1"/>
                </a:solidFill>
              </a:rPr>
              <a:t>인하대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중앙대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endParaRPr lang="en-US" altLang="ko-KR" sz="900" b="1" dirty="0">
              <a:solidFill>
                <a:schemeClr val="tx1"/>
              </a:solidFill>
            </a:endParaRPr>
          </a:p>
          <a:p>
            <a:r>
              <a:rPr lang="ko-KR" altLang="en-US" sz="2000" b="1" dirty="0" smtClean="0">
                <a:solidFill>
                  <a:schemeClr val="tx1"/>
                </a:solidFill>
              </a:rPr>
              <a:t>학생부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40 +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논술 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60</a:t>
            </a:r>
          </a:p>
          <a:p>
            <a:r>
              <a:rPr lang="en-US" altLang="ko-KR" sz="2000" b="1" dirty="0" smtClean="0">
                <a:solidFill>
                  <a:schemeClr val="tx1"/>
                </a:solidFill>
              </a:rPr>
              <a:t>- 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울산대</a:t>
            </a:r>
            <a:endParaRPr lang="ko-KR" altLang="en-US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879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17498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논술 전형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7809" y="1219200"/>
            <a:ext cx="11262691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지원대학 수능최저학력기준 및 충족 가능성 확인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370509" y="2019300"/>
            <a:ext cx="11262691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대학별 논술 유형과 출제 경향 파악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383209" y="2798572"/>
            <a:ext cx="11618291" cy="977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지원하는 대학의 논술고사 정보 수집 </a:t>
            </a:r>
            <a:endParaRPr lang="en-US" altLang="ko-KR" sz="2400" b="1" dirty="0" smtClean="0">
              <a:solidFill>
                <a:schemeClr val="tx1"/>
              </a:solidFill>
            </a:endParaRPr>
          </a:p>
          <a:p>
            <a:r>
              <a:rPr lang="en-US" altLang="ko-KR" sz="2400" b="1" dirty="0" smtClean="0">
                <a:solidFill>
                  <a:schemeClr val="tx1"/>
                </a:solidFill>
              </a:rPr>
              <a:t>  –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대학별 모의논술 참여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선행학습평가 보고서 및 논술 가이드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395909" y="4037584"/>
            <a:ext cx="11478591" cy="558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체계적 학습전략 수립으로 논술과 수능 준비 철저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(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논술은 정시와 함께 가는 전형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)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383717" y="4766056"/>
            <a:ext cx="11478591" cy="702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인문계열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-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수학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분석적 능력 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/ 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자연계열 </a:t>
            </a:r>
            <a:r>
              <a:rPr lang="en-US" altLang="ko-KR" sz="2400" b="1" dirty="0">
                <a:solidFill>
                  <a:schemeClr val="tx1"/>
                </a:solidFill>
              </a:rPr>
              <a:t>-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수학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과학 실력  중요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!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854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16990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>
                <a:solidFill>
                  <a:prstClr val="white"/>
                </a:solidFill>
              </a:rPr>
              <a:t>논술 전형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8686" y="1233487"/>
            <a:ext cx="9209314" cy="5178199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8686" y="1012371"/>
            <a:ext cx="9209314" cy="5620430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8171" y="1012371"/>
            <a:ext cx="9307284" cy="444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62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17879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논술 전형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6550" y="1056595"/>
            <a:ext cx="8877300" cy="580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64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>
                <a:solidFill>
                  <a:prstClr val="white"/>
                </a:solidFill>
              </a:rPr>
              <a:t>2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17244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논술 전형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3301" y="970642"/>
            <a:ext cx="7886700" cy="5887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42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471804" y="483079"/>
            <a:ext cx="2631057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3408141"/>
              </p:ext>
            </p:extLst>
          </p:nvPr>
        </p:nvGraphicFramePr>
        <p:xfrm>
          <a:off x="266700" y="1278466"/>
          <a:ext cx="7429500" cy="489108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6700"/>
                <a:gridCol w="2044700"/>
                <a:gridCol w="2044700"/>
                <a:gridCol w="1803400"/>
              </a:tblGrid>
              <a:tr h="543454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</a:rPr>
                        <a:t>대입</a:t>
                      </a:r>
                      <a:endParaRPr lang="en-US" altLang="ko-KR" sz="20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2000" b="1" dirty="0" smtClean="0">
                          <a:solidFill>
                            <a:schemeClr val="bg1"/>
                          </a:solidFill>
                        </a:rPr>
                        <a:t>(</a:t>
                      </a:r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</a:rPr>
                        <a:t>학년도</a:t>
                      </a:r>
                      <a:r>
                        <a:rPr lang="en-US" altLang="ko-KR" sz="2000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</a:rPr>
                        <a:t>수능응시인원</a:t>
                      </a:r>
                      <a:endParaRPr lang="ko-KR" alt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</a:rPr>
                        <a:t>대학모집인원</a:t>
                      </a:r>
                      <a:endParaRPr lang="en-US" altLang="ko-KR" sz="2000" b="1" dirty="0" smtClean="0">
                        <a:solidFill>
                          <a:schemeClr val="bg1"/>
                        </a:solidFill>
                      </a:endParaRPr>
                    </a:p>
                    <a:p>
                      <a:pPr algn="ctr" latinLnBrk="1"/>
                      <a:r>
                        <a:rPr lang="en-US" altLang="ko-KR" sz="2000" b="1" dirty="0" smtClean="0">
                          <a:solidFill>
                            <a:schemeClr val="bg1"/>
                          </a:solidFill>
                        </a:rPr>
                        <a:t>(4</a:t>
                      </a:r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</a:rPr>
                        <a:t>년제</a:t>
                      </a:r>
                      <a:r>
                        <a:rPr lang="en-US" altLang="ko-KR" sz="2000" b="1" dirty="0" smtClean="0">
                          <a:solidFill>
                            <a:schemeClr val="bg1"/>
                          </a:solidFill>
                        </a:rPr>
                        <a:t>)</a:t>
                      </a:r>
                      <a:endParaRPr lang="ko-KR" alt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</a:tr>
              <a:tr h="543454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</a:rPr>
                        <a:t>재학생</a:t>
                      </a:r>
                      <a:endParaRPr lang="ko-KR" alt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</a:rPr>
                        <a:t>졸업생</a:t>
                      </a:r>
                      <a:endParaRPr lang="ko-KR" altLang="en-US" sz="20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b="1" dirty="0"/>
                    </a:p>
                  </a:txBody>
                  <a:tcPr anchor="ctr"/>
                </a:tc>
              </a:tr>
              <a:tr h="54345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2014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477,297(78.7%)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129,516(21.3%)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379,514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54345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2015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461,662(77.6%)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133,218(22.4%)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379,107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54345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: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: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: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: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54345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2020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347,765(71.7%)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136,972(28.3%)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347,866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54345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2021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295,116(70.0%)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125,918(30.0%)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347,447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54345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2022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318,693(71.1%)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129,445(28.9%)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346,553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543454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2023(</a:t>
                      </a:r>
                      <a:r>
                        <a:rPr lang="ko-KR" altLang="en-US" sz="2000" b="1" dirty="0" smtClean="0"/>
                        <a:t>고</a:t>
                      </a:r>
                      <a:r>
                        <a:rPr lang="en-US" altLang="ko-KR" sz="2000" b="1" dirty="0" smtClean="0"/>
                        <a:t>3)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en-US" altLang="ko-KR" sz="20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349,124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/>
              <a:t>1</a:t>
            </a:r>
            <a:endParaRPr lang="ko-KR" altLang="en-US" sz="2400" b="1" dirty="0"/>
          </a:p>
        </p:txBody>
      </p:sp>
      <p:sp>
        <p:nvSpPr>
          <p:cNvPr id="5" name="직사각형 4"/>
          <p:cNvSpPr/>
          <p:nvPr/>
        </p:nvSpPr>
        <p:spPr>
          <a:xfrm>
            <a:off x="980662" y="456576"/>
            <a:ext cx="2483626" cy="337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/>
              <a:t>대입 기본 안내 </a:t>
            </a:r>
            <a:endParaRPr lang="ko-KR" altLang="en-US" sz="2000" b="1" dirty="0"/>
          </a:p>
        </p:txBody>
      </p:sp>
      <p:sp>
        <p:nvSpPr>
          <p:cNvPr id="8" name="직사각형 7"/>
          <p:cNvSpPr/>
          <p:nvPr/>
        </p:nvSpPr>
        <p:spPr>
          <a:xfrm>
            <a:off x="4343400" y="5689600"/>
            <a:ext cx="1104900" cy="4094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800" b="1" dirty="0" smtClean="0">
                <a:solidFill>
                  <a:srgbClr val="FF0000"/>
                </a:solidFill>
              </a:rPr>
              <a:t>?</a:t>
            </a:r>
            <a:endParaRPr lang="ko-KR" altLang="en-US" sz="4800" b="1" dirty="0">
              <a:solidFill>
                <a:srgbClr val="FF0000"/>
              </a:solidFill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2561877"/>
              </p:ext>
            </p:extLst>
          </p:nvPr>
        </p:nvGraphicFramePr>
        <p:xfrm>
          <a:off x="7864775" y="2383366"/>
          <a:ext cx="3781125" cy="10837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8625"/>
                <a:gridCol w="2222500"/>
              </a:tblGrid>
              <a:tr h="54186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2024(</a:t>
                      </a:r>
                      <a:r>
                        <a:rPr lang="ko-KR" altLang="en-US" sz="2000" b="1" dirty="0" smtClean="0"/>
                        <a:t>고</a:t>
                      </a:r>
                      <a:r>
                        <a:rPr lang="en-US" altLang="ko-KR" sz="2000" b="1" dirty="0" smtClean="0"/>
                        <a:t>2)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413,882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  <a:tr h="541867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2025(</a:t>
                      </a:r>
                      <a:r>
                        <a:rPr lang="ko-KR" altLang="en-US" sz="2000" b="1" dirty="0" smtClean="0"/>
                        <a:t>고</a:t>
                      </a:r>
                      <a:r>
                        <a:rPr lang="en-US" altLang="ko-KR" sz="2000" b="1" dirty="0" smtClean="0"/>
                        <a:t>1)</a:t>
                      </a:r>
                      <a:endParaRPr lang="ko-KR" altLang="en-US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/>
                        <a:t>428,773</a:t>
                      </a:r>
                      <a:endParaRPr lang="ko-KR" altLang="en-US" sz="2000" b="1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0" name="모서리가 둥근 직사각형 9"/>
          <p:cNvSpPr/>
          <p:nvPr/>
        </p:nvSpPr>
        <p:spPr>
          <a:xfrm>
            <a:off x="1841500" y="4533900"/>
            <a:ext cx="1926925" cy="106680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37996" y="3657600"/>
            <a:ext cx="1207008" cy="42976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501,616</a:t>
            </a:r>
            <a:endParaRPr lang="ko-KR" altLang="en-US" sz="2000" b="1" dirty="0"/>
          </a:p>
        </p:txBody>
      </p:sp>
      <p:sp>
        <p:nvSpPr>
          <p:cNvPr id="13" name="직사각형 12"/>
          <p:cNvSpPr/>
          <p:nvPr/>
        </p:nvSpPr>
        <p:spPr>
          <a:xfrm>
            <a:off x="1850644" y="5669280"/>
            <a:ext cx="1207008" cy="429768"/>
          </a:xfrm>
          <a:prstGeom prst="rect">
            <a:avLst/>
          </a:prstGeom>
          <a:solidFill>
            <a:srgbClr val="0070C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439,510</a:t>
            </a:r>
            <a:endParaRPr lang="ko-KR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1250517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2" grpId="0" animBg="1"/>
      <p:bldP spid="13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18133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>
                <a:solidFill>
                  <a:prstClr val="white"/>
                </a:solidFill>
              </a:rPr>
              <a:t>등급별 전략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043609" y="1117600"/>
            <a:ext cx="10005391" cy="584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schemeClr val="tx1"/>
                </a:solidFill>
              </a:rPr>
              <a:t>수시 지원 시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‘3, 4, 6, 7, 9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월 연합 및 모의평가 성적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VS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내신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’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으로 판단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58031"/>
              </p:ext>
            </p:extLst>
          </p:nvPr>
        </p:nvGraphicFramePr>
        <p:xfrm>
          <a:off x="357807" y="1925586"/>
          <a:ext cx="11427792" cy="475476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06293"/>
                <a:gridCol w="2044700"/>
                <a:gridCol w="4876799"/>
              </a:tblGrid>
              <a:tr h="5994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내신 </a:t>
                      </a:r>
                      <a:r>
                        <a:rPr lang="en-US" altLang="ko-KR" sz="2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≥ 모의고사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등 급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내신 ≤ 모의고사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5994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종합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1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교과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연</a:t>
                      </a:r>
                      <a:r>
                        <a:rPr lang="en-US" altLang="ko-KR" sz="2200" b="1" dirty="0" smtClean="0"/>
                        <a:t>,</a:t>
                      </a:r>
                      <a:r>
                        <a:rPr lang="ko-KR" altLang="en-US" sz="2200" b="1" dirty="0" smtClean="0"/>
                        <a:t>고대</a:t>
                      </a:r>
                      <a:r>
                        <a:rPr lang="en-US" altLang="ko-KR" sz="2200" b="1" dirty="0" smtClean="0"/>
                        <a:t>), </a:t>
                      </a:r>
                      <a:r>
                        <a:rPr lang="ko-KR" altLang="en-US" sz="2200" b="1" dirty="0" smtClean="0"/>
                        <a:t>종합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논술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정시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5994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종합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2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종합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논술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정시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5994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종합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논술</a:t>
                      </a:r>
                      <a:endParaRPr lang="en-US" altLang="ko-KR" sz="2200" b="1" dirty="0" smtClean="0"/>
                    </a:p>
                    <a:p>
                      <a:pPr algn="ctr" latinLnBrk="1"/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err="1" smtClean="0"/>
                        <a:t>가천대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수원대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고대 세종</a:t>
                      </a:r>
                      <a:r>
                        <a:rPr lang="en-US" altLang="ko-KR" sz="2200" b="1" dirty="0" smtClean="0"/>
                        <a:t>)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3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종합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논술</a:t>
                      </a:r>
                      <a:r>
                        <a:rPr lang="en-US" altLang="ko-KR" sz="2200" b="1" dirty="0" smtClean="0"/>
                        <a:t>,</a:t>
                      </a:r>
                      <a:r>
                        <a:rPr lang="en-US" altLang="ko-KR" sz="2200" b="1" baseline="0" dirty="0" smtClean="0"/>
                        <a:t> </a:t>
                      </a:r>
                      <a:r>
                        <a:rPr lang="ko-KR" altLang="en-US" sz="2200" b="1" baseline="0" dirty="0" smtClean="0"/>
                        <a:t>정시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5994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종합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논술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수원대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고대 세종</a:t>
                      </a:r>
                      <a:r>
                        <a:rPr lang="en-US" altLang="ko-KR" sz="2200" b="1" dirty="0" smtClean="0"/>
                        <a:t>,</a:t>
                      </a:r>
                      <a:r>
                        <a:rPr lang="ko-KR" altLang="en-US" sz="2200" b="1" baseline="0" dirty="0" smtClean="0"/>
                        <a:t> </a:t>
                      </a:r>
                      <a:r>
                        <a:rPr lang="ko-KR" altLang="en-US" sz="2200" b="1" baseline="0" dirty="0" err="1" smtClean="0"/>
                        <a:t>홍대</a:t>
                      </a:r>
                      <a:r>
                        <a:rPr lang="ko-KR" altLang="en-US" sz="2200" b="1" baseline="0" dirty="0" smtClean="0"/>
                        <a:t> 세종</a:t>
                      </a:r>
                      <a:r>
                        <a:rPr lang="en-US" altLang="ko-KR" sz="2200" b="1" baseline="0" dirty="0" smtClean="0"/>
                        <a:t>)</a:t>
                      </a:r>
                      <a:r>
                        <a:rPr lang="en-US" altLang="ko-KR" sz="2200" b="1" dirty="0" smtClean="0"/>
                        <a:t> </a:t>
                      </a:r>
                      <a:r>
                        <a:rPr lang="ko-KR" altLang="en-US" sz="2200" b="1" dirty="0" smtClean="0"/>
                        <a:t> 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smtClean="0"/>
                        <a:t>수도권 마지노선</a:t>
                      </a:r>
                      <a:r>
                        <a:rPr lang="en-US" altLang="ko-KR" sz="2200" b="1" dirty="0" smtClean="0"/>
                        <a:t>)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4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논술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err="1" smtClean="0"/>
                        <a:t>가천대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고대 세종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수원대</a:t>
                      </a:r>
                      <a:r>
                        <a:rPr lang="en-US" altLang="ko-KR" sz="2200" b="1" dirty="0" smtClean="0"/>
                        <a:t>)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599402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2200" b="1" baseline="0" dirty="0" err="1" smtClean="0"/>
                        <a:t>비수도권</a:t>
                      </a:r>
                      <a:r>
                        <a:rPr lang="ko-KR" altLang="en-US" sz="2200" b="1" baseline="0" dirty="0" smtClean="0"/>
                        <a:t> 교과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smtClean="0"/>
                        <a:t>종합</a:t>
                      </a:r>
                      <a:endParaRPr lang="en-US" altLang="ko-KR" sz="2200" b="1" baseline="0" dirty="0" smtClean="0"/>
                    </a:p>
                    <a:p>
                      <a:pPr algn="l" latinLnBrk="1"/>
                      <a:r>
                        <a:rPr lang="ko-KR" altLang="en-US" sz="2200" b="1" baseline="0" dirty="0" err="1" smtClean="0"/>
                        <a:t>조기취업형</a:t>
                      </a:r>
                      <a:r>
                        <a:rPr lang="ko-KR" altLang="en-US" sz="2200" b="1" baseline="0" dirty="0" smtClean="0"/>
                        <a:t> 계약학과 대학</a:t>
                      </a:r>
                      <a:r>
                        <a:rPr lang="en-US" altLang="ko-KR" sz="2200" b="1" baseline="0" dirty="0" smtClean="0"/>
                        <a:t>(</a:t>
                      </a:r>
                      <a:r>
                        <a:rPr lang="ko-KR" altLang="en-US" sz="2200" b="1" baseline="0" dirty="0" err="1" smtClean="0"/>
                        <a:t>가천대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smtClean="0"/>
                        <a:t>한양대 </a:t>
                      </a:r>
                      <a:r>
                        <a:rPr lang="ko-KR" altLang="en-US" sz="2200" b="1" baseline="0" dirty="0" err="1" smtClean="0"/>
                        <a:t>에리카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smtClean="0"/>
                        <a:t>한국공과대 등</a:t>
                      </a:r>
                      <a:r>
                        <a:rPr lang="en-US" altLang="ko-KR" sz="2200" b="1" baseline="0" dirty="0" smtClean="0"/>
                        <a:t>)</a:t>
                      </a:r>
                    </a:p>
                    <a:p>
                      <a:pPr algn="l" latinLnBrk="1"/>
                      <a:r>
                        <a:rPr lang="ko-KR" altLang="en-US" sz="2200" b="1" baseline="0" dirty="0" smtClean="0"/>
                        <a:t>전문대</a:t>
                      </a:r>
                      <a:r>
                        <a:rPr lang="en-US" altLang="ko-KR" sz="2200" b="1" baseline="0" dirty="0" smtClean="0"/>
                        <a:t>(</a:t>
                      </a:r>
                      <a:r>
                        <a:rPr lang="ko-KR" altLang="en-US" sz="2200" b="1" baseline="0" dirty="0" smtClean="0"/>
                        <a:t>인근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smtClean="0"/>
                        <a:t>유망학과</a:t>
                      </a:r>
                      <a:r>
                        <a:rPr lang="en-US" altLang="ko-KR" sz="2200" b="1" baseline="0" dirty="0" smtClean="0"/>
                        <a:t>)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5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논술</a:t>
                      </a:r>
                      <a:r>
                        <a:rPr lang="en-US" altLang="ko-KR" sz="2200" b="1" dirty="0" smtClean="0"/>
                        <a:t>(</a:t>
                      </a:r>
                      <a:r>
                        <a:rPr lang="ko-KR" altLang="en-US" sz="2200" b="1" dirty="0" err="1" smtClean="0"/>
                        <a:t>홍대</a:t>
                      </a:r>
                      <a:r>
                        <a:rPr lang="ko-KR" altLang="en-US" sz="2200" b="1" dirty="0" smtClean="0"/>
                        <a:t> 세종</a:t>
                      </a:r>
                      <a:r>
                        <a:rPr lang="en-US" altLang="ko-KR" sz="2200" b="1" dirty="0" smtClean="0"/>
                        <a:t>), </a:t>
                      </a:r>
                    </a:p>
                    <a:p>
                      <a:pPr algn="ctr" latinLnBrk="1"/>
                      <a:r>
                        <a:rPr lang="ko-KR" altLang="en-US" sz="2200" b="1" dirty="0" err="1" smtClean="0"/>
                        <a:t>조기취업형</a:t>
                      </a:r>
                      <a:r>
                        <a:rPr lang="ko-KR" altLang="en-US" sz="2200" b="1" dirty="0" smtClean="0"/>
                        <a:t> 계약학과</a:t>
                      </a:r>
                      <a:r>
                        <a:rPr lang="en-US" altLang="ko-KR" sz="2200" b="1" dirty="0" smtClean="0"/>
                        <a:t>,  </a:t>
                      </a:r>
                      <a:r>
                        <a:rPr lang="ko-KR" altLang="en-US" sz="2200" b="1" dirty="0" smtClean="0"/>
                        <a:t>정시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1583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1" y="456576"/>
            <a:ext cx="1813339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smtClean="0">
                <a:solidFill>
                  <a:prstClr val="white"/>
                </a:solidFill>
              </a:rPr>
              <a:t>등급별 전략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 smtClean="0">
                <a:solidFill>
                  <a:prstClr val="white"/>
                </a:solidFill>
              </a:rPr>
              <a:t>3</a:t>
            </a:r>
            <a:endParaRPr lang="ko-KR" altLang="en-US" sz="2400" b="1" dirty="0">
              <a:solidFill>
                <a:prstClr val="white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043609" y="1117600"/>
            <a:ext cx="10005391" cy="5842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>
                <a:solidFill>
                  <a:prstClr val="black"/>
                </a:solidFill>
              </a:rPr>
              <a:t>수시 지원 시 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‘3, 4, 6, 7, 9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월 연합 및 모의평가 성적 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VS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내신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’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으로 판단</a:t>
            </a:r>
            <a:endParaRPr lang="ko-KR" altLang="en-US" sz="2400" b="1" dirty="0">
              <a:solidFill>
                <a:prstClr val="black"/>
              </a:solidFill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3636477"/>
              </p:ext>
            </p:extLst>
          </p:nvPr>
        </p:nvGraphicFramePr>
        <p:xfrm>
          <a:off x="357807" y="1925586"/>
          <a:ext cx="11427792" cy="25602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506293"/>
                <a:gridCol w="2044700"/>
                <a:gridCol w="4876799"/>
              </a:tblGrid>
              <a:tr h="5994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내신 </a:t>
                      </a:r>
                      <a:r>
                        <a:rPr lang="en-US" altLang="ko-KR" sz="2400" b="1" dirty="0" smtClean="0">
                          <a:solidFill>
                            <a:schemeClr val="bg1"/>
                          </a:solidFill>
                        </a:rPr>
                        <a:t> </a:t>
                      </a:r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≥ 모의고사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등 급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b="1" dirty="0" smtClean="0">
                          <a:solidFill>
                            <a:schemeClr val="bg1"/>
                          </a:solidFill>
                        </a:rPr>
                        <a:t>내신 ≤ 모의고사</a:t>
                      </a:r>
                      <a:endParaRPr lang="ko-KR" altLang="en-US" sz="24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</a:tr>
              <a:tr h="5994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err="1" smtClean="0"/>
                        <a:t>비수도권</a:t>
                      </a:r>
                      <a:r>
                        <a:rPr lang="ko-KR" altLang="en-US" sz="2200" b="1" dirty="0" smtClean="0"/>
                        <a:t> 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종합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전문대</a:t>
                      </a:r>
                      <a:r>
                        <a:rPr lang="en-US" altLang="ko-KR" sz="2200" b="1" dirty="0" smtClean="0"/>
                        <a:t>,</a:t>
                      </a:r>
                    </a:p>
                    <a:p>
                      <a:pPr algn="ctr" latinLnBrk="1"/>
                      <a:r>
                        <a:rPr lang="ko-KR" altLang="en-US" sz="2200" b="1" dirty="0" err="1" smtClean="0"/>
                        <a:t>조기취업형</a:t>
                      </a:r>
                      <a:r>
                        <a:rPr lang="ko-KR" altLang="en-US" sz="2200" b="1" dirty="0" smtClean="0"/>
                        <a:t> 계약학과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6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err="1" smtClean="0"/>
                        <a:t>비수도권</a:t>
                      </a:r>
                      <a:r>
                        <a:rPr lang="en-US" altLang="ko-KR" sz="2200" b="1" baseline="0" dirty="0" smtClean="0"/>
                        <a:t> </a:t>
                      </a:r>
                      <a:r>
                        <a:rPr lang="ko-KR" altLang="en-US" sz="2200" b="1" baseline="0" dirty="0" smtClean="0"/>
                        <a:t>교과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smtClean="0"/>
                        <a:t>종합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smtClean="0"/>
                        <a:t>정시</a:t>
                      </a:r>
                      <a:r>
                        <a:rPr lang="en-US" altLang="ko-KR" sz="2200" b="1" baseline="0" dirty="0" smtClean="0"/>
                        <a:t> </a:t>
                      </a:r>
                    </a:p>
                    <a:p>
                      <a:pPr algn="ctr" latinLnBrk="1"/>
                      <a:r>
                        <a:rPr lang="ko-KR" altLang="en-US" sz="2200" b="1" baseline="0" dirty="0" err="1" smtClean="0"/>
                        <a:t>조기취업형</a:t>
                      </a:r>
                      <a:r>
                        <a:rPr lang="ko-KR" altLang="en-US" sz="2200" b="1" baseline="0" dirty="0" smtClean="0"/>
                        <a:t> 계약학과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5994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err="1" smtClean="0"/>
                        <a:t>비수도권</a:t>
                      </a:r>
                      <a:r>
                        <a:rPr lang="ko-KR" altLang="en-US" sz="2200" b="1" dirty="0" smtClean="0"/>
                        <a:t> 교과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종합</a:t>
                      </a:r>
                      <a:r>
                        <a:rPr lang="en-US" altLang="ko-KR" sz="2200" b="1" dirty="0" smtClean="0"/>
                        <a:t>, </a:t>
                      </a:r>
                      <a:r>
                        <a:rPr lang="ko-KR" altLang="en-US" sz="2200" b="1" dirty="0" smtClean="0"/>
                        <a:t>전문대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7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err="1" smtClean="0"/>
                        <a:t>비수도권</a:t>
                      </a:r>
                      <a:r>
                        <a:rPr lang="ko-KR" altLang="en-US" sz="2200" b="1" dirty="0" smtClean="0"/>
                        <a:t> 교과</a:t>
                      </a:r>
                      <a:r>
                        <a:rPr lang="en-US" altLang="ko-KR" sz="2200" b="1" dirty="0" smtClean="0"/>
                        <a:t>,</a:t>
                      </a:r>
                      <a:r>
                        <a:rPr lang="en-US" altLang="ko-KR" sz="2200" b="1" baseline="0" dirty="0" smtClean="0"/>
                        <a:t> </a:t>
                      </a:r>
                      <a:r>
                        <a:rPr lang="ko-KR" altLang="en-US" sz="2200" b="1" baseline="0" dirty="0" smtClean="0"/>
                        <a:t>종합</a:t>
                      </a:r>
                      <a:r>
                        <a:rPr lang="en-US" altLang="ko-KR" sz="2200" b="1" baseline="0" dirty="0" smtClean="0"/>
                        <a:t>, </a:t>
                      </a:r>
                      <a:r>
                        <a:rPr lang="ko-KR" altLang="en-US" sz="2200" b="1" baseline="0" dirty="0" smtClean="0"/>
                        <a:t>전문대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  <a:tr h="59940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전문대</a:t>
                      </a:r>
                      <a:endParaRPr lang="en-US" altLang="ko-KR" sz="2200" b="1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200" b="1" dirty="0" smtClean="0"/>
                        <a:t>8</a:t>
                      </a:r>
                      <a:endParaRPr lang="ko-KR" altLang="en-US" sz="22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200" b="1" dirty="0" smtClean="0"/>
                        <a:t>전문대</a:t>
                      </a:r>
                      <a:endParaRPr lang="ko-KR" altLang="en-US" sz="22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085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6294783" y="2504661"/>
            <a:ext cx="3591339" cy="1378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400" b="1" dirty="0" smtClean="0">
                <a:solidFill>
                  <a:srgbClr val="4472C4">
                    <a:lumMod val="50000"/>
                  </a:srgb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기타 </a:t>
            </a:r>
            <a:endParaRPr lang="en-US" altLang="ko-KR" sz="4400" b="1" dirty="0" smtClean="0">
              <a:solidFill>
                <a:srgbClr val="4472C4">
                  <a:lumMod val="50000"/>
                </a:srgb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4400" b="1" dirty="0" smtClean="0">
                <a:solidFill>
                  <a:srgbClr val="4472C4">
                    <a:lumMod val="50000"/>
                  </a:srgb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제언 및 당부</a:t>
            </a:r>
            <a:endParaRPr lang="en-US" altLang="ko-KR" sz="4400" b="1" dirty="0" smtClean="0">
              <a:solidFill>
                <a:srgbClr val="4472C4">
                  <a:lumMod val="50000"/>
                </a:srgb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209800" y="2768600"/>
            <a:ext cx="3454400" cy="1574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9600" b="1" dirty="0" smtClean="0">
                <a:solidFill>
                  <a:prstClr val="white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04</a:t>
            </a:r>
            <a:endParaRPr lang="ko-KR" altLang="en-US" sz="9600" b="1" dirty="0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7304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2" y="456576"/>
            <a:ext cx="2236992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기타 </a:t>
            </a:r>
            <a:r>
              <a:rPr lang="ko-KR" altLang="en-US" sz="2000" b="1" smtClean="0">
                <a:solidFill>
                  <a:prstClr val="white"/>
                </a:solidFill>
              </a:rPr>
              <a:t>제언 및 당부 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75858" y="1236931"/>
            <a:ext cx="11680353" cy="7061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AutoNum type="arabicPeriod"/>
            </a:pPr>
            <a:r>
              <a:rPr lang="ko-KR" altLang="en-US" sz="2800" b="1" dirty="0" smtClean="0">
                <a:solidFill>
                  <a:prstClr val="black"/>
                </a:solidFill>
              </a:rPr>
              <a:t>학생들의 학습 방법 점검</a:t>
            </a:r>
            <a:endParaRPr lang="ko-KR" altLang="en-US" sz="2800" b="1" dirty="0">
              <a:solidFill>
                <a:prstClr val="black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="" xmlns:a16="http://schemas.microsoft.com/office/drawing/2014/main" id="{85A60E66-6EC1-4C37-AC68-7FBC009F4C7B}"/>
              </a:ext>
            </a:extLst>
          </p:cNvPr>
          <p:cNvSpPr/>
          <p:nvPr/>
        </p:nvSpPr>
        <p:spPr>
          <a:xfrm>
            <a:off x="711201" y="2075587"/>
            <a:ext cx="113916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>
                <a:latin typeface="+mj-ea"/>
                <a:ea typeface="+mj-ea"/>
              </a:rPr>
              <a:t>‘</a:t>
            </a:r>
            <a:r>
              <a:rPr lang="ko-KR" altLang="en-US" sz="2800" b="1" dirty="0">
                <a:latin typeface="+mj-ea"/>
                <a:ea typeface="+mj-ea"/>
              </a:rPr>
              <a:t>수험생활</a:t>
            </a:r>
            <a:r>
              <a:rPr lang="en-US" altLang="ko-KR" sz="2800" b="1" dirty="0">
                <a:latin typeface="+mj-ea"/>
                <a:ea typeface="+mj-ea"/>
              </a:rPr>
              <a:t>’</a:t>
            </a:r>
            <a:r>
              <a:rPr lang="ko-KR" altLang="en-US" sz="2800" b="1" dirty="0">
                <a:latin typeface="+mj-ea"/>
                <a:ea typeface="+mj-ea"/>
              </a:rPr>
              <a:t>에는 스스로 고민해서 </a:t>
            </a:r>
            <a:r>
              <a:rPr lang="en-US" altLang="ko-KR" sz="2800" b="1" dirty="0">
                <a:latin typeface="+mj-ea"/>
                <a:ea typeface="+mj-ea"/>
              </a:rPr>
              <a:t> </a:t>
            </a:r>
            <a:endParaRPr lang="en-US" altLang="ko-KR" sz="2800" b="1" dirty="0" smtClean="0">
              <a:latin typeface="+mj-ea"/>
              <a:ea typeface="+mj-ea"/>
            </a:endParaRPr>
          </a:p>
          <a:p>
            <a:pPr algn="ctr"/>
            <a:r>
              <a:rPr lang="en-US" altLang="ko-KR" sz="2800" b="1" dirty="0" smtClean="0">
                <a:latin typeface="+mj-ea"/>
                <a:ea typeface="+mj-ea"/>
              </a:rPr>
              <a:t>[</a:t>
            </a:r>
            <a:r>
              <a:rPr lang="ko-KR" altLang="en-US" sz="2800" b="1" dirty="0">
                <a:solidFill>
                  <a:srgbClr val="FF0000"/>
                </a:solidFill>
                <a:latin typeface="+mj-ea"/>
                <a:ea typeface="+mj-ea"/>
              </a:rPr>
              <a:t>문제 풀이</a:t>
            </a:r>
            <a:r>
              <a:rPr lang="en-US" altLang="ko-KR" sz="2800" b="1" dirty="0">
                <a:solidFill>
                  <a:srgbClr val="FF0000"/>
                </a:solidFill>
                <a:latin typeface="+mj-ea"/>
                <a:ea typeface="+mj-ea"/>
              </a:rPr>
              <a:t>-</a:t>
            </a:r>
            <a:r>
              <a:rPr lang="ko-KR" altLang="en-US" sz="2800" b="1" dirty="0">
                <a:solidFill>
                  <a:srgbClr val="FF0000"/>
                </a:solidFill>
                <a:latin typeface="+mj-ea"/>
                <a:ea typeface="+mj-ea"/>
              </a:rPr>
              <a:t>정답 찾기</a:t>
            </a:r>
            <a:r>
              <a:rPr lang="en-US" altLang="ko-KR" sz="2800" b="1" dirty="0">
                <a:solidFill>
                  <a:srgbClr val="FF0000"/>
                </a:solidFill>
                <a:latin typeface="+mj-ea"/>
                <a:ea typeface="+mj-ea"/>
              </a:rPr>
              <a:t>-</a:t>
            </a:r>
            <a:r>
              <a:rPr lang="ko-KR" altLang="en-US" sz="2800" b="1" dirty="0">
                <a:solidFill>
                  <a:srgbClr val="FF0000"/>
                </a:solidFill>
                <a:latin typeface="+mj-ea"/>
                <a:ea typeface="+mj-ea"/>
              </a:rPr>
              <a:t>오답 풀이</a:t>
            </a:r>
            <a:r>
              <a:rPr lang="en-US" altLang="ko-KR" sz="2800" b="1" dirty="0">
                <a:latin typeface="+mj-ea"/>
                <a:ea typeface="+mj-ea"/>
              </a:rPr>
              <a:t>]</a:t>
            </a:r>
          </a:p>
          <a:p>
            <a:pPr algn="ctr"/>
            <a:r>
              <a:rPr lang="ko-KR" altLang="en-US" sz="2800" b="1" dirty="0">
                <a:latin typeface="+mj-ea"/>
                <a:ea typeface="+mj-ea"/>
              </a:rPr>
              <a:t>과정이 필수로 수반되어야 하는 것</a:t>
            </a:r>
            <a:endParaRPr lang="en-US" altLang="ko-KR" sz="2800" b="1" dirty="0">
              <a:latin typeface="+mj-ea"/>
              <a:ea typeface="+mj-ea"/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="" xmlns:a16="http://schemas.microsoft.com/office/drawing/2014/main" id="{37D0A4D2-D3AD-4631-9AB1-7C5F441ACACE}"/>
              </a:ext>
            </a:extLst>
          </p:cNvPr>
          <p:cNvSpPr/>
          <p:nvPr/>
        </p:nvSpPr>
        <p:spPr>
          <a:xfrm>
            <a:off x="563012" y="3712413"/>
            <a:ext cx="1118267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b="1" dirty="0" err="1">
                <a:latin typeface="+mj-ea"/>
                <a:ea typeface="+mj-ea"/>
              </a:rPr>
              <a:t>인강</a:t>
            </a:r>
            <a:r>
              <a:rPr lang="ko-KR" altLang="en-US" sz="3200" b="1" dirty="0">
                <a:latin typeface="+mj-ea"/>
                <a:ea typeface="+mj-ea"/>
              </a:rPr>
              <a:t> 완강으로 공부 다 했다고 </a:t>
            </a:r>
            <a:r>
              <a:rPr lang="ko-KR" altLang="en-US" sz="3200" b="1" dirty="0" smtClean="0">
                <a:latin typeface="+mj-ea"/>
                <a:ea typeface="+mj-ea"/>
              </a:rPr>
              <a:t>착각하고 있지 않나 점검 </a:t>
            </a:r>
            <a:endParaRPr lang="en-US" altLang="ko-KR" sz="3200" b="1" dirty="0">
              <a:latin typeface="+mj-ea"/>
              <a:ea typeface="+mj-ea"/>
            </a:endParaRPr>
          </a:p>
          <a:p>
            <a:pPr algn="ctr"/>
            <a:r>
              <a:rPr lang="ko-KR" altLang="en-US" sz="2200" b="1" dirty="0" err="1">
                <a:solidFill>
                  <a:srgbClr val="FF0000"/>
                </a:solidFill>
                <a:latin typeface="+mj-ea"/>
                <a:ea typeface="+mj-ea"/>
              </a:rPr>
              <a:t>일방향</a:t>
            </a:r>
            <a:r>
              <a:rPr lang="ko-KR" altLang="en-US" sz="2200" b="1" dirty="0">
                <a:solidFill>
                  <a:srgbClr val="FF0000"/>
                </a:solidFill>
                <a:latin typeface="+mj-ea"/>
                <a:ea typeface="+mj-ea"/>
              </a:rPr>
              <a:t> 강의를 듣는 것만으로는 학습 내용이 온전히 내 것이 될 수 없음 </a:t>
            </a:r>
            <a:endParaRPr lang="en-US" altLang="ko-KR" sz="2200" b="1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52058" y="5275531"/>
            <a:ext cx="11680353" cy="7061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 smtClean="0">
                <a:solidFill>
                  <a:prstClr val="black"/>
                </a:solidFill>
              </a:rPr>
              <a:t>2.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다양한 정보 속 중심을 잡아주세요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.</a:t>
            </a:r>
            <a:endParaRPr lang="ko-KR" altLang="en-US" sz="2800" b="1" dirty="0">
              <a:solidFill>
                <a:prstClr val="black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1596659" y="5897831"/>
            <a:ext cx="7267942" cy="7061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400" b="1" dirty="0" smtClean="0">
                <a:solidFill>
                  <a:prstClr val="black"/>
                </a:solidFill>
              </a:rPr>
              <a:t>-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듣고 싶고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믿고 싶은 정보는 아닌가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?</a:t>
            </a:r>
            <a:endParaRPr lang="ko-KR" altLang="en-US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51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2" y="456576"/>
            <a:ext cx="2236992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기타 </a:t>
            </a:r>
            <a:r>
              <a:rPr lang="ko-KR" altLang="en-US" sz="2000" b="1" smtClean="0">
                <a:solidFill>
                  <a:prstClr val="white"/>
                </a:solidFill>
              </a:rPr>
              <a:t>제언 및 당부 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275858" y="2452300"/>
            <a:ext cx="11680353" cy="7061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 smtClean="0">
                <a:solidFill>
                  <a:prstClr val="black"/>
                </a:solidFill>
              </a:rPr>
              <a:t>4.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가정학습 사용에 대한 고찰 필요</a:t>
            </a:r>
            <a:endParaRPr lang="ko-KR" altLang="en-US" sz="2800" b="1" dirty="0">
              <a:solidFill>
                <a:prstClr val="black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275857" y="1563895"/>
            <a:ext cx="11680353" cy="7061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 smtClean="0">
                <a:solidFill>
                  <a:prstClr val="black"/>
                </a:solidFill>
              </a:rPr>
              <a:t>3.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내년에 대한 약속을 미리 하지 말아주세요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. 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–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재수</a:t>
            </a:r>
            <a:r>
              <a:rPr lang="en-US" altLang="ko-KR" sz="24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2400" b="1" dirty="0" smtClean="0">
                <a:solidFill>
                  <a:prstClr val="black"/>
                </a:solidFill>
              </a:rPr>
              <a:t>유학 등</a:t>
            </a:r>
            <a:endParaRPr lang="ko-KR" altLang="en-US" sz="2400" b="1" dirty="0">
              <a:solidFill>
                <a:prstClr val="black"/>
              </a:solidFill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298864" y="4364491"/>
            <a:ext cx="11680353" cy="7061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srgbClr val="FF0000"/>
                </a:solidFill>
              </a:rPr>
              <a:t>6</a:t>
            </a:r>
            <a:r>
              <a:rPr lang="en-US" altLang="ko-KR" sz="2800" b="1" dirty="0" smtClean="0">
                <a:solidFill>
                  <a:srgbClr val="FF0000"/>
                </a:solidFill>
              </a:rPr>
              <a:t>. 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교대</a:t>
            </a:r>
            <a:r>
              <a:rPr lang="en-US" altLang="ko-KR" sz="2800" b="1" dirty="0">
                <a:solidFill>
                  <a:srgbClr val="FF0000"/>
                </a:solidFill>
              </a:rPr>
              <a:t> </a:t>
            </a:r>
            <a:r>
              <a:rPr lang="ko-KR" altLang="en-US" sz="2800" b="1" dirty="0" smtClean="0">
                <a:solidFill>
                  <a:srgbClr val="FF0000"/>
                </a:solidFill>
              </a:rPr>
              <a:t>관련 안내</a:t>
            </a:r>
            <a:endParaRPr lang="ko-KR" altLang="en-US" sz="2800" b="1" dirty="0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72985" y="3372444"/>
            <a:ext cx="11680353" cy="7061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ko-KR" sz="2800" b="1" dirty="0">
                <a:solidFill>
                  <a:prstClr val="black"/>
                </a:solidFill>
              </a:rPr>
              <a:t>5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.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대학별 선행학습보고서 확인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(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논술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, </a:t>
            </a:r>
            <a:r>
              <a:rPr lang="ko-KR" altLang="en-US" sz="2800" b="1" dirty="0" smtClean="0">
                <a:solidFill>
                  <a:prstClr val="black"/>
                </a:solidFill>
              </a:rPr>
              <a:t>면접 등</a:t>
            </a:r>
            <a:r>
              <a:rPr lang="en-US" altLang="ko-KR" sz="2800" b="1" dirty="0" smtClean="0">
                <a:solidFill>
                  <a:prstClr val="black"/>
                </a:solidFill>
              </a:rPr>
              <a:t>) </a:t>
            </a:r>
            <a:endParaRPr lang="ko-KR" altLang="en-US" sz="2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98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528049" y="483079"/>
            <a:ext cx="2574812" cy="3105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980662" y="456576"/>
            <a:ext cx="2236992" cy="4180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prstClr val="white"/>
                </a:solidFill>
              </a:rPr>
              <a:t>기타 </a:t>
            </a:r>
            <a:r>
              <a:rPr lang="ko-KR" altLang="en-US" sz="2000" b="1" smtClean="0">
                <a:solidFill>
                  <a:prstClr val="white"/>
                </a:solidFill>
              </a:rPr>
              <a:t>제언 및 당부 </a:t>
            </a:r>
            <a:endParaRPr lang="ko-KR" altLang="en-US" sz="2000" b="1" dirty="0">
              <a:solidFill>
                <a:prstClr val="white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78418" y="1204688"/>
            <a:ext cx="11786797" cy="6966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rgbClr val="002060"/>
                </a:solidFill>
              </a:rPr>
              <a:t>대입 관련 정보 사이트</a:t>
            </a:r>
            <a:r>
              <a:rPr lang="en-US" altLang="ko-KR" sz="2400" b="1" dirty="0" smtClean="0">
                <a:solidFill>
                  <a:srgbClr val="002060"/>
                </a:solidFill>
              </a:rPr>
              <a:t> </a:t>
            </a:r>
            <a:endParaRPr lang="ko-KR" altLang="en-US" sz="2400" b="1" dirty="0">
              <a:solidFill>
                <a:srgbClr val="00206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48145" y="1901374"/>
            <a:ext cx="10958946" cy="6259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경기도 진학정보센터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–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진학정보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err="1" smtClean="0">
                <a:solidFill>
                  <a:schemeClr val="tx1"/>
                </a:solidFill>
              </a:rPr>
              <a:t>전형별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분석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/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전략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방문 상담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48139" y="2594729"/>
            <a:ext cx="11430005" cy="1052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대학입학정보포털 어디가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–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온라인 배치표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모의지원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</a:p>
          <a:p>
            <a:r>
              <a:rPr lang="en-US" altLang="ko-KR" sz="2400" b="1" dirty="0">
                <a:solidFill>
                  <a:schemeClr val="tx1"/>
                </a:solidFill>
              </a:rPr>
              <a:t>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                              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입시정보 검색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대학별 평균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(or70%)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컷 점수 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748134" y="3718172"/>
            <a:ext cx="11430005" cy="7395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전문대학 포털 프로칼리지</a:t>
            </a:r>
            <a:r>
              <a:rPr lang="en-US" altLang="ko-KR" sz="2400" b="1" dirty="0">
                <a:solidFill>
                  <a:schemeClr val="tx1"/>
                </a:solidFill>
              </a:rPr>
              <a:t>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–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전문대 수시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정시 컨설팅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온라인 배치표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진학 상담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748130" y="4593380"/>
            <a:ext cx="11430005" cy="10529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smtClean="0">
                <a:solidFill>
                  <a:schemeClr val="tx1"/>
                </a:solidFill>
              </a:rPr>
              <a:t>서울시교육청 진학진로정보센터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</a:t>
            </a:r>
          </a:p>
          <a:p>
            <a:r>
              <a:rPr lang="en-US" altLang="ko-KR" sz="2400" b="1" dirty="0">
                <a:solidFill>
                  <a:schemeClr val="tx1"/>
                </a:solidFill>
              </a:rPr>
              <a:t>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  –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대학별 분석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전략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예체능 대입정보</a:t>
            </a:r>
            <a:endParaRPr lang="ko-KR" altLang="en-US" sz="2400" b="1" dirty="0">
              <a:solidFill>
                <a:schemeClr val="tx1"/>
              </a:solidFill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734270" y="5723890"/>
            <a:ext cx="11430005" cy="81741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400" b="1" dirty="0" err="1" smtClean="0">
                <a:solidFill>
                  <a:schemeClr val="tx1"/>
                </a:solidFill>
              </a:rPr>
              <a:t>한솔고등학교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 홈페이지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– 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학생마당 </a:t>
            </a:r>
            <a:r>
              <a:rPr lang="en-US" altLang="ko-KR" sz="2400" b="1" dirty="0" smtClean="0">
                <a:solidFill>
                  <a:schemeClr val="tx1"/>
                </a:solidFill>
              </a:rPr>
              <a:t>-&gt;</a:t>
            </a:r>
            <a:r>
              <a:rPr lang="ko-KR" altLang="en-US" sz="2400" b="1" dirty="0" smtClean="0">
                <a:solidFill>
                  <a:schemeClr val="tx1"/>
                </a:solidFill>
              </a:rPr>
              <a:t>대학입시정보</a:t>
            </a:r>
            <a:endParaRPr lang="en-US" altLang="ko-KR" sz="2400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980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130300" y="1866900"/>
            <a:ext cx="10172700" cy="25273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 smtClean="0">
                <a:solidFill>
                  <a:schemeClr val="tx1"/>
                </a:solidFill>
              </a:rPr>
              <a:t>긴 시간 함께 해주셔서 감사합니다</a:t>
            </a:r>
            <a:r>
              <a:rPr lang="en-US" altLang="ko-KR" sz="4800" b="1" dirty="0" smtClean="0">
                <a:solidFill>
                  <a:schemeClr val="tx1"/>
                </a:solidFill>
              </a:rPr>
              <a:t>.</a:t>
            </a:r>
            <a:endParaRPr lang="ko-KR" altLang="en-US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9461501" y="483079"/>
            <a:ext cx="2641360" cy="32972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dirty="0" err="1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한솔고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 </a:t>
            </a:r>
            <a:r>
              <a:rPr lang="en-US" altLang="ko-KR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2023 </a:t>
            </a:r>
            <a:r>
              <a:rPr lang="ko-KR" altLang="en-US" sz="1600" dirty="0" smtClean="0">
                <a:solidFill>
                  <a:srgbClr val="44546A">
                    <a:lumMod val="40000"/>
                    <a:lumOff val="60000"/>
                  </a:srgbClr>
                </a:solidFill>
                <a:latin typeface="휴먼옛체" panose="02030504000101010101" pitchFamily="18" charset="-127"/>
                <a:ea typeface="휴먼옛체" panose="02030504000101010101" pitchFamily="18" charset="-127"/>
                <a:cs typeface="함초롬돋움" panose="020B0604000101010101" pitchFamily="50" charset="-127"/>
              </a:rPr>
              <a:t>대입 설명회</a:t>
            </a:r>
            <a:endParaRPr lang="ko-KR" altLang="en-US" sz="1600" dirty="0">
              <a:solidFill>
                <a:srgbClr val="44546A">
                  <a:lumMod val="40000"/>
                  <a:lumOff val="60000"/>
                </a:srgbClr>
              </a:solidFill>
              <a:latin typeface="휴먼옛체" panose="02030504000101010101" pitchFamily="18" charset="-127"/>
              <a:ea typeface="휴먼옛체" panose="02030504000101010101" pitchFamily="18" charset="-127"/>
              <a:cs typeface="함초롬돋움" panose="020B0604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980661" y="456576"/>
            <a:ext cx="5154131" cy="3370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2023 </a:t>
            </a:r>
            <a:r>
              <a:rPr lang="ko-KR" altLang="en-US" sz="2000" b="1" dirty="0" smtClean="0"/>
              <a:t>대입전형 주요 특징 및 변경 사항 </a:t>
            </a:r>
            <a:endParaRPr lang="ko-KR" altLang="en-US" sz="2000" b="1" dirty="0"/>
          </a:p>
        </p:txBody>
      </p:sp>
      <p:sp>
        <p:nvSpPr>
          <p:cNvPr id="4" name="직사각형 3"/>
          <p:cNvSpPr/>
          <p:nvPr/>
        </p:nvSpPr>
        <p:spPr>
          <a:xfrm>
            <a:off x="357809" y="416819"/>
            <a:ext cx="397565" cy="457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b="1" dirty="0"/>
              <a:t>2</a:t>
            </a:r>
            <a:endParaRPr lang="ko-KR" altLang="en-US" sz="2400" b="1" dirty="0"/>
          </a:p>
        </p:txBody>
      </p:sp>
      <p:sp>
        <p:nvSpPr>
          <p:cNvPr id="7" name="직사각형 6"/>
          <p:cNvSpPr/>
          <p:nvPr/>
        </p:nvSpPr>
        <p:spPr>
          <a:xfrm>
            <a:off x="980661" y="1213668"/>
            <a:ext cx="10989666" cy="615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 smtClean="0">
                <a:solidFill>
                  <a:schemeClr val="tx1"/>
                </a:solidFill>
              </a:rPr>
              <a:t>      수도권 정시 모집인원 소폭 증가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800" b="1" dirty="0" err="1" smtClean="0">
                <a:solidFill>
                  <a:schemeClr val="tx1"/>
                </a:solidFill>
              </a:rPr>
              <a:t>비수도권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 수시 모집인원 증가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55374" y="1080678"/>
            <a:ext cx="840670" cy="63176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 smtClean="0"/>
              <a:t>1</a:t>
            </a:r>
            <a:endParaRPr lang="ko-KR" altLang="en-US" sz="4000" b="1" dirty="0"/>
          </a:p>
        </p:txBody>
      </p:sp>
      <p:sp>
        <p:nvSpPr>
          <p:cNvPr id="9" name="직사각형 8"/>
          <p:cNvSpPr/>
          <p:nvPr/>
        </p:nvSpPr>
        <p:spPr>
          <a:xfrm>
            <a:off x="1000061" y="2180715"/>
            <a:ext cx="10989666" cy="615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 smtClean="0">
                <a:solidFill>
                  <a:schemeClr val="tx1"/>
                </a:solidFill>
              </a:rPr>
              <a:t>      수시는 학생부 위주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,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정시는 수능위주 선발 기조 유지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758149" y="2064330"/>
            <a:ext cx="840670" cy="63176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/>
              <a:t>2</a:t>
            </a:r>
            <a:endParaRPr lang="ko-KR" altLang="en-US" sz="4000" b="1" dirty="0"/>
          </a:p>
        </p:txBody>
      </p:sp>
      <p:sp>
        <p:nvSpPr>
          <p:cNvPr id="11" name="직사각형 10"/>
          <p:cNvSpPr/>
          <p:nvPr/>
        </p:nvSpPr>
        <p:spPr>
          <a:xfrm>
            <a:off x="1019461" y="3097883"/>
            <a:ext cx="10989666" cy="615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 smtClean="0">
                <a:solidFill>
                  <a:schemeClr val="tx1"/>
                </a:solidFill>
              </a:rPr>
              <a:t>      대학별 논술위주 전형 모집인원 감소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760924" y="2981495"/>
            <a:ext cx="840670" cy="63176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 smtClean="0"/>
              <a:t>3</a:t>
            </a:r>
            <a:endParaRPr lang="ko-KR" altLang="en-US" sz="4000" b="1" dirty="0"/>
          </a:p>
        </p:txBody>
      </p:sp>
      <p:sp>
        <p:nvSpPr>
          <p:cNvPr id="13" name="직사각형 12"/>
          <p:cNvSpPr/>
          <p:nvPr/>
        </p:nvSpPr>
        <p:spPr>
          <a:xfrm>
            <a:off x="1022236" y="4048303"/>
            <a:ext cx="10989666" cy="615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 smtClean="0">
                <a:solidFill>
                  <a:schemeClr val="tx1"/>
                </a:solidFill>
              </a:rPr>
              <a:t>      학교장추천전형 운영 대학 및 모집비율 증가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763699" y="3931916"/>
            <a:ext cx="840670" cy="63176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/>
              <a:t>4</a:t>
            </a:r>
            <a:endParaRPr lang="ko-KR" altLang="en-US" sz="4000" b="1" dirty="0"/>
          </a:p>
        </p:txBody>
      </p:sp>
      <p:sp>
        <p:nvSpPr>
          <p:cNvPr id="15" name="직사각형 14"/>
          <p:cNvSpPr/>
          <p:nvPr/>
        </p:nvSpPr>
        <p:spPr>
          <a:xfrm>
            <a:off x="1025011" y="4982092"/>
            <a:ext cx="10989666" cy="615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 smtClean="0">
                <a:solidFill>
                  <a:schemeClr val="tx1"/>
                </a:solidFill>
              </a:rPr>
              <a:t>      의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,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약학 계열 지역인재 전형 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40%(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간호</a:t>
            </a:r>
            <a:r>
              <a:rPr lang="en-US" altLang="ko-KR" sz="2800" b="1" dirty="0" smtClean="0">
                <a:solidFill>
                  <a:schemeClr val="tx1"/>
                </a:solidFill>
              </a:rPr>
              <a:t>30%) </a:t>
            </a:r>
            <a:r>
              <a:rPr lang="ko-KR" altLang="en-US" sz="2800" b="1" dirty="0" smtClean="0">
                <a:solidFill>
                  <a:schemeClr val="tx1"/>
                </a:solidFill>
              </a:rPr>
              <a:t>이상 의무 선발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766474" y="4865705"/>
            <a:ext cx="840670" cy="63176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 smtClean="0"/>
              <a:t>5</a:t>
            </a:r>
            <a:endParaRPr lang="ko-KR" altLang="en-US" sz="4000" b="1" dirty="0"/>
          </a:p>
        </p:txBody>
      </p:sp>
      <p:sp>
        <p:nvSpPr>
          <p:cNvPr id="17" name="직사각형 16"/>
          <p:cNvSpPr/>
          <p:nvPr/>
        </p:nvSpPr>
        <p:spPr>
          <a:xfrm>
            <a:off x="1044411" y="5965769"/>
            <a:ext cx="10989666" cy="61514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800" b="1" dirty="0" smtClean="0">
                <a:solidFill>
                  <a:schemeClr val="tx1"/>
                </a:solidFill>
              </a:rPr>
              <a:t>      계열별 교차 지원 등의 변수 지속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769249" y="5832748"/>
            <a:ext cx="840670" cy="631767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000" b="1" dirty="0"/>
              <a:t>6</a:t>
            </a:r>
            <a:endParaRPr lang="ko-KR" alt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35942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맑은 고딕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2382</TotalTime>
  <Words>6287</Words>
  <Application>Microsoft Office PowerPoint</Application>
  <PresentationFormat>와이드스크린</PresentationFormat>
  <Paragraphs>1732</Paragraphs>
  <Slides>86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86</vt:i4>
      </vt:variant>
    </vt:vector>
  </HeadingPairs>
  <TitlesOfParts>
    <vt:vector size="95" baseType="lpstr">
      <vt:lpstr>HY견고딕</vt:lpstr>
      <vt:lpstr>Roboto Black</vt:lpstr>
      <vt:lpstr>Roboto Condensed Light</vt:lpstr>
      <vt:lpstr>맑은 고딕</vt:lpstr>
      <vt:lpstr>함초롬돋움</vt:lpstr>
      <vt:lpstr>함초롬바탕</vt:lpstr>
      <vt:lpstr>휴먼옛체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579</cp:revision>
  <dcterms:created xsi:type="dcterms:W3CDTF">2022-03-26T06:16:46Z</dcterms:created>
  <dcterms:modified xsi:type="dcterms:W3CDTF">2022-04-04T05:37:26Z</dcterms:modified>
  <cp:contentStatus>최종본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