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536" r:id="rId3"/>
    <p:sldId id="549" r:id="rId4"/>
    <p:sldId id="535" r:id="rId5"/>
    <p:sldId id="550" r:id="rId6"/>
    <p:sldId id="551" r:id="rId7"/>
    <p:sldId id="513" r:id="rId8"/>
    <p:sldId id="508" r:id="rId9"/>
    <p:sldId id="525" r:id="rId10"/>
    <p:sldId id="526" r:id="rId11"/>
    <p:sldId id="538" r:id="rId12"/>
    <p:sldId id="512" r:id="rId13"/>
    <p:sldId id="527" r:id="rId14"/>
    <p:sldId id="539" r:id="rId15"/>
    <p:sldId id="529" r:id="rId16"/>
    <p:sldId id="540" r:id="rId17"/>
    <p:sldId id="552" r:id="rId18"/>
    <p:sldId id="541" r:id="rId19"/>
    <p:sldId id="542" r:id="rId20"/>
    <p:sldId id="543" r:id="rId21"/>
    <p:sldId id="531" r:id="rId22"/>
    <p:sldId id="545" r:id="rId23"/>
    <p:sldId id="544" r:id="rId24"/>
    <p:sldId id="546" r:id="rId25"/>
    <p:sldId id="548" r:id="rId26"/>
    <p:sldId id="406" r:id="rId27"/>
  </p:sldIdLst>
  <p:sldSz cx="9144000" cy="6858000" type="screen4x3"/>
  <p:notesSz cx="9926638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807B9"/>
    <a:srgbClr val="FF3399"/>
    <a:srgbClr val="000000"/>
    <a:srgbClr val="CCFFCC"/>
    <a:srgbClr val="411246"/>
    <a:srgbClr val="00668A"/>
    <a:srgbClr val="89E0FF"/>
    <a:srgbClr val="0066FF"/>
    <a:srgbClr val="0066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15" autoAdjust="0"/>
    <p:restoredTop sz="86414" autoAdjust="0"/>
  </p:normalViewPr>
  <p:slideViewPr>
    <p:cSldViewPr>
      <p:cViewPr varScale="1">
        <p:scale>
          <a:sx n="74" d="100"/>
          <a:sy n="74" d="100"/>
        </p:scale>
        <p:origin x="-171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24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3" d="100"/>
          <a:sy n="113" d="100"/>
        </p:scale>
        <p:origin x="-276" y="-102"/>
      </p:cViewPr>
      <p:guideLst>
        <p:guide orient="horz" pos="2141"/>
        <p:guide pos="312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237EC8-B4E6-4B14-9767-BC5C8689C27F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87E9CDD7-7C80-4FDB-A239-2614F132E8F7}" type="pres">
      <dgm:prSet presAssocID="{BF237EC8-B4E6-4B14-9767-BC5C8689C27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EF85540-F6AE-4887-8DD1-A2F5BF24530F}" type="presOf" srcId="{BF237EC8-B4E6-4B14-9767-BC5C8689C27F}" destId="{87E9CDD7-7C80-4FDB-A239-2614F132E8F7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CC2F6D-AAE1-456C-971E-5F187D988B4B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2B66EBF9-EBE6-466D-9950-94D1CDC75F7D}">
      <dgm:prSet phldrT="[텍스트]" custT="1"/>
      <dgm:spPr/>
      <dgm:t>
        <a:bodyPr/>
        <a:lstStyle/>
        <a:p>
          <a:pPr latinLnBrk="1"/>
          <a:r>
            <a:rPr lang="en-US" altLang="ko-KR" sz="2800" b="1" dirty="0" smtClean="0">
              <a:solidFill>
                <a:srgbClr val="006600"/>
              </a:solidFill>
              <a:latin typeface="휴먼엑스포" pitchFamily="18" charset="-127"/>
              <a:ea typeface="휴먼엑스포" pitchFamily="18" charset="-127"/>
            </a:rPr>
            <a:t>2012 </a:t>
          </a:r>
          <a:r>
            <a:rPr lang="ko-KR" altLang="en-US" sz="2800" b="1" dirty="0" smtClean="0">
              <a:solidFill>
                <a:srgbClr val="006600"/>
              </a:solidFill>
              <a:latin typeface="휴먼엑스포" pitchFamily="18" charset="-127"/>
              <a:ea typeface="휴먼엑스포" pitchFamily="18" charset="-127"/>
            </a:rPr>
            <a:t>지표</a:t>
          </a:r>
          <a:endParaRPr lang="ko-KR" altLang="en-US" sz="2800" b="1" dirty="0">
            <a:solidFill>
              <a:srgbClr val="006600"/>
            </a:solidFill>
            <a:latin typeface="휴먼엑스포" pitchFamily="18" charset="-127"/>
            <a:ea typeface="휴먼엑스포" pitchFamily="18" charset="-127"/>
          </a:endParaRPr>
        </a:p>
      </dgm:t>
    </dgm:pt>
    <dgm:pt modelId="{C3162713-65B1-477F-BCFA-6723AF060F4F}" type="parTrans" cxnId="{31DB4AA2-7B48-40BA-A82C-F074A64B5B73}">
      <dgm:prSet/>
      <dgm:spPr/>
      <dgm:t>
        <a:bodyPr/>
        <a:lstStyle/>
        <a:p>
          <a:pPr latinLnBrk="1"/>
          <a:endParaRPr lang="ko-KR" altLang="en-US"/>
        </a:p>
      </dgm:t>
    </dgm:pt>
    <dgm:pt modelId="{E281F709-D92D-4451-BA95-486ECDC6356F}" type="sibTrans" cxnId="{31DB4AA2-7B48-40BA-A82C-F074A64B5B73}">
      <dgm:prSet/>
      <dgm:spPr/>
      <dgm:t>
        <a:bodyPr/>
        <a:lstStyle/>
        <a:p>
          <a:pPr latinLnBrk="1"/>
          <a:endParaRPr lang="ko-KR" altLang="en-US"/>
        </a:p>
      </dgm:t>
    </dgm:pt>
    <dgm:pt modelId="{CD869C04-5A24-4235-8041-756A5F376481}">
      <dgm:prSet phldrT="[텍스트]" custT="1"/>
      <dgm:spPr/>
      <dgm:t>
        <a:bodyPr/>
        <a:lstStyle/>
        <a:p>
          <a:pPr algn="l" latinLnBrk="1"/>
          <a:r>
            <a:rPr lang="ko-KR" altLang="en-US" sz="2400" dirty="0" smtClean="0">
              <a:latin typeface="휴먼엑스포" pitchFamily="18" charset="-127"/>
              <a:ea typeface="휴먼엑스포" pitchFamily="18" charset="-127"/>
            </a:rPr>
            <a:t>평가의 주안점</a:t>
          </a:r>
          <a:endParaRPr lang="en-US" altLang="ko-KR" sz="2400" dirty="0" smtClean="0">
            <a:latin typeface="휴먼엑스포" pitchFamily="18" charset="-127"/>
            <a:ea typeface="휴먼엑스포" pitchFamily="18" charset="-127"/>
          </a:endParaRPr>
        </a:p>
        <a:p>
          <a:pPr algn="l" latinLnBrk="1"/>
          <a:r>
            <a:rPr lang="ko-KR" altLang="en-US" sz="2400" dirty="0" smtClean="0">
              <a:latin typeface="휴먼엑스포" pitchFamily="18" charset="-127"/>
              <a:ea typeface="휴먼엑스포" pitchFamily="18" charset="-127"/>
            </a:rPr>
            <a:t>관련 질문 예시</a:t>
          </a:r>
          <a:endParaRPr lang="en-US" altLang="ko-KR" sz="2400" dirty="0" smtClean="0">
            <a:latin typeface="휴먼엑스포" pitchFamily="18" charset="-127"/>
            <a:ea typeface="휴먼엑스포" pitchFamily="18" charset="-127"/>
          </a:endParaRPr>
        </a:p>
        <a:p>
          <a:pPr algn="l" latinLnBrk="1"/>
          <a:r>
            <a:rPr lang="ko-KR" altLang="en-US" sz="2400" dirty="0" smtClean="0">
              <a:latin typeface="휴먼엑스포" pitchFamily="18" charset="-127"/>
              <a:ea typeface="휴먼엑스포" pitchFamily="18" charset="-127"/>
            </a:rPr>
            <a:t>평가근거자료</a:t>
          </a:r>
          <a:endParaRPr lang="en-US" altLang="ko-KR" sz="2400" dirty="0" smtClean="0">
            <a:latin typeface="휴먼엑스포" pitchFamily="18" charset="-127"/>
            <a:ea typeface="휴먼엑스포" pitchFamily="18" charset="-127"/>
          </a:endParaRPr>
        </a:p>
        <a:p>
          <a:pPr algn="l" latinLnBrk="1"/>
          <a:r>
            <a:rPr lang="ko-KR" altLang="en-US" sz="2400" dirty="0" smtClean="0">
              <a:latin typeface="휴먼엑스포" pitchFamily="18" charset="-127"/>
              <a:ea typeface="휴먼엑스포" pitchFamily="18" charset="-127"/>
            </a:rPr>
            <a:t>운영사례</a:t>
          </a:r>
          <a:endParaRPr lang="ko-KR" altLang="en-US" sz="2400" dirty="0">
            <a:latin typeface="휴먼엑스포" pitchFamily="18" charset="-127"/>
            <a:ea typeface="휴먼엑스포" pitchFamily="18" charset="-127"/>
          </a:endParaRPr>
        </a:p>
      </dgm:t>
    </dgm:pt>
    <dgm:pt modelId="{46912D75-8687-4FAE-B1DF-F15D1E82E185}" type="parTrans" cxnId="{5DB176A7-CDB4-4EB3-9EF1-8865A66FA282}">
      <dgm:prSet/>
      <dgm:spPr/>
      <dgm:t>
        <a:bodyPr/>
        <a:lstStyle/>
        <a:p>
          <a:pPr latinLnBrk="1"/>
          <a:endParaRPr lang="ko-KR" altLang="en-US"/>
        </a:p>
      </dgm:t>
    </dgm:pt>
    <dgm:pt modelId="{87EB0739-AD01-4925-9A87-32911252E65F}" type="sibTrans" cxnId="{5DB176A7-CDB4-4EB3-9EF1-8865A66FA282}">
      <dgm:prSet/>
      <dgm:spPr/>
      <dgm:t>
        <a:bodyPr/>
        <a:lstStyle/>
        <a:p>
          <a:pPr latinLnBrk="1"/>
          <a:endParaRPr lang="ko-KR" altLang="en-US"/>
        </a:p>
      </dgm:t>
    </dgm:pt>
    <dgm:pt modelId="{0CB766BA-CE75-4D76-B305-141017DCC9A6}">
      <dgm:prSet phldrT="[텍스트]" custT="1"/>
      <dgm:spPr/>
      <dgm:t>
        <a:bodyPr/>
        <a:lstStyle/>
        <a:p>
          <a:pPr latinLnBrk="1"/>
          <a:r>
            <a:rPr lang="en-US" altLang="ko-KR" sz="2800" b="1" dirty="0" smtClean="0">
              <a:solidFill>
                <a:srgbClr val="006600"/>
              </a:solidFill>
              <a:latin typeface="휴먼엑스포" pitchFamily="18" charset="-127"/>
              <a:ea typeface="휴먼엑스포" pitchFamily="18" charset="-127"/>
            </a:rPr>
            <a:t>2013 </a:t>
          </a:r>
          <a:r>
            <a:rPr lang="ko-KR" altLang="en-US" sz="2800" b="1" dirty="0" smtClean="0">
              <a:solidFill>
                <a:srgbClr val="006600"/>
              </a:solidFill>
              <a:latin typeface="휴먼엑스포" pitchFamily="18" charset="-127"/>
              <a:ea typeface="휴먼엑스포" pitchFamily="18" charset="-127"/>
            </a:rPr>
            <a:t>지표</a:t>
          </a:r>
        </a:p>
      </dgm:t>
    </dgm:pt>
    <dgm:pt modelId="{46C11E06-BCDC-43D0-9FB6-6B677A323BC3}" type="parTrans" cxnId="{C1453DC8-3167-4B02-BB4C-E7E4D2FF2C59}">
      <dgm:prSet/>
      <dgm:spPr/>
      <dgm:t>
        <a:bodyPr/>
        <a:lstStyle/>
        <a:p>
          <a:pPr latinLnBrk="1"/>
          <a:endParaRPr lang="ko-KR" altLang="en-US"/>
        </a:p>
      </dgm:t>
    </dgm:pt>
    <dgm:pt modelId="{0336AB7F-4676-41ED-8F49-58F3A71199B9}" type="sibTrans" cxnId="{C1453DC8-3167-4B02-BB4C-E7E4D2FF2C59}">
      <dgm:prSet/>
      <dgm:spPr/>
      <dgm:t>
        <a:bodyPr/>
        <a:lstStyle/>
        <a:p>
          <a:pPr latinLnBrk="1"/>
          <a:endParaRPr lang="ko-KR" altLang="en-US"/>
        </a:p>
      </dgm:t>
    </dgm:pt>
    <dgm:pt modelId="{8DC3D794-AAD6-4C07-B6C3-92CCD36FFC00}">
      <dgm:prSet phldrT="[텍스트]" custT="1"/>
      <dgm:spPr/>
      <dgm:t>
        <a:bodyPr/>
        <a:lstStyle/>
        <a:p>
          <a:pPr algn="l" latinLnBrk="1"/>
          <a:r>
            <a:rPr lang="ko-KR" altLang="en-US" sz="2400" dirty="0" smtClean="0">
              <a:latin typeface="휴먼엑스포" pitchFamily="18" charset="-127"/>
              <a:ea typeface="휴먼엑스포" pitchFamily="18" charset="-127"/>
            </a:rPr>
            <a:t>지표의 의미와 취지</a:t>
          </a:r>
          <a:endParaRPr lang="en-US" altLang="ko-KR" sz="2400" dirty="0" smtClean="0">
            <a:latin typeface="휴먼엑스포" pitchFamily="18" charset="-127"/>
            <a:ea typeface="휴먼엑스포" pitchFamily="18" charset="-127"/>
          </a:endParaRPr>
        </a:p>
        <a:p>
          <a:pPr algn="l" latinLnBrk="1"/>
          <a:r>
            <a:rPr lang="ko-KR" altLang="en-US" sz="2400" dirty="0" smtClean="0">
              <a:latin typeface="휴먼엑스포" pitchFamily="18" charset="-127"/>
              <a:ea typeface="휴먼엑스포" pitchFamily="18" charset="-127"/>
            </a:rPr>
            <a:t>평가유형</a:t>
          </a:r>
          <a:endParaRPr lang="en-US" altLang="ko-KR" sz="2400" dirty="0" smtClean="0">
            <a:latin typeface="휴먼엑스포" pitchFamily="18" charset="-127"/>
            <a:ea typeface="휴먼엑스포" pitchFamily="18" charset="-127"/>
          </a:endParaRPr>
        </a:p>
        <a:p>
          <a:pPr algn="l" latinLnBrk="1"/>
          <a:r>
            <a:rPr lang="ko-KR" altLang="en-US" sz="2400" dirty="0" smtClean="0">
              <a:latin typeface="휴먼엑스포" pitchFamily="18" charset="-127"/>
              <a:ea typeface="휴먼엑스포" pitchFamily="18" charset="-127"/>
            </a:rPr>
            <a:t>평가자료 및 방법</a:t>
          </a:r>
          <a:endParaRPr lang="en-US" altLang="ko-KR" sz="2400" dirty="0" smtClean="0">
            <a:latin typeface="휴먼엑스포" pitchFamily="18" charset="-127"/>
            <a:ea typeface="휴먼엑스포" pitchFamily="18" charset="-127"/>
          </a:endParaRPr>
        </a:p>
        <a:p>
          <a:pPr algn="l" latinLnBrk="1"/>
          <a:r>
            <a:rPr lang="ko-KR" altLang="en-US" sz="2400" dirty="0" smtClean="0">
              <a:latin typeface="휴먼엑스포" pitchFamily="18" charset="-127"/>
              <a:ea typeface="휴먼엑스포" pitchFamily="18" charset="-127"/>
            </a:rPr>
            <a:t>평가척도</a:t>
          </a:r>
        </a:p>
      </dgm:t>
    </dgm:pt>
    <dgm:pt modelId="{722321F3-C8B9-451F-A0AF-BFF3DFE6F771}" type="parTrans" cxnId="{71441AE7-A63A-4C96-A037-B7E845EC85E7}">
      <dgm:prSet/>
      <dgm:spPr/>
      <dgm:t>
        <a:bodyPr/>
        <a:lstStyle/>
        <a:p>
          <a:pPr latinLnBrk="1"/>
          <a:endParaRPr lang="ko-KR" altLang="en-US"/>
        </a:p>
      </dgm:t>
    </dgm:pt>
    <dgm:pt modelId="{4C6F076A-2E3E-4002-AD46-A77CBE973BEF}" type="sibTrans" cxnId="{71441AE7-A63A-4C96-A037-B7E845EC85E7}">
      <dgm:prSet/>
      <dgm:spPr/>
      <dgm:t>
        <a:bodyPr/>
        <a:lstStyle/>
        <a:p>
          <a:pPr latinLnBrk="1"/>
          <a:endParaRPr lang="ko-KR" altLang="en-US"/>
        </a:p>
      </dgm:t>
    </dgm:pt>
    <dgm:pt modelId="{0C108832-1552-465E-8EB3-018E59B67685}" type="pres">
      <dgm:prSet presAssocID="{FDCC2F6D-AAE1-456C-971E-5F187D988B4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1E1ADDB-B512-4324-838D-A1EF94639D97}" type="pres">
      <dgm:prSet presAssocID="{2B66EBF9-EBE6-466D-9950-94D1CDC75F7D}" presName="root" presStyleCnt="0"/>
      <dgm:spPr/>
    </dgm:pt>
    <dgm:pt modelId="{63B18E40-FA64-4F43-8AFD-FCDDC951BEB2}" type="pres">
      <dgm:prSet presAssocID="{2B66EBF9-EBE6-466D-9950-94D1CDC75F7D}" presName="rootComposite" presStyleCnt="0"/>
      <dgm:spPr/>
    </dgm:pt>
    <dgm:pt modelId="{E34EF39E-0C64-403E-BD11-7A0BB107F7CC}" type="pres">
      <dgm:prSet presAssocID="{2B66EBF9-EBE6-466D-9950-94D1CDC75F7D}" presName="rootText" presStyleLbl="node1" presStyleIdx="0" presStyleCnt="2" custScaleY="31054" custLinFactNeighborX="-1347" custLinFactNeighborY="-3463"/>
      <dgm:spPr/>
      <dgm:t>
        <a:bodyPr/>
        <a:lstStyle/>
        <a:p>
          <a:pPr latinLnBrk="1"/>
          <a:endParaRPr lang="ko-KR" altLang="en-US"/>
        </a:p>
      </dgm:t>
    </dgm:pt>
    <dgm:pt modelId="{13907005-5E25-4BA5-906B-A4CFB6E62624}" type="pres">
      <dgm:prSet presAssocID="{2B66EBF9-EBE6-466D-9950-94D1CDC75F7D}" presName="rootConnector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760FCD8A-23CE-42FF-A222-A4B66B253B9E}" type="pres">
      <dgm:prSet presAssocID="{2B66EBF9-EBE6-466D-9950-94D1CDC75F7D}" presName="childShape" presStyleCnt="0"/>
      <dgm:spPr/>
    </dgm:pt>
    <dgm:pt modelId="{037111F6-95F0-4E54-A6FB-1450E8FE01DA}" type="pres">
      <dgm:prSet presAssocID="{46912D75-8687-4FAE-B1DF-F15D1E82E185}" presName="Name13" presStyleLbl="parChTrans1D2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68EEC6E3-DCFB-45AB-959C-88856E88E3DE}" type="pres">
      <dgm:prSet presAssocID="{CD869C04-5A24-4235-8041-756A5F376481}" presName="childText" presStyleLbl="bgAcc1" presStyleIdx="0" presStyleCnt="2" custScaleY="138695" custLinFactNeighborX="-2170" custLinFactNeighborY="484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94C4BCE-6EB1-45F3-A48D-09DD47999E7C}" type="pres">
      <dgm:prSet presAssocID="{0CB766BA-CE75-4D76-B305-141017DCC9A6}" presName="root" presStyleCnt="0"/>
      <dgm:spPr/>
    </dgm:pt>
    <dgm:pt modelId="{F5F7D571-5844-4C7E-B8DB-D50716E713D2}" type="pres">
      <dgm:prSet presAssocID="{0CB766BA-CE75-4D76-B305-141017DCC9A6}" presName="rootComposite" presStyleCnt="0"/>
      <dgm:spPr/>
    </dgm:pt>
    <dgm:pt modelId="{07ACE142-C3B5-4C4B-A154-E5FBBD5CE669}" type="pres">
      <dgm:prSet presAssocID="{0CB766BA-CE75-4D76-B305-141017DCC9A6}" presName="rootText" presStyleLbl="node1" presStyleIdx="1" presStyleCnt="2" custScaleY="32445" custLinFactNeighborX="-1259" custLinFactNeighborY="-4895"/>
      <dgm:spPr/>
      <dgm:t>
        <a:bodyPr/>
        <a:lstStyle/>
        <a:p>
          <a:pPr latinLnBrk="1"/>
          <a:endParaRPr lang="ko-KR" altLang="en-US"/>
        </a:p>
      </dgm:t>
    </dgm:pt>
    <dgm:pt modelId="{C56EAD53-0DDD-4043-9C47-807570D98C90}" type="pres">
      <dgm:prSet presAssocID="{0CB766BA-CE75-4D76-B305-141017DCC9A6}" presName="rootConnector" presStyleLbl="node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033B111A-2821-49A6-865C-1784E915732A}" type="pres">
      <dgm:prSet presAssocID="{0CB766BA-CE75-4D76-B305-141017DCC9A6}" presName="childShape" presStyleCnt="0"/>
      <dgm:spPr/>
    </dgm:pt>
    <dgm:pt modelId="{57390377-C32F-4EAF-B0B2-65B15E9D0409}" type="pres">
      <dgm:prSet presAssocID="{722321F3-C8B9-451F-A0AF-BFF3DFE6F771}" presName="Name13" presStyleLbl="parChTrans1D2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214D2724-7EDC-445D-826E-602477DC99E5}" type="pres">
      <dgm:prSet presAssocID="{8DC3D794-AAD6-4C07-B6C3-92CCD36FFC00}" presName="childText" presStyleLbl="bgAcc1" presStyleIdx="1" presStyleCnt="2" custScaleX="128103" custScaleY="13862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FA095C2-17B6-4418-93A0-E5354F5A0822}" type="presOf" srcId="{CD869C04-5A24-4235-8041-756A5F376481}" destId="{68EEC6E3-DCFB-45AB-959C-88856E88E3DE}" srcOrd="0" destOrd="0" presId="urn:microsoft.com/office/officeart/2005/8/layout/hierarchy3"/>
    <dgm:cxn modelId="{853C60B9-84BB-4322-882A-82BF16FE55F8}" type="presOf" srcId="{0CB766BA-CE75-4D76-B305-141017DCC9A6}" destId="{C56EAD53-0DDD-4043-9C47-807570D98C90}" srcOrd="1" destOrd="0" presId="urn:microsoft.com/office/officeart/2005/8/layout/hierarchy3"/>
    <dgm:cxn modelId="{845B4365-8887-4861-81CB-60729EC74CD6}" type="presOf" srcId="{46912D75-8687-4FAE-B1DF-F15D1E82E185}" destId="{037111F6-95F0-4E54-A6FB-1450E8FE01DA}" srcOrd="0" destOrd="0" presId="urn:microsoft.com/office/officeart/2005/8/layout/hierarchy3"/>
    <dgm:cxn modelId="{31DB4AA2-7B48-40BA-A82C-F074A64B5B73}" srcId="{FDCC2F6D-AAE1-456C-971E-5F187D988B4B}" destId="{2B66EBF9-EBE6-466D-9950-94D1CDC75F7D}" srcOrd="0" destOrd="0" parTransId="{C3162713-65B1-477F-BCFA-6723AF060F4F}" sibTransId="{E281F709-D92D-4451-BA95-486ECDC6356F}"/>
    <dgm:cxn modelId="{C1453DC8-3167-4B02-BB4C-E7E4D2FF2C59}" srcId="{FDCC2F6D-AAE1-456C-971E-5F187D988B4B}" destId="{0CB766BA-CE75-4D76-B305-141017DCC9A6}" srcOrd="1" destOrd="0" parTransId="{46C11E06-BCDC-43D0-9FB6-6B677A323BC3}" sibTransId="{0336AB7F-4676-41ED-8F49-58F3A71199B9}"/>
    <dgm:cxn modelId="{1FDB8AE0-9C41-4051-97D5-A2B7D6774D31}" type="presOf" srcId="{8DC3D794-AAD6-4C07-B6C3-92CCD36FFC00}" destId="{214D2724-7EDC-445D-826E-602477DC99E5}" srcOrd="0" destOrd="0" presId="urn:microsoft.com/office/officeart/2005/8/layout/hierarchy3"/>
    <dgm:cxn modelId="{BB093260-BA26-4ACC-AD27-1A3DE74A5DA2}" type="presOf" srcId="{2B66EBF9-EBE6-466D-9950-94D1CDC75F7D}" destId="{E34EF39E-0C64-403E-BD11-7A0BB107F7CC}" srcOrd="0" destOrd="0" presId="urn:microsoft.com/office/officeart/2005/8/layout/hierarchy3"/>
    <dgm:cxn modelId="{3E3A2A46-54CF-4BE9-844D-41CD24BEC346}" type="presOf" srcId="{2B66EBF9-EBE6-466D-9950-94D1CDC75F7D}" destId="{13907005-5E25-4BA5-906B-A4CFB6E62624}" srcOrd="1" destOrd="0" presId="urn:microsoft.com/office/officeart/2005/8/layout/hierarchy3"/>
    <dgm:cxn modelId="{59CEE380-5AD2-4B98-8E0A-289B71F06CDA}" type="presOf" srcId="{0CB766BA-CE75-4D76-B305-141017DCC9A6}" destId="{07ACE142-C3B5-4C4B-A154-E5FBBD5CE669}" srcOrd="0" destOrd="0" presId="urn:microsoft.com/office/officeart/2005/8/layout/hierarchy3"/>
    <dgm:cxn modelId="{E877CF63-A66C-4BDC-AF12-785F45631582}" type="presOf" srcId="{722321F3-C8B9-451F-A0AF-BFF3DFE6F771}" destId="{57390377-C32F-4EAF-B0B2-65B15E9D0409}" srcOrd="0" destOrd="0" presId="urn:microsoft.com/office/officeart/2005/8/layout/hierarchy3"/>
    <dgm:cxn modelId="{B89D7C4A-2A98-48C9-AB5F-73082CA53A47}" type="presOf" srcId="{FDCC2F6D-AAE1-456C-971E-5F187D988B4B}" destId="{0C108832-1552-465E-8EB3-018E59B67685}" srcOrd="0" destOrd="0" presId="urn:microsoft.com/office/officeart/2005/8/layout/hierarchy3"/>
    <dgm:cxn modelId="{5DB176A7-CDB4-4EB3-9EF1-8865A66FA282}" srcId="{2B66EBF9-EBE6-466D-9950-94D1CDC75F7D}" destId="{CD869C04-5A24-4235-8041-756A5F376481}" srcOrd="0" destOrd="0" parTransId="{46912D75-8687-4FAE-B1DF-F15D1E82E185}" sibTransId="{87EB0739-AD01-4925-9A87-32911252E65F}"/>
    <dgm:cxn modelId="{71441AE7-A63A-4C96-A037-B7E845EC85E7}" srcId="{0CB766BA-CE75-4D76-B305-141017DCC9A6}" destId="{8DC3D794-AAD6-4C07-B6C3-92CCD36FFC00}" srcOrd="0" destOrd="0" parTransId="{722321F3-C8B9-451F-A0AF-BFF3DFE6F771}" sibTransId="{4C6F076A-2E3E-4002-AD46-A77CBE973BEF}"/>
    <dgm:cxn modelId="{C33DBCB6-E79E-4A26-AD8A-D64106429822}" type="presParOf" srcId="{0C108832-1552-465E-8EB3-018E59B67685}" destId="{21E1ADDB-B512-4324-838D-A1EF94639D97}" srcOrd="0" destOrd="0" presId="urn:microsoft.com/office/officeart/2005/8/layout/hierarchy3"/>
    <dgm:cxn modelId="{9D2655D4-9216-4CF1-B7A3-270E37B0FF2E}" type="presParOf" srcId="{21E1ADDB-B512-4324-838D-A1EF94639D97}" destId="{63B18E40-FA64-4F43-8AFD-FCDDC951BEB2}" srcOrd="0" destOrd="0" presId="urn:microsoft.com/office/officeart/2005/8/layout/hierarchy3"/>
    <dgm:cxn modelId="{99FD5AD9-613D-4A1F-9ED6-31798076468E}" type="presParOf" srcId="{63B18E40-FA64-4F43-8AFD-FCDDC951BEB2}" destId="{E34EF39E-0C64-403E-BD11-7A0BB107F7CC}" srcOrd="0" destOrd="0" presId="urn:microsoft.com/office/officeart/2005/8/layout/hierarchy3"/>
    <dgm:cxn modelId="{35C1DAAE-2745-4816-92B4-79FE8F50AA79}" type="presParOf" srcId="{63B18E40-FA64-4F43-8AFD-FCDDC951BEB2}" destId="{13907005-5E25-4BA5-906B-A4CFB6E62624}" srcOrd="1" destOrd="0" presId="urn:microsoft.com/office/officeart/2005/8/layout/hierarchy3"/>
    <dgm:cxn modelId="{F2776017-1E54-4824-BA54-C632A92044CC}" type="presParOf" srcId="{21E1ADDB-B512-4324-838D-A1EF94639D97}" destId="{760FCD8A-23CE-42FF-A222-A4B66B253B9E}" srcOrd="1" destOrd="0" presId="urn:microsoft.com/office/officeart/2005/8/layout/hierarchy3"/>
    <dgm:cxn modelId="{B80DE034-7DAE-456D-AE98-9A21C7C2D688}" type="presParOf" srcId="{760FCD8A-23CE-42FF-A222-A4B66B253B9E}" destId="{037111F6-95F0-4E54-A6FB-1450E8FE01DA}" srcOrd="0" destOrd="0" presId="urn:microsoft.com/office/officeart/2005/8/layout/hierarchy3"/>
    <dgm:cxn modelId="{DAA3C670-A2BD-44B6-8CC8-9D6D2D895D35}" type="presParOf" srcId="{760FCD8A-23CE-42FF-A222-A4B66B253B9E}" destId="{68EEC6E3-DCFB-45AB-959C-88856E88E3DE}" srcOrd="1" destOrd="0" presId="urn:microsoft.com/office/officeart/2005/8/layout/hierarchy3"/>
    <dgm:cxn modelId="{13C6C28E-7974-44F4-AD6F-CBCC85A79FE8}" type="presParOf" srcId="{0C108832-1552-465E-8EB3-018E59B67685}" destId="{A94C4BCE-6EB1-45F3-A48D-09DD47999E7C}" srcOrd="1" destOrd="0" presId="urn:microsoft.com/office/officeart/2005/8/layout/hierarchy3"/>
    <dgm:cxn modelId="{F11AA81C-3CD5-4A7C-952B-B98D9B07C4B6}" type="presParOf" srcId="{A94C4BCE-6EB1-45F3-A48D-09DD47999E7C}" destId="{F5F7D571-5844-4C7E-B8DB-D50716E713D2}" srcOrd="0" destOrd="0" presId="urn:microsoft.com/office/officeart/2005/8/layout/hierarchy3"/>
    <dgm:cxn modelId="{470346C2-3732-4149-B8FC-C2436B951E4B}" type="presParOf" srcId="{F5F7D571-5844-4C7E-B8DB-D50716E713D2}" destId="{07ACE142-C3B5-4C4B-A154-E5FBBD5CE669}" srcOrd="0" destOrd="0" presId="urn:microsoft.com/office/officeart/2005/8/layout/hierarchy3"/>
    <dgm:cxn modelId="{CB99288E-6242-4934-99C2-2F7674D426A9}" type="presParOf" srcId="{F5F7D571-5844-4C7E-B8DB-D50716E713D2}" destId="{C56EAD53-0DDD-4043-9C47-807570D98C90}" srcOrd="1" destOrd="0" presId="urn:microsoft.com/office/officeart/2005/8/layout/hierarchy3"/>
    <dgm:cxn modelId="{C525B4EB-EB87-4301-B222-8E5BD14E6ADC}" type="presParOf" srcId="{A94C4BCE-6EB1-45F3-A48D-09DD47999E7C}" destId="{033B111A-2821-49A6-865C-1784E915732A}" srcOrd="1" destOrd="0" presId="urn:microsoft.com/office/officeart/2005/8/layout/hierarchy3"/>
    <dgm:cxn modelId="{536C136E-FA49-44A4-AB11-DA8EDD2EDDF3}" type="presParOf" srcId="{033B111A-2821-49A6-865C-1784E915732A}" destId="{57390377-C32F-4EAF-B0B2-65B15E9D0409}" srcOrd="0" destOrd="0" presId="urn:microsoft.com/office/officeart/2005/8/layout/hierarchy3"/>
    <dgm:cxn modelId="{A28BCADF-7345-42D7-9BB0-B22E94C324E6}" type="presParOf" srcId="{033B111A-2821-49A6-865C-1784E915732A}" destId="{214D2724-7EDC-445D-826E-602477DC99E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B0F24A-EE83-4490-A5AE-1310DD037F84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4085DA0-8EA7-4209-B151-AF69BA1FE7C5}">
      <dgm:prSet phldrT="[텍스트]"/>
      <dgm:spPr>
        <a:solidFill>
          <a:srgbClr val="6807B9"/>
        </a:solidFill>
      </dgm:spPr>
      <dgm:t>
        <a:bodyPr/>
        <a:lstStyle/>
        <a:p>
          <a:pPr latinLnBrk="1"/>
          <a:r>
            <a:rPr lang="ko-KR" altLang="en-US" dirty="0" smtClean="0">
              <a:latin typeface="휴먼엑스포" pitchFamily="18" charset="-127"/>
              <a:ea typeface="휴먼엑스포" pitchFamily="18" charset="-127"/>
            </a:rPr>
            <a:t>협력</a:t>
          </a:r>
          <a:endParaRPr lang="ko-KR" altLang="en-US" dirty="0">
            <a:latin typeface="휴먼엑스포" pitchFamily="18" charset="-127"/>
            <a:ea typeface="휴먼엑스포" pitchFamily="18" charset="-127"/>
          </a:endParaRPr>
        </a:p>
      </dgm:t>
    </dgm:pt>
    <dgm:pt modelId="{7FE28346-597E-4CFC-B747-33090A93054B}" type="parTrans" cxnId="{0DF50BA5-3F07-498A-BD1C-7AA395C7866F}">
      <dgm:prSet/>
      <dgm:spPr/>
      <dgm:t>
        <a:bodyPr/>
        <a:lstStyle/>
        <a:p>
          <a:pPr latinLnBrk="1"/>
          <a:endParaRPr lang="ko-KR" altLang="en-US"/>
        </a:p>
      </dgm:t>
    </dgm:pt>
    <dgm:pt modelId="{AEFB6C0C-C5AD-431D-9FA8-32C6F6BAE4E8}" type="sibTrans" cxnId="{0DF50BA5-3F07-498A-BD1C-7AA395C7866F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/>
        </a:p>
      </dgm:t>
    </dgm:pt>
    <dgm:pt modelId="{E1C4D102-CDD3-4614-AE22-4A0BEDECA42B}">
      <dgm:prSet phldrT="[텍스트]"/>
      <dgm:spPr>
        <a:solidFill>
          <a:srgbClr val="6807B9"/>
        </a:solidFill>
      </dgm:spPr>
      <dgm:t>
        <a:bodyPr/>
        <a:lstStyle/>
        <a:p>
          <a:pPr latinLnBrk="1"/>
          <a:r>
            <a:rPr lang="ko-KR" altLang="en-US" smtClean="0">
              <a:latin typeface="휴먼엑스포" pitchFamily="18" charset="-127"/>
              <a:ea typeface="휴먼엑스포" pitchFamily="18" charset="-127"/>
            </a:rPr>
            <a:t>소통</a:t>
          </a:r>
          <a:endParaRPr lang="ko-KR" altLang="en-US" dirty="0">
            <a:latin typeface="휴먼엑스포" pitchFamily="18" charset="-127"/>
            <a:ea typeface="휴먼엑스포" pitchFamily="18" charset="-127"/>
          </a:endParaRPr>
        </a:p>
      </dgm:t>
    </dgm:pt>
    <dgm:pt modelId="{13C1A1AB-70F2-4858-B2D4-17B72BB1C74C}" type="parTrans" cxnId="{30BA14BF-72E5-4DA4-96FB-90DCE5F43A51}">
      <dgm:prSet/>
      <dgm:spPr/>
      <dgm:t>
        <a:bodyPr/>
        <a:lstStyle/>
        <a:p>
          <a:pPr latinLnBrk="1"/>
          <a:endParaRPr lang="ko-KR" altLang="en-US"/>
        </a:p>
      </dgm:t>
    </dgm:pt>
    <dgm:pt modelId="{C2C804E8-0F3F-476F-A9D5-6E6CE475BD6D}" type="sibTrans" cxnId="{30BA14BF-72E5-4DA4-96FB-90DCE5F43A51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/>
        </a:p>
      </dgm:t>
    </dgm:pt>
    <dgm:pt modelId="{97DA174B-3FB5-4BFC-B963-E986BA654B87}">
      <dgm:prSet phldrT="[텍스트]" custT="1"/>
      <dgm:spPr>
        <a:solidFill>
          <a:srgbClr val="6807B9"/>
        </a:solidFill>
      </dgm:spPr>
      <dgm:t>
        <a:bodyPr/>
        <a:lstStyle/>
        <a:p>
          <a:pPr latinLnBrk="1"/>
          <a:r>
            <a:rPr lang="ko-KR" altLang="en-US" sz="3400" dirty="0" smtClean="0">
              <a:latin typeface="휴먼엑스포" pitchFamily="18" charset="-127"/>
              <a:ea typeface="휴먼엑스포" pitchFamily="18" charset="-127"/>
            </a:rPr>
            <a:t>참여</a:t>
          </a:r>
          <a:endParaRPr lang="ko-KR" altLang="en-US" sz="3400" dirty="0">
            <a:latin typeface="휴먼엑스포" pitchFamily="18" charset="-127"/>
            <a:ea typeface="휴먼엑스포" pitchFamily="18" charset="-127"/>
          </a:endParaRPr>
        </a:p>
      </dgm:t>
    </dgm:pt>
    <dgm:pt modelId="{0E0A6BA4-32BC-4142-A383-A5A440E08A00}" type="sibTrans" cxnId="{D5FEBDE2-44AD-4FC9-A06B-362000D367AE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/>
        </a:p>
      </dgm:t>
    </dgm:pt>
    <dgm:pt modelId="{BB950F0F-7D1E-4A80-A243-1CB1EC1D3343}" type="parTrans" cxnId="{D5FEBDE2-44AD-4FC9-A06B-362000D367AE}">
      <dgm:prSet/>
      <dgm:spPr/>
      <dgm:t>
        <a:bodyPr/>
        <a:lstStyle/>
        <a:p>
          <a:pPr latinLnBrk="1"/>
          <a:endParaRPr lang="ko-KR" altLang="en-US"/>
        </a:p>
      </dgm:t>
    </dgm:pt>
    <dgm:pt modelId="{2BD93755-08C1-4792-BF91-5BD53F9B71F4}" type="pres">
      <dgm:prSet presAssocID="{CBB0F24A-EE83-4490-A5AE-1310DD037F8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77F6F46-DFEE-4549-A499-9A8A2B37F1AB}" type="pres">
      <dgm:prSet presAssocID="{97DA174B-3FB5-4BFC-B963-E986BA654B87}" presName="node" presStyleLbl="node1" presStyleIdx="0" presStyleCnt="3" custScaleX="103269" custRadScaleRad="100509" custRadScaleInc="-88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2E1F993-74F7-49EB-AB61-D9E92C139455}" type="pres">
      <dgm:prSet presAssocID="{0E0A6BA4-32BC-4142-A383-A5A440E08A00}" presName="sibTrans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A44477B0-C97D-44B2-8056-F5216594461C}" type="pres">
      <dgm:prSet presAssocID="{0E0A6BA4-32BC-4142-A383-A5A440E08A00}" presName="connectorText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DADBE3EB-6B7C-48CA-AE50-C75DA44D871B}" type="pres">
      <dgm:prSet presAssocID="{A4085DA0-8EA7-4209-B151-AF69BA1FE7C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58A2213-8E62-40C2-8BC2-38C3E2D42825}" type="pres">
      <dgm:prSet presAssocID="{AEFB6C0C-C5AD-431D-9FA8-32C6F6BAE4E8}" presName="sibTrans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ADC4F78F-B03D-4A04-8541-6AC01485E1B7}" type="pres">
      <dgm:prSet presAssocID="{AEFB6C0C-C5AD-431D-9FA8-32C6F6BAE4E8}" presName="connectorText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54E5E8E4-E9CB-4BF4-B1F6-A977BBFA8489}" type="pres">
      <dgm:prSet presAssocID="{E1C4D102-CDD3-4614-AE22-4A0BEDECA42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8412867-8B5D-4D07-869C-5B2D6D265C0E}" type="pres">
      <dgm:prSet presAssocID="{C2C804E8-0F3F-476F-A9D5-6E6CE475BD6D}" presName="sibTrans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C76C8C22-1605-4049-8E79-1E8A2B4E0576}" type="pres">
      <dgm:prSet presAssocID="{C2C804E8-0F3F-476F-A9D5-6E6CE475BD6D}" presName="connectorText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</dgm:ptLst>
  <dgm:cxnLst>
    <dgm:cxn modelId="{27AB0007-56D3-4FBB-B8DD-4DEE01DC4258}" type="presOf" srcId="{C2C804E8-0F3F-476F-A9D5-6E6CE475BD6D}" destId="{C76C8C22-1605-4049-8E79-1E8A2B4E0576}" srcOrd="1" destOrd="0" presId="urn:microsoft.com/office/officeart/2005/8/layout/cycle7"/>
    <dgm:cxn modelId="{30BA14BF-72E5-4DA4-96FB-90DCE5F43A51}" srcId="{CBB0F24A-EE83-4490-A5AE-1310DD037F84}" destId="{E1C4D102-CDD3-4614-AE22-4A0BEDECA42B}" srcOrd="2" destOrd="0" parTransId="{13C1A1AB-70F2-4858-B2D4-17B72BB1C74C}" sibTransId="{C2C804E8-0F3F-476F-A9D5-6E6CE475BD6D}"/>
    <dgm:cxn modelId="{D1045998-287C-4892-AF95-FFF1783B8AA7}" type="presOf" srcId="{A4085DA0-8EA7-4209-B151-AF69BA1FE7C5}" destId="{DADBE3EB-6B7C-48CA-AE50-C75DA44D871B}" srcOrd="0" destOrd="0" presId="urn:microsoft.com/office/officeart/2005/8/layout/cycle7"/>
    <dgm:cxn modelId="{D5111DCA-1B77-4464-AB43-E922ED528552}" type="presOf" srcId="{C2C804E8-0F3F-476F-A9D5-6E6CE475BD6D}" destId="{28412867-8B5D-4D07-869C-5B2D6D265C0E}" srcOrd="0" destOrd="0" presId="urn:microsoft.com/office/officeart/2005/8/layout/cycle7"/>
    <dgm:cxn modelId="{831D2551-2277-46A8-8324-70C7211DB23F}" type="presOf" srcId="{CBB0F24A-EE83-4490-A5AE-1310DD037F84}" destId="{2BD93755-08C1-4792-BF91-5BD53F9B71F4}" srcOrd="0" destOrd="0" presId="urn:microsoft.com/office/officeart/2005/8/layout/cycle7"/>
    <dgm:cxn modelId="{9DE7C576-48C4-473D-86D1-40DC56D357F4}" type="presOf" srcId="{97DA174B-3FB5-4BFC-B963-E986BA654B87}" destId="{177F6F46-DFEE-4549-A499-9A8A2B37F1AB}" srcOrd="0" destOrd="0" presId="urn:microsoft.com/office/officeart/2005/8/layout/cycle7"/>
    <dgm:cxn modelId="{3DA2B2EF-339A-4C8A-8D70-CDEAA7B46378}" type="presOf" srcId="{E1C4D102-CDD3-4614-AE22-4A0BEDECA42B}" destId="{54E5E8E4-E9CB-4BF4-B1F6-A977BBFA8489}" srcOrd="0" destOrd="0" presId="urn:microsoft.com/office/officeart/2005/8/layout/cycle7"/>
    <dgm:cxn modelId="{0DF50BA5-3F07-498A-BD1C-7AA395C7866F}" srcId="{CBB0F24A-EE83-4490-A5AE-1310DD037F84}" destId="{A4085DA0-8EA7-4209-B151-AF69BA1FE7C5}" srcOrd="1" destOrd="0" parTransId="{7FE28346-597E-4CFC-B747-33090A93054B}" sibTransId="{AEFB6C0C-C5AD-431D-9FA8-32C6F6BAE4E8}"/>
    <dgm:cxn modelId="{8E348B0F-E20C-4700-B1E4-680C22C16C6F}" type="presOf" srcId="{AEFB6C0C-C5AD-431D-9FA8-32C6F6BAE4E8}" destId="{ADC4F78F-B03D-4A04-8541-6AC01485E1B7}" srcOrd="1" destOrd="0" presId="urn:microsoft.com/office/officeart/2005/8/layout/cycle7"/>
    <dgm:cxn modelId="{A751CDEE-8AA6-492B-B9F2-7F177893CCCB}" type="presOf" srcId="{0E0A6BA4-32BC-4142-A383-A5A440E08A00}" destId="{A44477B0-C97D-44B2-8056-F5216594461C}" srcOrd="1" destOrd="0" presId="urn:microsoft.com/office/officeart/2005/8/layout/cycle7"/>
    <dgm:cxn modelId="{9F53B0B3-F5DB-463A-9893-1EF2F25D4BD3}" type="presOf" srcId="{0E0A6BA4-32BC-4142-A383-A5A440E08A00}" destId="{42E1F993-74F7-49EB-AB61-D9E92C139455}" srcOrd="0" destOrd="0" presId="urn:microsoft.com/office/officeart/2005/8/layout/cycle7"/>
    <dgm:cxn modelId="{D5FEBDE2-44AD-4FC9-A06B-362000D367AE}" srcId="{CBB0F24A-EE83-4490-A5AE-1310DD037F84}" destId="{97DA174B-3FB5-4BFC-B963-E986BA654B87}" srcOrd="0" destOrd="0" parTransId="{BB950F0F-7D1E-4A80-A243-1CB1EC1D3343}" sibTransId="{0E0A6BA4-32BC-4142-A383-A5A440E08A00}"/>
    <dgm:cxn modelId="{FA24565F-B2A1-4DB1-B84C-529C3A5C4BEE}" type="presOf" srcId="{AEFB6C0C-C5AD-431D-9FA8-32C6F6BAE4E8}" destId="{658A2213-8E62-40C2-8BC2-38C3E2D42825}" srcOrd="0" destOrd="0" presId="urn:microsoft.com/office/officeart/2005/8/layout/cycle7"/>
    <dgm:cxn modelId="{CF7810F7-0983-4915-A727-5ABC4AFBEF0E}" type="presParOf" srcId="{2BD93755-08C1-4792-BF91-5BD53F9B71F4}" destId="{177F6F46-DFEE-4549-A499-9A8A2B37F1AB}" srcOrd="0" destOrd="0" presId="urn:microsoft.com/office/officeart/2005/8/layout/cycle7"/>
    <dgm:cxn modelId="{E12B32EC-9358-4644-82D2-9F446C11CD64}" type="presParOf" srcId="{2BD93755-08C1-4792-BF91-5BD53F9B71F4}" destId="{42E1F993-74F7-49EB-AB61-D9E92C139455}" srcOrd="1" destOrd="0" presId="urn:microsoft.com/office/officeart/2005/8/layout/cycle7"/>
    <dgm:cxn modelId="{0D3E02BC-1DCD-4497-894F-01625CE3CCE9}" type="presParOf" srcId="{42E1F993-74F7-49EB-AB61-D9E92C139455}" destId="{A44477B0-C97D-44B2-8056-F5216594461C}" srcOrd="0" destOrd="0" presId="urn:microsoft.com/office/officeart/2005/8/layout/cycle7"/>
    <dgm:cxn modelId="{1E120135-72B5-4D83-BF50-1A76BFBB9FD2}" type="presParOf" srcId="{2BD93755-08C1-4792-BF91-5BD53F9B71F4}" destId="{DADBE3EB-6B7C-48CA-AE50-C75DA44D871B}" srcOrd="2" destOrd="0" presId="urn:microsoft.com/office/officeart/2005/8/layout/cycle7"/>
    <dgm:cxn modelId="{285C77D5-7049-489D-8A7A-55261307A8A8}" type="presParOf" srcId="{2BD93755-08C1-4792-BF91-5BD53F9B71F4}" destId="{658A2213-8E62-40C2-8BC2-38C3E2D42825}" srcOrd="3" destOrd="0" presId="urn:microsoft.com/office/officeart/2005/8/layout/cycle7"/>
    <dgm:cxn modelId="{D005996B-5276-442D-8840-6490E763D6EF}" type="presParOf" srcId="{658A2213-8E62-40C2-8BC2-38C3E2D42825}" destId="{ADC4F78F-B03D-4A04-8541-6AC01485E1B7}" srcOrd="0" destOrd="0" presId="urn:microsoft.com/office/officeart/2005/8/layout/cycle7"/>
    <dgm:cxn modelId="{7AC0C684-3A0C-4238-8A5C-06A674469CE8}" type="presParOf" srcId="{2BD93755-08C1-4792-BF91-5BD53F9B71F4}" destId="{54E5E8E4-E9CB-4BF4-B1F6-A977BBFA8489}" srcOrd="4" destOrd="0" presId="urn:microsoft.com/office/officeart/2005/8/layout/cycle7"/>
    <dgm:cxn modelId="{DCEC71AE-C56A-4EC8-8F9B-22BD404CE517}" type="presParOf" srcId="{2BD93755-08C1-4792-BF91-5BD53F9B71F4}" destId="{28412867-8B5D-4D07-869C-5B2D6D265C0E}" srcOrd="5" destOrd="0" presId="urn:microsoft.com/office/officeart/2005/8/layout/cycle7"/>
    <dgm:cxn modelId="{2697795D-A7C8-4313-94F0-1E544936DB03}" type="presParOf" srcId="{28412867-8B5D-4D07-869C-5B2D6D265C0E}" destId="{C76C8C22-1605-4049-8E79-1E8A2B4E057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B0F24A-EE83-4490-A5AE-1310DD037F84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E1C4D102-CDD3-4614-AE22-4A0BEDECA42B}">
      <dgm:prSet phldrT="[텍스트]"/>
      <dgm:spPr>
        <a:solidFill>
          <a:srgbClr val="6807B9"/>
        </a:solidFill>
      </dgm:spPr>
      <dgm:t>
        <a:bodyPr/>
        <a:lstStyle/>
        <a:p>
          <a:pPr latinLnBrk="1"/>
          <a:r>
            <a:rPr lang="ko-KR" altLang="en-US" dirty="0" smtClean="0">
              <a:latin typeface="휴먼엑스포" pitchFamily="18" charset="-127"/>
              <a:ea typeface="휴먼엑스포" pitchFamily="18" charset="-127"/>
            </a:rPr>
            <a:t>교사</a:t>
          </a:r>
          <a:endParaRPr lang="en-US" altLang="ko-KR" dirty="0" smtClean="0">
            <a:latin typeface="휴먼엑스포" pitchFamily="18" charset="-127"/>
            <a:ea typeface="휴먼엑스포" pitchFamily="18" charset="-127"/>
          </a:endParaRPr>
        </a:p>
        <a:p>
          <a:pPr latinLnBrk="1"/>
          <a:r>
            <a:rPr lang="ko-KR" altLang="en-US" dirty="0" smtClean="0">
              <a:latin typeface="휴먼엑스포" pitchFamily="18" charset="-127"/>
              <a:ea typeface="휴먼엑스포" pitchFamily="18" charset="-127"/>
            </a:rPr>
            <a:t>일상적 교육활동의 점검과 개선의  기회로 </a:t>
          </a:r>
          <a:r>
            <a:rPr lang="ko-KR" altLang="en-US" dirty="0" err="1" smtClean="0">
              <a:latin typeface="휴먼엑스포" pitchFamily="18" charset="-127"/>
              <a:ea typeface="휴먼엑스포" pitchFamily="18" charset="-127"/>
            </a:rPr>
            <a:t>활용깋</a:t>
          </a:r>
          <a:endParaRPr lang="ko-KR" altLang="en-US" dirty="0">
            <a:latin typeface="휴먼엑스포" pitchFamily="18" charset="-127"/>
            <a:ea typeface="휴먼엑스포" pitchFamily="18" charset="-127"/>
          </a:endParaRPr>
        </a:p>
      </dgm:t>
    </dgm:pt>
    <dgm:pt modelId="{13C1A1AB-70F2-4858-B2D4-17B72BB1C74C}" type="parTrans" cxnId="{30BA14BF-72E5-4DA4-96FB-90DCE5F43A51}">
      <dgm:prSet/>
      <dgm:spPr/>
      <dgm:t>
        <a:bodyPr/>
        <a:lstStyle/>
        <a:p>
          <a:pPr latinLnBrk="1"/>
          <a:endParaRPr lang="ko-KR" altLang="en-US"/>
        </a:p>
      </dgm:t>
    </dgm:pt>
    <dgm:pt modelId="{C2C804E8-0F3F-476F-A9D5-6E6CE475BD6D}" type="sibTrans" cxnId="{30BA14BF-72E5-4DA4-96FB-90DCE5F43A51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/>
        </a:p>
      </dgm:t>
    </dgm:pt>
    <dgm:pt modelId="{97DA174B-3FB5-4BFC-B963-E986BA654B87}">
      <dgm:prSet phldrT="[텍스트]" custT="1"/>
      <dgm:spPr>
        <a:solidFill>
          <a:srgbClr val="6807B9"/>
        </a:solidFill>
      </dgm:spPr>
      <dgm:t>
        <a:bodyPr/>
        <a:lstStyle/>
        <a:p>
          <a:pPr latinLnBrk="1"/>
          <a:r>
            <a:rPr lang="ko-KR" altLang="en-US" sz="2000" dirty="0" smtClean="0">
              <a:latin typeface="휴먼엑스포" pitchFamily="18" charset="-127"/>
              <a:ea typeface="휴먼엑스포" pitchFamily="18" charset="-127"/>
            </a:rPr>
            <a:t>관리자</a:t>
          </a:r>
          <a:endParaRPr lang="en-US" altLang="ko-KR" sz="2000" dirty="0" smtClean="0">
            <a:latin typeface="휴먼엑스포" pitchFamily="18" charset="-127"/>
            <a:ea typeface="휴먼엑스포" pitchFamily="18" charset="-127"/>
          </a:endParaRPr>
        </a:p>
        <a:p>
          <a:pPr latinLnBrk="1"/>
          <a:r>
            <a:rPr lang="ko-KR" altLang="en-US" sz="2000" dirty="0" smtClean="0">
              <a:latin typeface="휴먼엑스포" pitchFamily="18" charset="-127"/>
              <a:ea typeface="휴먼엑스포" pitchFamily="18" charset="-127"/>
            </a:rPr>
            <a:t>의견 수렴 및 소통의 도구로 활용</a:t>
          </a:r>
          <a:endParaRPr lang="ko-KR" altLang="en-US" sz="3400" dirty="0">
            <a:latin typeface="휴먼엑스포" pitchFamily="18" charset="-127"/>
            <a:ea typeface="휴먼엑스포" pitchFamily="18" charset="-127"/>
          </a:endParaRPr>
        </a:p>
      </dgm:t>
    </dgm:pt>
    <dgm:pt modelId="{0E0A6BA4-32BC-4142-A383-A5A440E08A00}" type="sibTrans" cxnId="{D5FEBDE2-44AD-4FC9-A06B-362000D367AE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/>
        </a:p>
      </dgm:t>
    </dgm:pt>
    <dgm:pt modelId="{BB950F0F-7D1E-4A80-A243-1CB1EC1D3343}" type="parTrans" cxnId="{D5FEBDE2-44AD-4FC9-A06B-362000D367AE}">
      <dgm:prSet/>
      <dgm:spPr/>
      <dgm:t>
        <a:bodyPr/>
        <a:lstStyle/>
        <a:p>
          <a:pPr latinLnBrk="1"/>
          <a:endParaRPr lang="ko-KR" altLang="en-US"/>
        </a:p>
      </dgm:t>
    </dgm:pt>
    <dgm:pt modelId="{2BD93755-08C1-4792-BF91-5BD53F9B71F4}" type="pres">
      <dgm:prSet presAssocID="{CBB0F24A-EE83-4490-A5AE-1310DD037F8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77F6F46-DFEE-4549-A499-9A8A2B37F1AB}" type="pres">
      <dgm:prSet presAssocID="{97DA174B-3FB5-4BFC-B963-E986BA654B87}" presName="node" presStyleLbl="node1" presStyleIdx="0" presStyleCnt="2" custScaleX="281706" custRadScaleRad="100509" custRadScaleInc="-88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2E1F993-74F7-49EB-AB61-D9E92C139455}" type="pres">
      <dgm:prSet presAssocID="{0E0A6BA4-32BC-4142-A383-A5A440E08A00}" presName="sibTrans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A44477B0-C97D-44B2-8056-F5216594461C}" type="pres">
      <dgm:prSet presAssocID="{0E0A6BA4-32BC-4142-A383-A5A440E08A00}" presName="connectorText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54E5E8E4-E9CB-4BF4-B1F6-A977BBFA8489}" type="pres">
      <dgm:prSet presAssocID="{E1C4D102-CDD3-4614-AE22-4A0BEDECA42B}" presName="node" presStyleLbl="node1" presStyleIdx="1" presStyleCnt="2" custScaleX="28209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8412867-8B5D-4D07-869C-5B2D6D265C0E}" type="pres">
      <dgm:prSet presAssocID="{C2C804E8-0F3F-476F-A9D5-6E6CE475BD6D}" presName="sibTrans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C76C8C22-1605-4049-8E79-1E8A2B4E0576}" type="pres">
      <dgm:prSet presAssocID="{C2C804E8-0F3F-476F-A9D5-6E6CE475BD6D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</dgm:ptLst>
  <dgm:cxnLst>
    <dgm:cxn modelId="{45209951-5F54-4A3B-B6C2-82089CF54687}" type="presOf" srcId="{97DA174B-3FB5-4BFC-B963-E986BA654B87}" destId="{177F6F46-DFEE-4549-A499-9A8A2B37F1AB}" srcOrd="0" destOrd="0" presId="urn:microsoft.com/office/officeart/2005/8/layout/cycle7"/>
    <dgm:cxn modelId="{30BA14BF-72E5-4DA4-96FB-90DCE5F43A51}" srcId="{CBB0F24A-EE83-4490-A5AE-1310DD037F84}" destId="{E1C4D102-CDD3-4614-AE22-4A0BEDECA42B}" srcOrd="1" destOrd="0" parTransId="{13C1A1AB-70F2-4858-B2D4-17B72BB1C74C}" sibTransId="{C2C804E8-0F3F-476F-A9D5-6E6CE475BD6D}"/>
    <dgm:cxn modelId="{328F13FD-543A-413B-B2D2-14368025A857}" type="presOf" srcId="{0E0A6BA4-32BC-4142-A383-A5A440E08A00}" destId="{A44477B0-C97D-44B2-8056-F5216594461C}" srcOrd="1" destOrd="0" presId="urn:microsoft.com/office/officeart/2005/8/layout/cycle7"/>
    <dgm:cxn modelId="{4A8E9BC3-806C-46A8-B076-1F7E8CABAAB2}" type="presOf" srcId="{C2C804E8-0F3F-476F-A9D5-6E6CE475BD6D}" destId="{C76C8C22-1605-4049-8E79-1E8A2B4E0576}" srcOrd="1" destOrd="0" presId="urn:microsoft.com/office/officeart/2005/8/layout/cycle7"/>
    <dgm:cxn modelId="{D74D6D53-3B03-4160-9846-7E96FDBAC311}" type="presOf" srcId="{0E0A6BA4-32BC-4142-A383-A5A440E08A00}" destId="{42E1F993-74F7-49EB-AB61-D9E92C139455}" srcOrd="0" destOrd="0" presId="urn:microsoft.com/office/officeart/2005/8/layout/cycle7"/>
    <dgm:cxn modelId="{3B30AAD4-3D9E-4AC2-9395-E0F80789A1F0}" type="presOf" srcId="{CBB0F24A-EE83-4490-A5AE-1310DD037F84}" destId="{2BD93755-08C1-4792-BF91-5BD53F9B71F4}" srcOrd="0" destOrd="0" presId="urn:microsoft.com/office/officeart/2005/8/layout/cycle7"/>
    <dgm:cxn modelId="{EB796719-CD3C-41FD-BE08-8F9428ACCB8B}" type="presOf" srcId="{C2C804E8-0F3F-476F-A9D5-6E6CE475BD6D}" destId="{28412867-8B5D-4D07-869C-5B2D6D265C0E}" srcOrd="0" destOrd="0" presId="urn:microsoft.com/office/officeart/2005/8/layout/cycle7"/>
    <dgm:cxn modelId="{058C1EED-089B-49B4-953F-DF2C12FF8703}" type="presOf" srcId="{E1C4D102-CDD3-4614-AE22-4A0BEDECA42B}" destId="{54E5E8E4-E9CB-4BF4-B1F6-A977BBFA8489}" srcOrd="0" destOrd="0" presId="urn:microsoft.com/office/officeart/2005/8/layout/cycle7"/>
    <dgm:cxn modelId="{D5FEBDE2-44AD-4FC9-A06B-362000D367AE}" srcId="{CBB0F24A-EE83-4490-A5AE-1310DD037F84}" destId="{97DA174B-3FB5-4BFC-B963-E986BA654B87}" srcOrd="0" destOrd="0" parTransId="{BB950F0F-7D1E-4A80-A243-1CB1EC1D3343}" sibTransId="{0E0A6BA4-32BC-4142-A383-A5A440E08A00}"/>
    <dgm:cxn modelId="{D0E4695D-1580-4E9B-8320-FA37988119AB}" type="presParOf" srcId="{2BD93755-08C1-4792-BF91-5BD53F9B71F4}" destId="{177F6F46-DFEE-4549-A499-9A8A2B37F1AB}" srcOrd="0" destOrd="0" presId="urn:microsoft.com/office/officeart/2005/8/layout/cycle7"/>
    <dgm:cxn modelId="{7F11E9DB-34D2-43AE-90EF-2DF93266B0B8}" type="presParOf" srcId="{2BD93755-08C1-4792-BF91-5BD53F9B71F4}" destId="{42E1F993-74F7-49EB-AB61-D9E92C139455}" srcOrd="1" destOrd="0" presId="urn:microsoft.com/office/officeart/2005/8/layout/cycle7"/>
    <dgm:cxn modelId="{A9D68790-A73C-4150-A9DE-FD565E2C99C1}" type="presParOf" srcId="{42E1F993-74F7-49EB-AB61-D9E92C139455}" destId="{A44477B0-C97D-44B2-8056-F5216594461C}" srcOrd="0" destOrd="0" presId="urn:microsoft.com/office/officeart/2005/8/layout/cycle7"/>
    <dgm:cxn modelId="{36031012-8763-4864-9AC2-D7706C95E374}" type="presParOf" srcId="{2BD93755-08C1-4792-BF91-5BD53F9B71F4}" destId="{54E5E8E4-E9CB-4BF4-B1F6-A977BBFA8489}" srcOrd="2" destOrd="0" presId="urn:microsoft.com/office/officeart/2005/8/layout/cycle7"/>
    <dgm:cxn modelId="{4DC8955E-D99A-4649-8677-32E991CB01E7}" type="presParOf" srcId="{2BD93755-08C1-4792-BF91-5BD53F9B71F4}" destId="{28412867-8B5D-4D07-869C-5B2D6D265C0E}" srcOrd="3" destOrd="0" presId="urn:microsoft.com/office/officeart/2005/8/layout/cycle7"/>
    <dgm:cxn modelId="{D64FA093-B166-43D4-AE2D-0FE6C0C7DF33}" type="presParOf" srcId="{28412867-8B5D-4D07-869C-5B2D6D265C0E}" destId="{C76C8C22-1605-4049-8E79-1E8A2B4E057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34EF39E-0C64-403E-BD11-7A0BB107F7CC}">
      <dsp:nvSpPr>
        <dsp:cNvPr id="0" name=""/>
        <dsp:cNvSpPr/>
      </dsp:nvSpPr>
      <dsp:spPr>
        <a:xfrm>
          <a:off x="0" y="450935"/>
          <a:ext cx="3115506" cy="4837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b="1" kern="1200" dirty="0" smtClean="0">
              <a:solidFill>
                <a:srgbClr val="006600"/>
              </a:solidFill>
              <a:latin typeface="휴먼엑스포" pitchFamily="18" charset="-127"/>
              <a:ea typeface="휴먼엑스포" pitchFamily="18" charset="-127"/>
            </a:rPr>
            <a:t>2012 </a:t>
          </a:r>
          <a:r>
            <a:rPr lang="ko-KR" altLang="en-US" sz="2800" b="1" kern="1200" dirty="0" smtClean="0">
              <a:solidFill>
                <a:srgbClr val="006600"/>
              </a:solidFill>
              <a:latin typeface="휴먼엑스포" pitchFamily="18" charset="-127"/>
              <a:ea typeface="휴먼엑스포" pitchFamily="18" charset="-127"/>
            </a:rPr>
            <a:t>지표</a:t>
          </a:r>
          <a:endParaRPr lang="ko-KR" altLang="en-US" sz="2800" b="1" kern="1200" dirty="0">
            <a:solidFill>
              <a:srgbClr val="006600"/>
            </a:solidFill>
            <a:latin typeface="휴먼엑스포" pitchFamily="18" charset="-127"/>
            <a:ea typeface="휴먼엑스포" pitchFamily="18" charset="-127"/>
          </a:endParaRPr>
        </a:p>
      </dsp:txBody>
      <dsp:txXfrm>
        <a:off x="0" y="450935"/>
        <a:ext cx="3115506" cy="483744"/>
      </dsp:txXfrm>
    </dsp:sp>
    <dsp:sp modelId="{037111F6-95F0-4E54-A6FB-1450E8FE01DA}">
      <dsp:nvSpPr>
        <dsp:cNvPr id="0" name=""/>
        <dsp:cNvSpPr/>
      </dsp:nvSpPr>
      <dsp:spPr>
        <a:xfrm>
          <a:off x="311550" y="934679"/>
          <a:ext cx="259952" cy="1599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9088"/>
              </a:lnTo>
              <a:lnTo>
                <a:pt x="259952" y="15990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EEC6E3-DCFB-45AB-959C-88856E88E3DE}">
      <dsp:nvSpPr>
        <dsp:cNvPr id="0" name=""/>
        <dsp:cNvSpPr/>
      </dsp:nvSpPr>
      <dsp:spPr>
        <a:xfrm>
          <a:off x="571503" y="1453505"/>
          <a:ext cx="2492404" cy="21605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latin typeface="휴먼엑스포" pitchFamily="18" charset="-127"/>
              <a:ea typeface="휴먼엑스포" pitchFamily="18" charset="-127"/>
            </a:rPr>
            <a:t>평가의 주안점</a:t>
          </a:r>
          <a:endParaRPr lang="en-US" altLang="ko-KR" sz="2400" kern="1200" dirty="0" smtClean="0">
            <a:latin typeface="휴먼엑스포" pitchFamily="18" charset="-127"/>
            <a:ea typeface="휴먼엑스포" pitchFamily="18" charset="-127"/>
          </a:endParaRPr>
        </a:p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latin typeface="휴먼엑스포" pitchFamily="18" charset="-127"/>
              <a:ea typeface="휴먼엑스포" pitchFamily="18" charset="-127"/>
            </a:rPr>
            <a:t>관련 질문 예시</a:t>
          </a:r>
          <a:endParaRPr lang="en-US" altLang="ko-KR" sz="2400" kern="1200" dirty="0" smtClean="0">
            <a:latin typeface="휴먼엑스포" pitchFamily="18" charset="-127"/>
            <a:ea typeface="휴먼엑스포" pitchFamily="18" charset="-127"/>
          </a:endParaRPr>
        </a:p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latin typeface="휴먼엑스포" pitchFamily="18" charset="-127"/>
              <a:ea typeface="휴먼엑스포" pitchFamily="18" charset="-127"/>
            </a:rPr>
            <a:t>평가근거자료</a:t>
          </a:r>
          <a:endParaRPr lang="en-US" altLang="ko-KR" sz="2400" kern="1200" dirty="0" smtClean="0">
            <a:latin typeface="휴먼엑스포" pitchFamily="18" charset="-127"/>
            <a:ea typeface="휴먼엑스포" pitchFamily="18" charset="-127"/>
          </a:endParaRPr>
        </a:p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latin typeface="휴먼엑스포" pitchFamily="18" charset="-127"/>
              <a:ea typeface="휴먼엑스포" pitchFamily="18" charset="-127"/>
            </a:rPr>
            <a:t>운영사례</a:t>
          </a:r>
          <a:endParaRPr lang="ko-KR" altLang="en-US" sz="2400" kern="1200" dirty="0">
            <a:latin typeface="휴먼엑스포" pitchFamily="18" charset="-127"/>
            <a:ea typeface="휴먼엑스포" pitchFamily="18" charset="-127"/>
          </a:endParaRPr>
        </a:p>
      </dsp:txBody>
      <dsp:txXfrm>
        <a:off x="571503" y="1453505"/>
        <a:ext cx="2492404" cy="2160525"/>
      </dsp:txXfrm>
    </dsp:sp>
    <dsp:sp modelId="{07ACE142-C3B5-4C4B-A154-E5FBBD5CE669}">
      <dsp:nvSpPr>
        <dsp:cNvPr id="0" name=""/>
        <dsp:cNvSpPr/>
      </dsp:nvSpPr>
      <dsp:spPr>
        <a:xfrm>
          <a:off x="3857645" y="428628"/>
          <a:ext cx="3115506" cy="5054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b="1" kern="1200" dirty="0" smtClean="0">
              <a:solidFill>
                <a:srgbClr val="006600"/>
              </a:solidFill>
              <a:latin typeface="휴먼엑스포" pitchFamily="18" charset="-127"/>
              <a:ea typeface="휴먼엑스포" pitchFamily="18" charset="-127"/>
            </a:rPr>
            <a:t>2013 </a:t>
          </a:r>
          <a:r>
            <a:rPr lang="ko-KR" altLang="en-US" sz="2800" b="1" kern="1200" dirty="0" smtClean="0">
              <a:solidFill>
                <a:srgbClr val="006600"/>
              </a:solidFill>
              <a:latin typeface="휴먼엑스포" pitchFamily="18" charset="-127"/>
              <a:ea typeface="휴먼엑스포" pitchFamily="18" charset="-127"/>
            </a:rPr>
            <a:t>지표</a:t>
          </a:r>
        </a:p>
      </dsp:txBody>
      <dsp:txXfrm>
        <a:off x="3857645" y="428628"/>
        <a:ext cx="3115506" cy="505412"/>
      </dsp:txXfrm>
    </dsp:sp>
    <dsp:sp modelId="{57390377-C32F-4EAF-B0B2-65B15E9D0409}">
      <dsp:nvSpPr>
        <dsp:cNvPr id="0" name=""/>
        <dsp:cNvSpPr/>
      </dsp:nvSpPr>
      <dsp:spPr>
        <a:xfrm>
          <a:off x="4169196" y="934041"/>
          <a:ext cx="350774" cy="1545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5384"/>
              </a:lnTo>
              <a:lnTo>
                <a:pt x="350774" y="15453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D2724-7EDC-445D-826E-602477DC99E5}">
      <dsp:nvSpPr>
        <dsp:cNvPr id="0" name=""/>
        <dsp:cNvSpPr/>
      </dsp:nvSpPr>
      <dsp:spPr>
        <a:xfrm>
          <a:off x="4519971" y="1399731"/>
          <a:ext cx="3192845" cy="21593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latin typeface="휴먼엑스포" pitchFamily="18" charset="-127"/>
              <a:ea typeface="휴먼엑스포" pitchFamily="18" charset="-127"/>
            </a:rPr>
            <a:t>지표의 의미와 취지</a:t>
          </a:r>
          <a:endParaRPr lang="en-US" altLang="ko-KR" sz="2400" kern="1200" dirty="0" smtClean="0">
            <a:latin typeface="휴먼엑스포" pitchFamily="18" charset="-127"/>
            <a:ea typeface="휴먼엑스포" pitchFamily="18" charset="-127"/>
          </a:endParaRPr>
        </a:p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latin typeface="휴먼엑스포" pitchFamily="18" charset="-127"/>
              <a:ea typeface="휴먼엑스포" pitchFamily="18" charset="-127"/>
            </a:rPr>
            <a:t>평가유형</a:t>
          </a:r>
          <a:endParaRPr lang="en-US" altLang="ko-KR" sz="2400" kern="1200" dirty="0" smtClean="0">
            <a:latin typeface="휴먼엑스포" pitchFamily="18" charset="-127"/>
            <a:ea typeface="휴먼엑스포" pitchFamily="18" charset="-127"/>
          </a:endParaRPr>
        </a:p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latin typeface="휴먼엑스포" pitchFamily="18" charset="-127"/>
              <a:ea typeface="휴먼엑스포" pitchFamily="18" charset="-127"/>
            </a:rPr>
            <a:t>평가자료 및 방법</a:t>
          </a:r>
          <a:endParaRPr lang="en-US" altLang="ko-KR" sz="2400" kern="1200" dirty="0" smtClean="0">
            <a:latin typeface="휴먼엑스포" pitchFamily="18" charset="-127"/>
            <a:ea typeface="휴먼엑스포" pitchFamily="18" charset="-127"/>
          </a:endParaRPr>
        </a:p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latin typeface="휴먼엑스포" pitchFamily="18" charset="-127"/>
              <a:ea typeface="휴먼엑스포" pitchFamily="18" charset="-127"/>
            </a:rPr>
            <a:t>평가척도</a:t>
          </a:r>
        </a:p>
      </dsp:txBody>
      <dsp:txXfrm>
        <a:off x="4519971" y="1399731"/>
        <a:ext cx="3192845" cy="215938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7F6F46-DFEE-4549-A499-9A8A2B37F1AB}">
      <dsp:nvSpPr>
        <dsp:cNvPr id="0" name=""/>
        <dsp:cNvSpPr/>
      </dsp:nvSpPr>
      <dsp:spPr>
        <a:xfrm>
          <a:off x="1928821" y="0"/>
          <a:ext cx="1908870" cy="924222"/>
        </a:xfrm>
        <a:prstGeom prst="roundRect">
          <a:avLst>
            <a:gd name="adj" fmla="val 10000"/>
          </a:avLst>
        </a:prstGeom>
        <a:solidFill>
          <a:srgbClr val="6807B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400" kern="1200" dirty="0" smtClean="0">
              <a:latin typeface="휴먼엑스포" pitchFamily="18" charset="-127"/>
              <a:ea typeface="휴먼엑스포" pitchFamily="18" charset="-127"/>
            </a:rPr>
            <a:t>참여</a:t>
          </a:r>
          <a:endParaRPr lang="ko-KR" altLang="en-US" sz="3400" kern="1200" dirty="0">
            <a:latin typeface="휴먼엑스포" pitchFamily="18" charset="-127"/>
            <a:ea typeface="휴먼엑스포" pitchFamily="18" charset="-127"/>
          </a:endParaRPr>
        </a:p>
      </dsp:txBody>
      <dsp:txXfrm>
        <a:off x="1928821" y="0"/>
        <a:ext cx="1908870" cy="924222"/>
      </dsp:txXfrm>
    </dsp:sp>
    <dsp:sp modelId="{42E1F993-74F7-49EB-AB61-D9E92C139455}">
      <dsp:nvSpPr>
        <dsp:cNvPr id="0" name=""/>
        <dsp:cNvSpPr/>
      </dsp:nvSpPr>
      <dsp:spPr>
        <a:xfrm rot="3444507">
          <a:off x="3246865" y="1623561"/>
          <a:ext cx="964662" cy="32347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 rot="3444507">
        <a:off x="3246865" y="1623561"/>
        <a:ext cx="964662" cy="323477"/>
      </dsp:txXfrm>
    </dsp:sp>
    <dsp:sp modelId="{DADBE3EB-6B7C-48CA-AE50-C75DA44D871B}">
      <dsp:nvSpPr>
        <dsp:cNvPr id="0" name=""/>
        <dsp:cNvSpPr/>
      </dsp:nvSpPr>
      <dsp:spPr>
        <a:xfrm>
          <a:off x="3650914" y="2646377"/>
          <a:ext cx="1848445" cy="924222"/>
        </a:xfrm>
        <a:prstGeom prst="roundRect">
          <a:avLst>
            <a:gd name="adj" fmla="val 10000"/>
          </a:avLst>
        </a:prstGeom>
        <a:solidFill>
          <a:srgbClr val="6807B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500" kern="1200" dirty="0" smtClean="0">
              <a:latin typeface="휴먼엑스포" pitchFamily="18" charset="-127"/>
              <a:ea typeface="휴먼엑스포" pitchFamily="18" charset="-127"/>
            </a:rPr>
            <a:t>협력</a:t>
          </a:r>
          <a:endParaRPr lang="ko-KR" altLang="en-US" sz="3500" kern="1200" dirty="0">
            <a:latin typeface="휴먼엑스포" pitchFamily="18" charset="-127"/>
            <a:ea typeface="휴먼엑스포" pitchFamily="18" charset="-127"/>
          </a:endParaRPr>
        </a:p>
      </dsp:txBody>
      <dsp:txXfrm>
        <a:off x="3650914" y="2646377"/>
        <a:ext cx="1848445" cy="924222"/>
      </dsp:txXfrm>
    </dsp:sp>
    <dsp:sp modelId="{658A2213-8E62-40C2-8BC2-38C3E2D42825}">
      <dsp:nvSpPr>
        <dsp:cNvPr id="0" name=""/>
        <dsp:cNvSpPr/>
      </dsp:nvSpPr>
      <dsp:spPr>
        <a:xfrm rot="10800000">
          <a:off x="2565668" y="2946750"/>
          <a:ext cx="964662" cy="32347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 rot="10800000">
        <a:off x="2565668" y="2946750"/>
        <a:ext cx="964662" cy="323477"/>
      </dsp:txXfrm>
    </dsp:sp>
    <dsp:sp modelId="{54E5E8E4-E9CB-4BF4-B1F6-A977BBFA8489}">
      <dsp:nvSpPr>
        <dsp:cNvPr id="0" name=""/>
        <dsp:cNvSpPr/>
      </dsp:nvSpPr>
      <dsp:spPr>
        <a:xfrm>
          <a:off x="596640" y="2646377"/>
          <a:ext cx="1848445" cy="924222"/>
        </a:xfrm>
        <a:prstGeom prst="roundRect">
          <a:avLst>
            <a:gd name="adj" fmla="val 10000"/>
          </a:avLst>
        </a:prstGeom>
        <a:solidFill>
          <a:srgbClr val="6807B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500" kern="1200" smtClean="0">
              <a:latin typeface="휴먼엑스포" pitchFamily="18" charset="-127"/>
              <a:ea typeface="휴먼엑스포" pitchFamily="18" charset="-127"/>
            </a:rPr>
            <a:t>소통</a:t>
          </a:r>
          <a:endParaRPr lang="ko-KR" altLang="en-US" sz="3500" kern="1200" dirty="0">
            <a:latin typeface="휴먼엑스포" pitchFamily="18" charset="-127"/>
            <a:ea typeface="휴먼엑스포" pitchFamily="18" charset="-127"/>
          </a:endParaRPr>
        </a:p>
      </dsp:txBody>
      <dsp:txXfrm>
        <a:off x="596640" y="2646377"/>
        <a:ext cx="1848445" cy="924222"/>
      </dsp:txXfrm>
    </dsp:sp>
    <dsp:sp modelId="{28412867-8B5D-4D07-869C-5B2D6D265C0E}">
      <dsp:nvSpPr>
        <dsp:cNvPr id="0" name=""/>
        <dsp:cNvSpPr/>
      </dsp:nvSpPr>
      <dsp:spPr>
        <a:xfrm rot="17834404">
          <a:off x="1719729" y="1623561"/>
          <a:ext cx="964662" cy="32347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 rot="17834404">
        <a:off x="1719729" y="1623561"/>
        <a:ext cx="964662" cy="32347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7F6F46-DFEE-4549-A499-9A8A2B37F1AB}">
      <dsp:nvSpPr>
        <dsp:cNvPr id="0" name=""/>
        <dsp:cNvSpPr/>
      </dsp:nvSpPr>
      <dsp:spPr>
        <a:xfrm>
          <a:off x="0" y="6667"/>
          <a:ext cx="6079237" cy="1079003"/>
        </a:xfrm>
        <a:prstGeom prst="roundRect">
          <a:avLst>
            <a:gd name="adj" fmla="val 10000"/>
          </a:avLst>
        </a:prstGeom>
        <a:solidFill>
          <a:srgbClr val="6807B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latin typeface="휴먼엑스포" pitchFamily="18" charset="-127"/>
              <a:ea typeface="휴먼엑스포" pitchFamily="18" charset="-127"/>
            </a:rPr>
            <a:t>관리자</a:t>
          </a:r>
          <a:endParaRPr lang="en-US" altLang="ko-KR" sz="2000" kern="1200" dirty="0" smtClean="0">
            <a:latin typeface="휴먼엑스포" pitchFamily="18" charset="-127"/>
            <a:ea typeface="휴먼엑스포" pitchFamily="18" charset="-127"/>
          </a:endParaRPr>
        </a:p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latin typeface="휴먼엑스포" pitchFamily="18" charset="-127"/>
              <a:ea typeface="휴먼엑스포" pitchFamily="18" charset="-127"/>
            </a:rPr>
            <a:t>의견 수렴 및 소통의 도구로 활용</a:t>
          </a:r>
          <a:endParaRPr lang="ko-KR" altLang="en-US" sz="3400" kern="1200" dirty="0">
            <a:latin typeface="휴먼엑스포" pitchFamily="18" charset="-127"/>
            <a:ea typeface="휴먼엑스포" pitchFamily="18" charset="-127"/>
          </a:endParaRPr>
        </a:p>
      </dsp:txBody>
      <dsp:txXfrm>
        <a:off x="0" y="6667"/>
        <a:ext cx="6079237" cy="1079003"/>
      </dsp:txXfrm>
    </dsp:sp>
    <dsp:sp modelId="{42E1F993-74F7-49EB-AB61-D9E92C139455}">
      <dsp:nvSpPr>
        <dsp:cNvPr id="0" name=""/>
        <dsp:cNvSpPr/>
      </dsp:nvSpPr>
      <dsp:spPr>
        <a:xfrm rot="5388407">
          <a:off x="2481245" y="1600046"/>
          <a:ext cx="1125127" cy="37765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 rot="5388407">
        <a:off x="2481245" y="1600046"/>
        <a:ext cx="1125127" cy="377651"/>
      </dsp:txXfrm>
    </dsp:sp>
    <dsp:sp modelId="{54E5E8E4-E9CB-4BF4-B1F6-A977BBFA8489}">
      <dsp:nvSpPr>
        <dsp:cNvPr id="0" name=""/>
        <dsp:cNvSpPr/>
      </dsp:nvSpPr>
      <dsp:spPr>
        <a:xfrm>
          <a:off x="4194" y="2492072"/>
          <a:ext cx="6087610" cy="1079003"/>
        </a:xfrm>
        <a:prstGeom prst="roundRect">
          <a:avLst>
            <a:gd name="adj" fmla="val 10000"/>
          </a:avLst>
        </a:prstGeom>
        <a:solidFill>
          <a:srgbClr val="6807B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latin typeface="휴먼엑스포" pitchFamily="18" charset="-127"/>
              <a:ea typeface="휴먼엑스포" pitchFamily="18" charset="-127"/>
            </a:rPr>
            <a:t>교사</a:t>
          </a:r>
          <a:endParaRPr lang="en-US" altLang="ko-KR" sz="2000" kern="1200" dirty="0" smtClean="0">
            <a:latin typeface="휴먼엑스포" pitchFamily="18" charset="-127"/>
            <a:ea typeface="휴먼엑스포" pitchFamily="18" charset="-127"/>
          </a:endParaRPr>
        </a:p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latin typeface="휴먼엑스포" pitchFamily="18" charset="-127"/>
              <a:ea typeface="휴먼엑스포" pitchFamily="18" charset="-127"/>
            </a:rPr>
            <a:t>일상적 교육활동의 점검과 개선의  기회로 </a:t>
          </a:r>
          <a:r>
            <a:rPr lang="ko-KR" altLang="en-US" sz="2000" kern="1200" dirty="0" err="1" smtClean="0">
              <a:latin typeface="휴먼엑스포" pitchFamily="18" charset="-127"/>
              <a:ea typeface="휴먼엑스포" pitchFamily="18" charset="-127"/>
            </a:rPr>
            <a:t>활용깋</a:t>
          </a:r>
          <a:endParaRPr lang="ko-KR" altLang="en-US" sz="2000" kern="1200" dirty="0">
            <a:latin typeface="휴먼엑스포" pitchFamily="18" charset="-127"/>
            <a:ea typeface="휴먼엑스포" pitchFamily="18" charset="-127"/>
          </a:endParaRPr>
        </a:p>
      </dsp:txBody>
      <dsp:txXfrm>
        <a:off x="4194" y="2492072"/>
        <a:ext cx="6087610" cy="1079003"/>
      </dsp:txXfrm>
    </dsp:sp>
    <dsp:sp modelId="{28412867-8B5D-4D07-869C-5B2D6D265C0E}">
      <dsp:nvSpPr>
        <dsp:cNvPr id="0" name=""/>
        <dsp:cNvSpPr/>
      </dsp:nvSpPr>
      <dsp:spPr>
        <a:xfrm rot="16188407">
          <a:off x="2481245" y="1600046"/>
          <a:ext cx="1125127" cy="37765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 rot="16188407">
        <a:off x="2481245" y="1600046"/>
        <a:ext cx="1125127" cy="3776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3396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2799" y="1"/>
            <a:ext cx="4301543" cy="3396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9A77B-D6C4-4C25-83EE-82D4D3E76D3C}" type="datetimeFigureOut">
              <a:rPr lang="ko-KR" altLang="en-US" smtClean="0"/>
              <a:pPr/>
              <a:t>2013-06-11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56960"/>
            <a:ext cx="4301543" cy="3396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2799" y="6456960"/>
            <a:ext cx="4301543" cy="3396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83D1A-0E87-40D0-944D-5C77B0A84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825885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3396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3396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F294E-F8BE-4CE4-8FC9-6ACDA2F690D4}" type="datetimeFigureOut">
              <a:rPr lang="ko-KR" altLang="en-US" smtClean="0"/>
              <a:pPr/>
              <a:t>2013-06-11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664" y="3228480"/>
            <a:ext cx="7941310" cy="3059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56960"/>
            <a:ext cx="4301543" cy="3396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799" y="6456960"/>
            <a:ext cx="4301543" cy="3396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23EBB-96BE-44A2-A893-707C8EF2309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58362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혁신교육의 이해 및 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학교 교육목표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창의지성교육을 위한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교육과정 편성</a:t>
            </a:r>
            <a:r>
              <a:rPr lang="en-US" altLang="ko-KR" sz="1200" b="0" i="0" u="none" strike="noStrike" spc="0" dirty="0" smtClean="0">
                <a:solidFill>
                  <a:srgbClr val="000000"/>
                </a:solidFill>
                <a:latin typeface="휴먼명조"/>
              </a:rPr>
              <a:t>·</a:t>
            </a: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운영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</a:t>
            </a:r>
            <a:r>
              <a:rPr lang="ko-KR" altLang="ko-KR" sz="1200" b="0" i="0" u="none" strike="noStrike" spc="0" dirty="0" err="1" smtClean="0">
                <a:solidFill>
                  <a:srgbClr val="000000"/>
                </a:solidFill>
                <a:latin typeface="Arial"/>
                <a:ea typeface="휴먼명조"/>
              </a:rPr>
              <a:t>배움중심수업</a:t>
            </a: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Arial"/>
              </a:rPr>
              <a:t> 실천</a:t>
            </a: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평가 혁신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민주시민교육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민주적 학교 운영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혁신교육의 이해 및 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학교 교육목표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창의지성교육을 위한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교육과정 편성</a:t>
            </a:r>
            <a:r>
              <a:rPr lang="en-US" altLang="ko-KR" sz="1200" b="0" i="0" u="none" strike="noStrike" spc="0" dirty="0" smtClean="0">
                <a:solidFill>
                  <a:srgbClr val="000000"/>
                </a:solidFill>
                <a:latin typeface="휴먼명조"/>
              </a:rPr>
              <a:t>·</a:t>
            </a: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운영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</a:t>
            </a:r>
            <a:r>
              <a:rPr lang="ko-KR" altLang="ko-KR" sz="1200" b="0" i="0" u="none" strike="noStrike" spc="0" dirty="0" err="1" smtClean="0">
                <a:solidFill>
                  <a:srgbClr val="000000"/>
                </a:solidFill>
                <a:latin typeface="Arial"/>
                <a:ea typeface="휴먼명조"/>
              </a:rPr>
              <a:t>배움중심수업</a:t>
            </a: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Arial"/>
              </a:rPr>
              <a:t> 실천</a:t>
            </a: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평가 혁신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민주시민교육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민주적 학교 운영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혁신교육의 이해 및 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학교 교육목표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창의지성교육을 위한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교육과정 편성</a:t>
            </a:r>
            <a:r>
              <a:rPr lang="en-US" altLang="ko-KR" sz="1200" b="0" i="0" u="none" strike="noStrike" spc="0" dirty="0" smtClean="0">
                <a:solidFill>
                  <a:srgbClr val="000000"/>
                </a:solidFill>
                <a:latin typeface="휴먼명조"/>
              </a:rPr>
              <a:t>·</a:t>
            </a: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운영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</a:t>
            </a:r>
            <a:r>
              <a:rPr lang="ko-KR" altLang="ko-KR" sz="1200" b="0" i="0" u="none" strike="noStrike" spc="0" dirty="0" err="1" smtClean="0">
                <a:solidFill>
                  <a:srgbClr val="000000"/>
                </a:solidFill>
                <a:latin typeface="Arial"/>
                <a:ea typeface="휴먼명조"/>
              </a:rPr>
              <a:t>배움중심수업</a:t>
            </a: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Arial"/>
              </a:rPr>
              <a:t> 실천</a:t>
            </a: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평가 혁신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민주시민교육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 marL="36576" marR="0" indent="0" algn="just" rtl="0" eaLnBrk="1" fontAlgn="base" latinLnBrk="1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sz="1200" b="0" i="0" u="none" strike="noStrike" spc="0" dirty="0" smtClean="0">
                <a:solidFill>
                  <a:srgbClr val="000000"/>
                </a:solidFill>
                <a:latin typeface="Arial"/>
                <a:ea typeface="휴먼명조"/>
              </a:rPr>
              <a:t>◦ 민주적 학교 운영</a:t>
            </a:r>
            <a:endParaRPr lang="ko-KR" altLang="ko-KR" sz="1200" b="0" i="0" u="none" strike="noStrike" spc="0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23EBB-96BE-44A2-A893-707C8EF23098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reeform 47"/>
          <p:cNvSpPr>
            <a:spLocks/>
          </p:cNvSpPr>
          <p:nvPr userDrawn="1"/>
        </p:nvSpPr>
        <p:spPr bwMode="gray">
          <a:xfrm rot="1187863">
            <a:off x="8125860" y="581778"/>
            <a:ext cx="231775" cy="222250"/>
          </a:xfrm>
          <a:custGeom>
            <a:avLst/>
            <a:gdLst/>
            <a:ahLst/>
            <a:cxnLst>
              <a:cxn ang="0">
                <a:pos x="1736" y="1032"/>
              </a:cxn>
              <a:cxn ang="0">
                <a:pos x="3614" y="1053"/>
              </a:cxn>
              <a:cxn ang="0">
                <a:pos x="2253" y="3638"/>
              </a:cxn>
              <a:cxn ang="0">
                <a:pos x="0" y="1736"/>
              </a:cxn>
              <a:cxn ang="0">
                <a:pos x="1736" y="1032"/>
              </a:cxn>
            </a:cxnLst>
            <a:rect l="0" t="0" r="r" b="b"/>
            <a:pathLst>
              <a:path w="3776" h="3638">
                <a:moveTo>
                  <a:pt x="1736" y="1032"/>
                </a:moveTo>
                <a:cubicBezTo>
                  <a:pt x="1952" y="216"/>
                  <a:pt x="3240" y="0"/>
                  <a:pt x="3614" y="1053"/>
                </a:cubicBezTo>
                <a:cubicBezTo>
                  <a:pt x="3776" y="1576"/>
                  <a:pt x="3296" y="2856"/>
                  <a:pt x="2253" y="3638"/>
                </a:cubicBezTo>
                <a:cubicBezTo>
                  <a:pt x="952" y="3096"/>
                  <a:pt x="32" y="2400"/>
                  <a:pt x="0" y="1736"/>
                </a:cubicBezTo>
                <a:cubicBezTo>
                  <a:pt x="0" y="848"/>
                  <a:pt x="1000" y="288"/>
                  <a:pt x="1736" y="1032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60" name="Freeform 48"/>
          <p:cNvSpPr>
            <a:spLocks/>
          </p:cNvSpPr>
          <p:nvPr userDrawn="1"/>
        </p:nvSpPr>
        <p:spPr bwMode="gray">
          <a:xfrm rot="21138796">
            <a:off x="7834254" y="280612"/>
            <a:ext cx="319088" cy="306388"/>
          </a:xfrm>
          <a:custGeom>
            <a:avLst/>
            <a:gdLst/>
            <a:ahLst/>
            <a:cxnLst>
              <a:cxn ang="0">
                <a:pos x="1736" y="1032"/>
              </a:cxn>
              <a:cxn ang="0">
                <a:pos x="3614" y="1053"/>
              </a:cxn>
              <a:cxn ang="0">
                <a:pos x="2253" y="3638"/>
              </a:cxn>
              <a:cxn ang="0">
                <a:pos x="0" y="1736"/>
              </a:cxn>
              <a:cxn ang="0">
                <a:pos x="1736" y="1032"/>
              </a:cxn>
            </a:cxnLst>
            <a:rect l="0" t="0" r="r" b="b"/>
            <a:pathLst>
              <a:path w="3776" h="3638">
                <a:moveTo>
                  <a:pt x="1736" y="1032"/>
                </a:moveTo>
                <a:cubicBezTo>
                  <a:pt x="1952" y="216"/>
                  <a:pt x="3240" y="0"/>
                  <a:pt x="3614" y="1053"/>
                </a:cubicBezTo>
                <a:cubicBezTo>
                  <a:pt x="3776" y="1576"/>
                  <a:pt x="3296" y="2856"/>
                  <a:pt x="2253" y="3638"/>
                </a:cubicBezTo>
                <a:cubicBezTo>
                  <a:pt x="952" y="3096"/>
                  <a:pt x="32" y="2400"/>
                  <a:pt x="0" y="1736"/>
                </a:cubicBezTo>
                <a:cubicBezTo>
                  <a:pt x="0" y="848"/>
                  <a:pt x="1000" y="288"/>
                  <a:pt x="1736" y="1032"/>
                </a:cubicBezTo>
                <a:close/>
              </a:path>
            </a:pathLst>
          </a:custGeom>
          <a:solidFill>
            <a:schemeClr val="bg1">
              <a:alpha val="89999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61" name="Freeform 49"/>
          <p:cNvSpPr>
            <a:spLocks/>
          </p:cNvSpPr>
          <p:nvPr userDrawn="1"/>
        </p:nvSpPr>
        <p:spPr bwMode="gray">
          <a:xfrm rot="1187863">
            <a:off x="8728897" y="340367"/>
            <a:ext cx="144462" cy="138112"/>
          </a:xfrm>
          <a:custGeom>
            <a:avLst/>
            <a:gdLst/>
            <a:ahLst/>
            <a:cxnLst>
              <a:cxn ang="0">
                <a:pos x="1736" y="1032"/>
              </a:cxn>
              <a:cxn ang="0">
                <a:pos x="3614" y="1053"/>
              </a:cxn>
              <a:cxn ang="0">
                <a:pos x="2253" y="3638"/>
              </a:cxn>
              <a:cxn ang="0">
                <a:pos x="0" y="1736"/>
              </a:cxn>
              <a:cxn ang="0">
                <a:pos x="1736" y="1032"/>
              </a:cxn>
            </a:cxnLst>
            <a:rect l="0" t="0" r="r" b="b"/>
            <a:pathLst>
              <a:path w="3776" h="3638">
                <a:moveTo>
                  <a:pt x="1736" y="1032"/>
                </a:moveTo>
                <a:cubicBezTo>
                  <a:pt x="1952" y="216"/>
                  <a:pt x="3240" y="0"/>
                  <a:pt x="3614" y="1053"/>
                </a:cubicBezTo>
                <a:cubicBezTo>
                  <a:pt x="3776" y="1576"/>
                  <a:pt x="3296" y="2856"/>
                  <a:pt x="2253" y="3638"/>
                </a:cubicBezTo>
                <a:cubicBezTo>
                  <a:pt x="952" y="3096"/>
                  <a:pt x="32" y="2400"/>
                  <a:pt x="0" y="1736"/>
                </a:cubicBezTo>
                <a:cubicBezTo>
                  <a:pt x="0" y="848"/>
                  <a:pt x="1000" y="288"/>
                  <a:pt x="1736" y="1032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ko-KR" altLang="en-US"/>
          </a:p>
        </p:txBody>
      </p:sp>
      <p:grpSp>
        <p:nvGrpSpPr>
          <p:cNvPr id="65" name="그룹 64"/>
          <p:cNvGrpSpPr/>
          <p:nvPr userDrawn="1"/>
        </p:nvGrpSpPr>
        <p:grpSpPr>
          <a:xfrm>
            <a:off x="7092280" y="3933056"/>
            <a:ext cx="1979712" cy="2232248"/>
            <a:chOff x="2915816" y="1556792"/>
            <a:chExt cx="3370419" cy="3431257"/>
          </a:xfrm>
        </p:grpSpPr>
        <p:sp>
          <p:nvSpPr>
            <p:cNvPr id="66" name="타원 65"/>
            <p:cNvSpPr/>
            <p:nvPr userDrawn="1"/>
          </p:nvSpPr>
          <p:spPr>
            <a:xfrm>
              <a:off x="5364088" y="2924944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  <p:sp>
          <p:nvSpPr>
            <p:cNvPr id="67" name="타원 66"/>
            <p:cNvSpPr/>
            <p:nvPr userDrawn="1"/>
          </p:nvSpPr>
          <p:spPr>
            <a:xfrm>
              <a:off x="4572000" y="2276872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  <p:sp>
          <p:nvSpPr>
            <p:cNvPr id="68" name="타원 67"/>
            <p:cNvSpPr/>
            <p:nvPr userDrawn="1"/>
          </p:nvSpPr>
          <p:spPr>
            <a:xfrm>
              <a:off x="5148064" y="2348880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  <p:sp>
          <p:nvSpPr>
            <p:cNvPr id="69" name="타원 68"/>
            <p:cNvSpPr/>
            <p:nvPr userDrawn="1"/>
          </p:nvSpPr>
          <p:spPr>
            <a:xfrm>
              <a:off x="3635896" y="2780928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  <p:sp>
          <p:nvSpPr>
            <p:cNvPr id="70" name="타원 69"/>
            <p:cNvSpPr/>
            <p:nvPr userDrawn="1"/>
          </p:nvSpPr>
          <p:spPr>
            <a:xfrm>
              <a:off x="3851920" y="3717032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  <p:sp>
          <p:nvSpPr>
            <p:cNvPr id="71" name="타원 70"/>
            <p:cNvSpPr/>
            <p:nvPr userDrawn="1"/>
          </p:nvSpPr>
          <p:spPr>
            <a:xfrm>
              <a:off x="5004048" y="3717032"/>
              <a:ext cx="288032" cy="2160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  <p:pic>
          <p:nvPicPr>
            <p:cNvPr id="72" name="그림 71" descr="나무_1~1.JPG"/>
            <p:cNvPicPr>
              <a:picLocks noChangeAspect="1"/>
            </p:cNvPicPr>
            <p:nvPr userDrawn="1"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/>
            </a:blip>
            <a:stretch>
              <a:fillRect/>
            </a:stretch>
          </p:blipFill>
          <p:spPr>
            <a:xfrm>
              <a:off x="2915816" y="1556792"/>
              <a:ext cx="3370419" cy="3431257"/>
            </a:xfrm>
            <a:prstGeom prst="rect">
              <a:avLst/>
            </a:prstGeom>
          </p:spPr>
        </p:pic>
      </p:grpSp>
      <p:sp>
        <p:nvSpPr>
          <p:cNvPr id="79" name="Title 1"/>
          <p:cNvSpPr>
            <a:spLocks noGrp="1"/>
          </p:cNvSpPr>
          <p:nvPr>
            <p:ph type="title" hasCustomPrompt="1"/>
          </p:nvPr>
        </p:nvSpPr>
        <p:spPr>
          <a:xfrm>
            <a:off x="1187624" y="0"/>
            <a:ext cx="7776864" cy="901304"/>
          </a:xfrm>
          <a:prstGeom prst="rect">
            <a:avLst/>
          </a:prstGeom>
        </p:spPr>
        <p:txBody>
          <a:bodyPr anchor="ctr" anchorCtr="0"/>
          <a:lstStyle>
            <a:lvl1pPr algn="l">
              <a:defRPr sz="3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defRPr>
            </a:lvl1pPr>
          </a:lstStyle>
          <a:p>
            <a:r>
              <a:rPr lang="ko-KR" altLang="en-US" dirty="0" smtClean="0"/>
              <a:t> 마스터 제목 스타일 편집</a:t>
            </a:r>
            <a:endParaRPr lang="en-US" dirty="0"/>
          </a:p>
        </p:txBody>
      </p:sp>
      <p:sp>
        <p:nvSpPr>
          <p:cNvPr id="80" name="Freeform 60"/>
          <p:cNvSpPr>
            <a:spLocks/>
          </p:cNvSpPr>
          <p:nvPr userDrawn="1"/>
        </p:nvSpPr>
        <p:spPr bwMode="gray">
          <a:xfrm>
            <a:off x="8205951" y="3491716"/>
            <a:ext cx="334768" cy="369332"/>
          </a:xfrm>
          <a:custGeom>
            <a:avLst/>
            <a:gdLst/>
            <a:ahLst/>
            <a:cxnLst>
              <a:cxn ang="0">
                <a:pos x="1736" y="1032"/>
              </a:cxn>
              <a:cxn ang="0">
                <a:pos x="3614" y="1053"/>
              </a:cxn>
              <a:cxn ang="0">
                <a:pos x="2253" y="3638"/>
              </a:cxn>
              <a:cxn ang="0">
                <a:pos x="0" y="1736"/>
              </a:cxn>
              <a:cxn ang="0">
                <a:pos x="1736" y="1032"/>
              </a:cxn>
            </a:cxnLst>
            <a:rect l="0" t="0" r="r" b="b"/>
            <a:pathLst>
              <a:path w="3776" h="3638">
                <a:moveTo>
                  <a:pt x="1736" y="1032"/>
                </a:moveTo>
                <a:cubicBezTo>
                  <a:pt x="1952" y="216"/>
                  <a:pt x="3240" y="0"/>
                  <a:pt x="3614" y="1053"/>
                </a:cubicBezTo>
                <a:cubicBezTo>
                  <a:pt x="3776" y="1576"/>
                  <a:pt x="3296" y="2856"/>
                  <a:pt x="2253" y="3638"/>
                </a:cubicBezTo>
                <a:cubicBezTo>
                  <a:pt x="952" y="3096"/>
                  <a:pt x="32" y="2400"/>
                  <a:pt x="0" y="1736"/>
                </a:cubicBezTo>
                <a:cubicBezTo>
                  <a:pt x="0" y="848"/>
                  <a:pt x="1000" y="288"/>
                  <a:pt x="1736" y="1032"/>
                </a:cubicBezTo>
                <a:close/>
              </a:path>
            </a:pathLst>
          </a:custGeom>
          <a:solidFill>
            <a:schemeClr val="hlink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ko-KR" altLang="en-US"/>
          </a:p>
        </p:txBody>
      </p:sp>
      <p:sp>
        <p:nvSpPr>
          <p:cNvPr id="81" name="Freeform 61"/>
          <p:cNvSpPr>
            <a:spLocks/>
          </p:cNvSpPr>
          <p:nvPr userDrawn="1"/>
        </p:nvSpPr>
        <p:spPr bwMode="gray">
          <a:xfrm rot="1437563">
            <a:off x="8462370" y="3165726"/>
            <a:ext cx="446357" cy="369332"/>
          </a:xfrm>
          <a:custGeom>
            <a:avLst/>
            <a:gdLst/>
            <a:ahLst/>
            <a:cxnLst>
              <a:cxn ang="0">
                <a:pos x="1736" y="1032"/>
              </a:cxn>
              <a:cxn ang="0">
                <a:pos x="3614" y="1053"/>
              </a:cxn>
              <a:cxn ang="0">
                <a:pos x="2253" y="3638"/>
              </a:cxn>
              <a:cxn ang="0">
                <a:pos x="0" y="1736"/>
              </a:cxn>
              <a:cxn ang="0">
                <a:pos x="1736" y="1032"/>
              </a:cxn>
            </a:cxnLst>
            <a:rect l="0" t="0" r="r" b="b"/>
            <a:pathLst>
              <a:path w="3776" h="3638">
                <a:moveTo>
                  <a:pt x="1736" y="1032"/>
                </a:moveTo>
                <a:cubicBezTo>
                  <a:pt x="1952" y="216"/>
                  <a:pt x="3240" y="0"/>
                  <a:pt x="3614" y="1053"/>
                </a:cubicBezTo>
                <a:cubicBezTo>
                  <a:pt x="3776" y="1576"/>
                  <a:pt x="3296" y="2856"/>
                  <a:pt x="2253" y="3638"/>
                </a:cubicBezTo>
                <a:cubicBezTo>
                  <a:pt x="952" y="3096"/>
                  <a:pt x="32" y="2400"/>
                  <a:pt x="0" y="1736"/>
                </a:cubicBezTo>
                <a:cubicBezTo>
                  <a:pt x="0" y="848"/>
                  <a:pt x="1000" y="288"/>
                  <a:pt x="1736" y="1032"/>
                </a:cubicBezTo>
                <a:close/>
              </a:path>
            </a:pathLst>
          </a:custGeom>
          <a:solidFill>
            <a:schemeClr val="accent1">
              <a:alpha val="3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ko-KR" altLang="en-US"/>
          </a:p>
        </p:txBody>
      </p:sp>
      <p:sp>
        <p:nvSpPr>
          <p:cNvPr id="82" name="Freeform 62"/>
          <p:cNvSpPr>
            <a:spLocks/>
          </p:cNvSpPr>
          <p:nvPr userDrawn="1"/>
        </p:nvSpPr>
        <p:spPr bwMode="gray">
          <a:xfrm>
            <a:off x="8388424" y="1484784"/>
            <a:ext cx="252000" cy="288000"/>
          </a:xfrm>
          <a:custGeom>
            <a:avLst/>
            <a:gdLst/>
            <a:ahLst/>
            <a:cxnLst>
              <a:cxn ang="0">
                <a:pos x="1736" y="1032"/>
              </a:cxn>
              <a:cxn ang="0">
                <a:pos x="3614" y="1053"/>
              </a:cxn>
              <a:cxn ang="0">
                <a:pos x="2253" y="3638"/>
              </a:cxn>
              <a:cxn ang="0">
                <a:pos x="0" y="1736"/>
              </a:cxn>
              <a:cxn ang="0">
                <a:pos x="1736" y="1032"/>
              </a:cxn>
            </a:cxnLst>
            <a:rect l="0" t="0" r="r" b="b"/>
            <a:pathLst>
              <a:path w="3776" h="3638">
                <a:moveTo>
                  <a:pt x="1736" y="1032"/>
                </a:moveTo>
                <a:cubicBezTo>
                  <a:pt x="1952" y="216"/>
                  <a:pt x="3240" y="0"/>
                  <a:pt x="3614" y="1053"/>
                </a:cubicBezTo>
                <a:cubicBezTo>
                  <a:pt x="3776" y="1576"/>
                  <a:pt x="3296" y="2856"/>
                  <a:pt x="2253" y="3638"/>
                </a:cubicBezTo>
                <a:cubicBezTo>
                  <a:pt x="952" y="3096"/>
                  <a:pt x="32" y="2400"/>
                  <a:pt x="0" y="1736"/>
                </a:cubicBezTo>
                <a:cubicBezTo>
                  <a:pt x="0" y="848"/>
                  <a:pt x="1000" y="288"/>
                  <a:pt x="1736" y="1032"/>
                </a:cubicBezTo>
                <a:close/>
              </a:path>
            </a:pathLst>
          </a:custGeom>
          <a:solidFill>
            <a:schemeClr val="folHlink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ko-KR" altLang="en-US"/>
          </a:p>
        </p:txBody>
      </p:sp>
      <p:sp>
        <p:nvSpPr>
          <p:cNvPr id="83" name="Freeform 63"/>
          <p:cNvSpPr>
            <a:spLocks/>
          </p:cNvSpPr>
          <p:nvPr userDrawn="1"/>
        </p:nvSpPr>
        <p:spPr bwMode="gray">
          <a:xfrm rot="1437563">
            <a:off x="8518390" y="2046171"/>
            <a:ext cx="312367" cy="370263"/>
          </a:xfrm>
          <a:custGeom>
            <a:avLst/>
            <a:gdLst/>
            <a:ahLst/>
            <a:cxnLst>
              <a:cxn ang="0">
                <a:pos x="1736" y="1032"/>
              </a:cxn>
              <a:cxn ang="0">
                <a:pos x="3614" y="1053"/>
              </a:cxn>
              <a:cxn ang="0">
                <a:pos x="2253" y="3638"/>
              </a:cxn>
              <a:cxn ang="0">
                <a:pos x="0" y="1736"/>
              </a:cxn>
              <a:cxn ang="0">
                <a:pos x="1736" y="1032"/>
              </a:cxn>
            </a:cxnLst>
            <a:rect l="0" t="0" r="r" b="b"/>
            <a:pathLst>
              <a:path w="3776" h="3638">
                <a:moveTo>
                  <a:pt x="1736" y="1032"/>
                </a:moveTo>
                <a:cubicBezTo>
                  <a:pt x="1952" y="216"/>
                  <a:pt x="3240" y="0"/>
                  <a:pt x="3614" y="1053"/>
                </a:cubicBezTo>
                <a:cubicBezTo>
                  <a:pt x="3776" y="1576"/>
                  <a:pt x="3296" y="2856"/>
                  <a:pt x="2253" y="3638"/>
                </a:cubicBezTo>
                <a:cubicBezTo>
                  <a:pt x="952" y="3096"/>
                  <a:pt x="32" y="2400"/>
                  <a:pt x="0" y="1736"/>
                </a:cubicBezTo>
                <a:cubicBezTo>
                  <a:pt x="0" y="848"/>
                  <a:pt x="1000" y="288"/>
                  <a:pt x="1736" y="1032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61" grpId="0" animBg="1"/>
      <p:bldP spid="80" grpId="0" animBg="1"/>
      <p:bldP spid="81" grpId="0" animBg="1"/>
      <p:bldP spid="82" grpId="0" animBg="1"/>
      <p:bldP spid="83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650" y="130175"/>
            <a:ext cx="8153400" cy="928688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Rectangle 5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CE1365-1AC4-4F3C-A306-EAA7D4EF96F0}" type="datetimeFigureOut">
              <a:rPr lang="en-US" altLang="ko-KR"/>
              <a:pPr/>
              <a:t>6/11/2013</a:t>
            </a:fld>
            <a:endParaRPr lang="en-US" altLang="ko-KR"/>
          </a:p>
        </p:txBody>
      </p:sp>
      <p:sp>
        <p:nvSpPr>
          <p:cNvPr id="6" name="Rectangle 5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Rectangle 6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99A85-6256-478E-A2A1-E0DE352C7F5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제목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650" y="130175"/>
            <a:ext cx="8153400" cy="928688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noProof="0" smtClean="0"/>
              <a:t>차트를 추가하려면 아이콘을 클릭하십시오</a:t>
            </a:r>
            <a:endParaRPr lang="en-US" noProof="0" smtClean="0"/>
          </a:p>
        </p:txBody>
      </p:sp>
      <p:sp>
        <p:nvSpPr>
          <p:cNvPr id="4" name="Rectangle 5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6C4BEE-B831-43B8-9F70-D9A0D25358D1}" type="datetimeFigureOut">
              <a:rPr lang="en-US" altLang="ko-KR"/>
              <a:pPr/>
              <a:t>6/11/2013</a:t>
            </a:fld>
            <a:endParaRPr lang="en-US" altLang="ko-KR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2C1A69-0EFB-4BF9-8C32-D8E7E14F814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650" y="130175"/>
            <a:ext cx="8153400" cy="928688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noProof="0" smtClean="0"/>
              <a:t>표를 추가하려면 아이콘을 클릭하십시오</a:t>
            </a:r>
            <a:endParaRPr lang="en-US" noProof="0" smtClean="0"/>
          </a:p>
        </p:txBody>
      </p:sp>
      <p:sp>
        <p:nvSpPr>
          <p:cNvPr id="4" name="Rectangle 5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93DA6B-69BB-4406-A094-F10D00D9F05B}" type="datetimeFigureOut">
              <a:rPr lang="en-US" altLang="ko-KR"/>
              <a:pPr/>
              <a:t>6/11/2013</a:t>
            </a:fld>
            <a:endParaRPr lang="en-US" altLang="ko-KR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6FB5DC-81DE-41D2-9FDE-7333DEB53D4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7450" y="404813"/>
            <a:ext cx="7632700" cy="7207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188" y="1628775"/>
            <a:ext cx="8137525" cy="4695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EB707-FBFF-4CB5-BB19-8B24156D39EE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20453-18E5-477D-B411-0A91A30A347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1906263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 userDrawn="1"/>
        </p:nvGrpSpPr>
        <p:grpSpPr>
          <a:xfrm>
            <a:off x="0" y="-27383"/>
            <a:ext cx="9144000" cy="936103"/>
            <a:chOff x="0" y="-27383"/>
            <a:chExt cx="9144000" cy="1008111"/>
          </a:xfrm>
        </p:grpSpPr>
        <p:pic>
          <p:nvPicPr>
            <p:cNvPr id="13" name="그림 12" descr="32-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980728"/>
            </a:xfrm>
            <a:prstGeom prst="rect">
              <a:avLst/>
            </a:prstGeom>
          </p:spPr>
        </p:pic>
        <p:pic>
          <p:nvPicPr>
            <p:cNvPr id="14" name="Picture 15" descr="9p-07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-27383"/>
              <a:ext cx="7704856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Freeform 47"/>
          <p:cNvSpPr>
            <a:spLocks/>
          </p:cNvSpPr>
          <p:nvPr userDrawn="1"/>
        </p:nvSpPr>
        <p:spPr bwMode="gray">
          <a:xfrm rot="1187863">
            <a:off x="7849422" y="424504"/>
            <a:ext cx="231775" cy="222250"/>
          </a:xfrm>
          <a:custGeom>
            <a:avLst/>
            <a:gdLst/>
            <a:ahLst/>
            <a:cxnLst>
              <a:cxn ang="0">
                <a:pos x="1736" y="1032"/>
              </a:cxn>
              <a:cxn ang="0">
                <a:pos x="3614" y="1053"/>
              </a:cxn>
              <a:cxn ang="0">
                <a:pos x="2253" y="3638"/>
              </a:cxn>
              <a:cxn ang="0">
                <a:pos x="0" y="1736"/>
              </a:cxn>
              <a:cxn ang="0">
                <a:pos x="1736" y="1032"/>
              </a:cxn>
            </a:cxnLst>
            <a:rect l="0" t="0" r="r" b="b"/>
            <a:pathLst>
              <a:path w="3776" h="3638">
                <a:moveTo>
                  <a:pt x="1736" y="1032"/>
                </a:moveTo>
                <a:cubicBezTo>
                  <a:pt x="1952" y="216"/>
                  <a:pt x="3240" y="0"/>
                  <a:pt x="3614" y="1053"/>
                </a:cubicBezTo>
                <a:cubicBezTo>
                  <a:pt x="3776" y="1576"/>
                  <a:pt x="3296" y="2856"/>
                  <a:pt x="2253" y="3638"/>
                </a:cubicBezTo>
                <a:cubicBezTo>
                  <a:pt x="952" y="3096"/>
                  <a:pt x="32" y="2400"/>
                  <a:pt x="0" y="1736"/>
                </a:cubicBezTo>
                <a:cubicBezTo>
                  <a:pt x="0" y="848"/>
                  <a:pt x="1000" y="288"/>
                  <a:pt x="1736" y="1032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16" name="Freeform 48"/>
          <p:cNvSpPr>
            <a:spLocks/>
          </p:cNvSpPr>
          <p:nvPr userDrawn="1"/>
        </p:nvSpPr>
        <p:spPr bwMode="gray">
          <a:xfrm rot="21138796">
            <a:off x="7562084" y="208604"/>
            <a:ext cx="319088" cy="306388"/>
          </a:xfrm>
          <a:custGeom>
            <a:avLst/>
            <a:gdLst/>
            <a:ahLst/>
            <a:cxnLst>
              <a:cxn ang="0">
                <a:pos x="1736" y="1032"/>
              </a:cxn>
              <a:cxn ang="0">
                <a:pos x="3614" y="1053"/>
              </a:cxn>
              <a:cxn ang="0">
                <a:pos x="2253" y="3638"/>
              </a:cxn>
              <a:cxn ang="0">
                <a:pos x="0" y="1736"/>
              </a:cxn>
              <a:cxn ang="0">
                <a:pos x="1736" y="1032"/>
              </a:cxn>
            </a:cxnLst>
            <a:rect l="0" t="0" r="r" b="b"/>
            <a:pathLst>
              <a:path w="3776" h="3638">
                <a:moveTo>
                  <a:pt x="1736" y="1032"/>
                </a:moveTo>
                <a:cubicBezTo>
                  <a:pt x="1952" y="216"/>
                  <a:pt x="3240" y="0"/>
                  <a:pt x="3614" y="1053"/>
                </a:cubicBezTo>
                <a:cubicBezTo>
                  <a:pt x="3776" y="1576"/>
                  <a:pt x="3296" y="2856"/>
                  <a:pt x="2253" y="3638"/>
                </a:cubicBezTo>
                <a:cubicBezTo>
                  <a:pt x="952" y="3096"/>
                  <a:pt x="32" y="2400"/>
                  <a:pt x="0" y="1736"/>
                </a:cubicBezTo>
                <a:cubicBezTo>
                  <a:pt x="0" y="848"/>
                  <a:pt x="1000" y="288"/>
                  <a:pt x="1736" y="1032"/>
                </a:cubicBezTo>
                <a:close/>
              </a:path>
            </a:pathLst>
          </a:custGeom>
          <a:solidFill>
            <a:schemeClr val="bg1">
              <a:alpha val="89999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17" name="Freeform 49"/>
          <p:cNvSpPr>
            <a:spLocks/>
          </p:cNvSpPr>
          <p:nvPr userDrawn="1"/>
        </p:nvSpPr>
        <p:spPr bwMode="gray">
          <a:xfrm rot="1187863">
            <a:off x="8728897" y="340367"/>
            <a:ext cx="144462" cy="138112"/>
          </a:xfrm>
          <a:custGeom>
            <a:avLst/>
            <a:gdLst/>
            <a:ahLst/>
            <a:cxnLst>
              <a:cxn ang="0">
                <a:pos x="1736" y="1032"/>
              </a:cxn>
              <a:cxn ang="0">
                <a:pos x="3614" y="1053"/>
              </a:cxn>
              <a:cxn ang="0">
                <a:pos x="2253" y="3638"/>
              </a:cxn>
              <a:cxn ang="0">
                <a:pos x="0" y="1736"/>
              </a:cxn>
              <a:cxn ang="0">
                <a:pos x="1736" y="1032"/>
              </a:cxn>
            </a:cxnLst>
            <a:rect l="0" t="0" r="r" b="b"/>
            <a:pathLst>
              <a:path w="3776" h="3638">
                <a:moveTo>
                  <a:pt x="1736" y="1032"/>
                </a:moveTo>
                <a:cubicBezTo>
                  <a:pt x="1952" y="216"/>
                  <a:pt x="3240" y="0"/>
                  <a:pt x="3614" y="1053"/>
                </a:cubicBezTo>
                <a:cubicBezTo>
                  <a:pt x="3776" y="1576"/>
                  <a:pt x="3296" y="2856"/>
                  <a:pt x="2253" y="3638"/>
                </a:cubicBezTo>
                <a:cubicBezTo>
                  <a:pt x="952" y="3096"/>
                  <a:pt x="32" y="2400"/>
                  <a:pt x="0" y="1736"/>
                </a:cubicBezTo>
                <a:cubicBezTo>
                  <a:pt x="0" y="848"/>
                  <a:pt x="1000" y="288"/>
                  <a:pt x="1736" y="1032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ko-KR" altLang="en-US"/>
          </a:p>
        </p:txBody>
      </p:sp>
      <p:grpSp>
        <p:nvGrpSpPr>
          <p:cNvPr id="18" name="그룹 17"/>
          <p:cNvGrpSpPr/>
          <p:nvPr userDrawn="1"/>
        </p:nvGrpSpPr>
        <p:grpSpPr>
          <a:xfrm>
            <a:off x="7092280" y="3933056"/>
            <a:ext cx="1979712" cy="2232248"/>
            <a:chOff x="2915816" y="1556792"/>
            <a:chExt cx="3370419" cy="3431257"/>
          </a:xfrm>
        </p:grpSpPr>
        <p:sp>
          <p:nvSpPr>
            <p:cNvPr id="19" name="타원 18"/>
            <p:cNvSpPr/>
            <p:nvPr userDrawn="1"/>
          </p:nvSpPr>
          <p:spPr>
            <a:xfrm>
              <a:off x="5364088" y="2924944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  <p:sp>
          <p:nvSpPr>
            <p:cNvPr id="20" name="타원 19"/>
            <p:cNvSpPr/>
            <p:nvPr userDrawn="1"/>
          </p:nvSpPr>
          <p:spPr>
            <a:xfrm>
              <a:off x="4572000" y="2276872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  <p:sp>
          <p:nvSpPr>
            <p:cNvPr id="21" name="타원 20"/>
            <p:cNvSpPr/>
            <p:nvPr userDrawn="1"/>
          </p:nvSpPr>
          <p:spPr>
            <a:xfrm>
              <a:off x="5148064" y="2348880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  <p:sp>
          <p:nvSpPr>
            <p:cNvPr id="22" name="타원 21"/>
            <p:cNvSpPr/>
            <p:nvPr userDrawn="1"/>
          </p:nvSpPr>
          <p:spPr>
            <a:xfrm>
              <a:off x="3635896" y="2780928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  <p:sp>
          <p:nvSpPr>
            <p:cNvPr id="23" name="타원 22"/>
            <p:cNvSpPr/>
            <p:nvPr userDrawn="1"/>
          </p:nvSpPr>
          <p:spPr>
            <a:xfrm>
              <a:off x="3851920" y="3717032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  <p:sp>
          <p:nvSpPr>
            <p:cNvPr id="24" name="타원 23"/>
            <p:cNvSpPr/>
            <p:nvPr userDrawn="1"/>
          </p:nvSpPr>
          <p:spPr>
            <a:xfrm>
              <a:off x="5004048" y="3717032"/>
              <a:ext cx="288032" cy="2160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  <p:pic>
          <p:nvPicPr>
            <p:cNvPr id="25" name="그림 24" descr="나무_1~1.JPG"/>
            <p:cNvPicPr>
              <a:picLocks noChangeAspect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/>
            </a:blip>
            <a:stretch>
              <a:fillRect/>
            </a:stretch>
          </p:blipFill>
          <p:spPr>
            <a:xfrm>
              <a:off x="2915816" y="1556792"/>
              <a:ext cx="3370419" cy="3431257"/>
            </a:xfrm>
            <a:prstGeom prst="rect">
              <a:avLst/>
            </a:prstGeom>
          </p:spPr>
        </p:pic>
      </p:grp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>
          <a:xfrm>
            <a:off x="1187624" y="0"/>
            <a:ext cx="7776864" cy="901304"/>
          </a:xfrm>
          <a:prstGeom prst="rect">
            <a:avLst/>
          </a:prstGeom>
        </p:spPr>
        <p:txBody>
          <a:bodyPr anchor="ctr" anchorCtr="0"/>
          <a:lstStyle>
            <a:lvl1pPr algn="l">
              <a:defRPr sz="3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defRPr>
            </a:lvl1pPr>
          </a:lstStyle>
          <a:p>
            <a:r>
              <a:rPr lang="ko-KR" altLang="en-US" dirty="0" smtClean="0"/>
              <a:t> 마스터 제목 스타일 편집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11"/>
          <p:cNvGrpSpPr/>
          <p:nvPr userDrawn="1"/>
        </p:nvGrpSpPr>
        <p:grpSpPr>
          <a:xfrm>
            <a:off x="0" y="-27384"/>
            <a:ext cx="9144000" cy="936103"/>
            <a:chOff x="0" y="-27383"/>
            <a:chExt cx="9144000" cy="1008111"/>
          </a:xfrm>
        </p:grpSpPr>
        <p:pic>
          <p:nvPicPr>
            <p:cNvPr id="13" name="그림 12" descr="32-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980728"/>
            </a:xfrm>
            <a:prstGeom prst="rect">
              <a:avLst/>
            </a:prstGeom>
          </p:spPr>
        </p:pic>
        <p:pic>
          <p:nvPicPr>
            <p:cNvPr id="14" name="Picture 15" descr="9p-07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-27383"/>
              <a:ext cx="7704856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187624" y="0"/>
            <a:ext cx="7776864" cy="901304"/>
          </a:xfrm>
          <a:prstGeom prst="rect">
            <a:avLst/>
          </a:prstGeom>
        </p:spPr>
        <p:txBody>
          <a:bodyPr anchor="ctr" anchorCtr="0"/>
          <a:lstStyle>
            <a:lvl1pPr algn="l">
              <a:defRPr sz="3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defRPr>
            </a:lvl1pPr>
          </a:lstStyle>
          <a:p>
            <a:r>
              <a:rPr lang="ko-KR" altLang="en-US" dirty="0" smtClean="0"/>
              <a:t> 마스터 제목 스타일 편집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11"/>
          <p:cNvGrpSpPr/>
          <p:nvPr userDrawn="1"/>
        </p:nvGrpSpPr>
        <p:grpSpPr>
          <a:xfrm>
            <a:off x="0" y="-27383"/>
            <a:ext cx="9144000" cy="936103"/>
            <a:chOff x="0" y="-27383"/>
            <a:chExt cx="9144000" cy="1008111"/>
          </a:xfrm>
        </p:grpSpPr>
        <p:pic>
          <p:nvPicPr>
            <p:cNvPr id="13" name="그림 12" descr="32-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980728"/>
            </a:xfrm>
            <a:prstGeom prst="rect">
              <a:avLst/>
            </a:prstGeom>
          </p:spPr>
        </p:pic>
        <p:pic>
          <p:nvPicPr>
            <p:cNvPr id="14" name="Picture 15" descr="9p-07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-27383"/>
              <a:ext cx="7704856" cy="100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Freeform 47"/>
          <p:cNvSpPr>
            <a:spLocks/>
          </p:cNvSpPr>
          <p:nvPr userDrawn="1"/>
        </p:nvSpPr>
        <p:spPr bwMode="gray">
          <a:xfrm rot="1187863">
            <a:off x="7849422" y="424504"/>
            <a:ext cx="231775" cy="222250"/>
          </a:xfrm>
          <a:custGeom>
            <a:avLst/>
            <a:gdLst/>
            <a:ahLst/>
            <a:cxnLst>
              <a:cxn ang="0">
                <a:pos x="1736" y="1032"/>
              </a:cxn>
              <a:cxn ang="0">
                <a:pos x="3614" y="1053"/>
              </a:cxn>
              <a:cxn ang="0">
                <a:pos x="2253" y="3638"/>
              </a:cxn>
              <a:cxn ang="0">
                <a:pos x="0" y="1736"/>
              </a:cxn>
              <a:cxn ang="0">
                <a:pos x="1736" y="1032"/>
              </a:cxn>
            </a:cxnLst>
            <a:rect l="0" t="0" r="r" b="b"/>
            <a:pathLst>
              <a:path w="3776" h="3638">
                <a:moveTo>
                  <a:pt x="1736" y="1032"/>
                </a:moveTo>
                <a:cubicBezTo>
                  <a:pt x="1952" y="216"/>
                  <a:pt x="3240" y="0"/>
                  <a:pt x="3614" y="1053"/>
                </a:cubicBezTo>
                <a:cubicBezTo>
                  <a:pt x="3776" y="1576"/>
                  <a:pt x="3296" y="2856"/>
                  <a:pt x="2253" y="3638"/>
                </a:cubicBezTo>
                <a:cubicBezTo>
                  <a:pt x="952" y="3096"/>
                  <a:pt x="32" y="2400"/>
                  <a:pt x="0" y="1736"/>
                </a:cubicBezTo>
                <a:cubicBezTo>
                  <a:pt x="0" y="848"/>
                  <a:pt x="1000" y="288"/>
                  <a:pt x="1736" y="1032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16" name="Freeform 48"/>
          <p:cNvSpPr>
            <a:spLocks/>
          </p:cNvSpPr>
          <p:nvPr userDrawn="1"/>
        </p:nvSpPr>
        <p:spPr bwMode="gray">
          <a:xfrm rot="21138796">
            <a:off x="7562084" y="208604"/>
            <a:ext cx="319088" cy="306388"/>
          </a:xfrm>
          <a:custGeom>
            <a:avLst/>
            <a:gdLst/>
            <a:ahLst/>
            <a:cxnLst>
              <a:cxn ang="0">
                <a:pos x="1736" y="1032"/>
              </a:cxn>
              <a:cxn ang="0">
                <a:pos x="3614" y="1053"/>
              </a:cxn>
              <a:cxn ang="0">
                <a:pos x="2253" y="3638"/>
              </a:cxn>
              <a:cxn ang="0">
                <a:pos x="0" y="1736"/>
              </a:cxn>
              <a:cxn ang="0">
                <a:pos x="1736" y="1032"/>
              </a:cxn>
            </a:cxnLst>
            <a:rect l="0" t="0" r="r" b="b"/>
            <a:pathLst>
              <a:path w="3776" h="3638">
                <a:moveTo>
                  <a:pt x="1736" y="1032"/>
                </a:moveTo>
                <a:cubicBezTo>
                  <a:pt x="1952" y="216"/>
                  <a:pt x="3240" y="0"/>
                  <a:pt x="3614" y="1053"/>
                </a:cubicBezTo>
                <a:cubicBezTo>
                  <a:pt x="3776" y="1576"/>
                  <a:pt x="3296" y="2856"/>
                  <a:pt x="2253" y="3638"/>
                </a:cubicBezTo>
                <a:cubicBezTo>
                  <a:pt x="952" y="3096"/>
                  <a:pt x="32" y="2400"/>
                  <a:pt x="0" y="1736"/>
                </a:cubicBezTo>
                <a:cubicBezTo>
                  <a:pt x="0" y="848"/>
                  <a:pt x="1000" y="288"/>
                  <a:pt x="1736" y="1032"/>
                </a:cubicBezTo>
                <a:close/>
              </a:path>
            </a:pathLst>
          </a:custGeom>
          <a:solidFill>
            <a:schemeClr val="bg1">
              <a:alpha val="89999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17" name="Freeform 49"/>
          <p:cNvSpPr>
            <a:spLocks/>
          </p:cNvSpPr>
          <p:nvPr userDrawn="1"/>
        </p:nvSpPr>
        <p:spPr bwMode="gray">
          <a:xfrm rot="1187863">
            <a:off x="8728897" y="340367"/>
            <a:ext cx="144462" cy="138112"/>
          </a:xfrm>
          <a:custGeom>
            <a:avLst/>
            <a:gdLst/>
            <a:ahLst/>
            <a:cxnLst>
              <a:cxn ang="0">
                <a:pos x="1736" y="1032"/>
              </a:cxn>
              <a:cxn ang="0">
                <a:pos x="3614" y="1053"/>
              </a:cxn>
              <a:cxn ang="0">
                <a:pos x="2253" y="3638"/>
              </a:cxn>
              <a:cxn ang="0">
                <a:pos x="0" y="1736"/>
              </a:cxn>
              <a:cxn ang="0">
                <a:pos x="1736" y="1032"/>
              </a:cxn>
            </a:cxnLst>
            <a:rect l="0" t="0" r="r" b="b"/>
            <a:pathLst>
              <a:path w="3776" h="3638">
                <a:moveTo>
                  <a:pt x="1736" y="1032"/>
                </a:moveTo>
                <a:cubicBezTo>
                  <a:pt x="1952" y="216"/>
                  <a:pt x="3240" y="0"/>
                  <a:pt x="3614" y="1053"/>
                </a:cubicBezTo>
                <a:cubicBezTo>
                  <a:pt x="3776" y="1576"/>
                  <a:pt x="3296" y="2856"/>
                  <a:pt x="2253" y="3638"/>
                </a:cubicBezTo>
                <a:cubicBezTo>
                  <a:pt x="952" y="3096"/>
                  <a:pt x="32" y="2400"/>
                  <a:pt x="0" y="1736"/>
                </a:cubicBezTo>
                <a:cubicBezTo>
                  <a:pt x="0" y="848"/>
                  <a:pt x="1000" y="288"/>
                  <a:pt x="1736" y="1032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26" name="Title 1"/>
          <p:cNvSpPr>
            <a:spLocks noGrp="1"/>
          </p:cNvSpPr>
          <p:nvPr>
            <p:ph type="title" hasCustomPrompt="1"/>
          </p:nvPr>
        </p:nvSpPr>
        <p:spPr>
          <a:xfrm>
            <a:off x="1187624" y="0"/>
            <a:ext cx="7776864" cy="901304"/>
          </a:xfrm>
          <a:prstGeom prst="rect">
            <a:avLst/>
          </a:prstGeom>
        </p:spPr>
        <p:txBody>
          <a:bodyPr anchor="ctr" anchorCtr="0"/>
          <a:lstStyle>
            <a:lvl1pPr algn="l">
              <a:defRPr sz="3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defRPr>
            </a:lvl1pPr>
          </a:lstStyle>
          <a:p>
            <a:r>
              <a:rPr lang="ko-KR" altLang="en-US" dirty="0" smtClean="0"/>
              <a:t> 마스터 제목 스타일 편집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5" descr="9p-07"/>
          <p:cNvPicPr>
            <a:picLocks noChangeAspect="1" noChangeArrowheads="1"/>
          </p:cNvPicPr>
          <p:nvPr userDrawn="1"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67" r="6557"/>
          <a:stretch>
            <a:fillRect/>
          </a:stretch>
        </p:blipFill>
        <p:spPr bwMode="auto">
          <a:xfrm>
            <a:off x="0" y="-27384"/>
            <a:ext cx="914400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8" descr="30-1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44624"/>
            <a:ext cx="9144000" cy="8640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타원 4"/>
          <p:cNvSpPr/>
          <p:nvPr userDrawn="1"/>
        </p:nvSpPr>
        <p:spPr>
          <a:xfrm>
            <a:off x="251520" y="2708920"/>
            <a:ext cx="3672408" cy="3672408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87624" y="0"/>
            <a:ext cx="7776864" cy="901304"/>
          </a:xfrm>
          <a:prstGeom prst="rect">
            <a:avLst/>
          </a:prstGeom>
        </p:spPr>
        <p:txBody>
          <a:bodyPr anchor="ctr" anchorCtr="0"/>
          <a:lstStyle>
            <a:lvl1pPr algn="l"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5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FE8C7B-D7B7-4557-9D70-A135C81CE611}" type="datetimeFigureOut">
              <a:rPr lang="en-US" altLang="ko-KR"/>
              <a:pPr/>
              <a:t>6/11/2013</a:t>
            </a:fld>
            <a:endParaRPr lang="en-US" altLang="ko-KR"/>
          </a:p>
        </p:txBody>
      </p:sp>
      <p:sp>
        <p:nvSpPr>
          <p:cNvPr id="6" name="Rectangle 5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Rectangle 6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47F506-26CA-4BE9-8B9B-39AA43BE9A5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5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451802-3345-48F8-B601-DF1EDAD6E06B}" type="datetimeFigureOut">
              <a:rPr lang="en-US" altLang="ko-KR"/>
              <a:pPr/>
              <a:t>6/11/2013</a:t>
            </a:fld>
            <a:endParaRPr lang="en-US" altLang="ko-KR"/>
          </a:p>
        </p:txBody>
      </p:sp>
      <p:sp>
        <p:nvSpPr>
          <p:cNvPr id="6" name="Rectangle 5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Rectangle 6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EB955B-0F9B-4E8E-ADB0-C6289D27B0C0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650" y="130175"/>
            <a:ext cx="8153400" cy="928688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Rectangle 5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59A93F-2516-4512-998C-975523D997BC}" type="datetimeFigureOut">
              <a:rPr lang="en-US" altLang="ko-KR"/>
              <a:pPr/>
              <a:t>6/11/2013</a:t>
            </a:fld>
            <a:endParaRPr lang="en-US" altLang="ko-KR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3F2BF9-3339-4FB1-B3AD-5A3201C92C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alphaModFix amt="3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8" name="Rectangle 58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굴림" charset="-127"/>
              </a:defRPr>
            </a:lvl1pPr>
          </a:lstStyle>
          <a:p>
            <a:fld id="{B765DB5F-1149-44AE-97E6-1018BF3C5829}" type="datetimeFigureOut">
              <a:rPr lang="en-US" altLang="ko-KR"/>
              <a:pPr/>
              <a:t>6/11/2013</a:t>
            </a:fld>
            <a:endParaRPr lang="en-US" altLang="ko-KR"/>
          </a:p>
        </p:txBody>
      </p:sp>
      <p:sp>
        <p:nvSpPr>
          <p:cNvPr id="5179" name="Rectangle 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5180" name="Rectangle 60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굴림" charset="-127"/>
              </a:defRPr>
            </a:lvl1pPr>
          </a:lstStyle>
          <a:p>
            <a:fld id="{1E2754AD-07F5-4DE5-B4F6-177E5C156C99}" type="slidenum">
              <a:rPr lang="en-US" altLang="ko-KR"/>
              <a:pPr/>
              <a:t>‹#›</a:t>
            </a:fld>
            <a:endParaRPr lang="en-US" altLang="ko-KR" dirty="0"/>
          </a:p>
        </p:txBody>
      </p:sp>
      <p:sp>
        <p:nvSpPr>
          <p:cNvPr id="43" name="한쪽 모서리가 둥근 사각형 42"/>
          <p:cNvSpPr/>
          <p:nvPr/>
        </p:nvSpPr>
        <p:spPr>
          <a:xfrm>
            <a:off x="7380312" y="6433592"/>
            <a:ext cx="1728192" cy="403245"/>
          </a:xfrm>
          <a:prstGeom prst="round1Rect">
            <a:avLst>
              <a:gd name="adj" fmla="val 0"/>
            </a:avLst>
          </a:prstGeom>
          <a:noFill/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ko-KR" altLang="en-US" sz="1300" b="1" dirty="0" smtClean="0">
                <a:solidFill>
                  <a:srgbClr val="4E4F6A"/>
                </a:solidFill>
                <a:latin typeface="맑은 고딕" pitchFamily="50" charset="-127"/>
                <a:ea typeface="맑은 고딕" pitchFamily="50" charset="-127"/>
              </a:rPr>
              <a:t>경기도교육연구원</a:t>
            </a:r>
          </a:p>
        </p:txBody>
      </p:sp>
      <p:pic>
        <p:nvPicPr>
          <p:cNvPr id="44" name="Picture 4" descr="연구원 로고 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1041"/>
          <a:stretch>
            <a:fillRect/>
          </a:stretch>
        </p:blipFill>
        <p:spPr bwMode="auto">
          <a:xfrm>
            <a:off x="7092280" y="6408712"/>
            <a:ext cx="432048" cy="44928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4" r:id="rId3"/>
    <p:sldLayoutId id="214748366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0" r:id="rId10"/>
    <p:sldLayoutId id="2147483661" r:id="rId11"/>
    <p:sldLayoutId id="2147483662" r:id="rId12"/>
    <p:sldLayoutId id="2147483665" r:id="rId13"/>
    <p:sldLayoutId id="2147483666" r:id="rId14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slide" Target="slide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slide" Target="slide7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그룹 34"/>
          <p:cNvGrpSpPr/>
          <p:nvPr/>
        </p:nvGrpSpPr>
        <p:grpSpPr>
          <a:xfrm>
            <a:off x="-36512" y="0"/>
            <a:ext cx="2339754" cy="6858002"/>
            <a:chOff x="-36512" y="0"/>
            <a:chExt cx="2339754" cy="6858002"/>
          </a:xfrm>
        </p:grpSpPr>
        <p:pic>
          <p:nvPicPr>
            <p:cNvPr id="33" name="Picture 15" descr="9p-07"/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295636" y="2259124"/>
              <a:ext cx="6858002" cy="2339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그림 33" descr="31-1.jpg"/>
            <p:cNvPicPr>
              <a:picLocks noChangeAspect="1"/>
            </p:cNvPicPr>
            <p:nvPr/>
          </p:nvPicPr>
          <p:blipFill>
            <a:blip r:embed="rId3" cstate="print"/>
            <a:srcRect b="8001"/>
            <a:stretch>
              <a:fillRect/>
            </a:stretch>
          </p:blipFill>
          <p:spPr>
            <a:xfrm>
              <a:off x="251520" y="0"/>
              <a:ext cx="1728192" cy="6858000"/>
            </a:xfrm>
            <a:prstGeom prst="rect">
              <a:avLst/>
            </a:prstGeom>
          </p:spPr>
        </p:pic>
      </p:grp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11560" y="1988840"/>
            <a:ext cx="8136904" cy="133369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196850">
            <a:bevelT w="101600"/>
          </a:sp3d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6000" b="1" baseline="-3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          2013</a:t>
            </a:r>
            <a:r>
              <a:rPr kumimoji="0" lang="ko-KR" altLang="en-US" sz="6000" b="1" baseline="-3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년</a:t>
            </a:r>
            <a:r>
              <a:rPr kumimoji="0" lang="ko-KR" altLang="en-US" sz="6000" b="1" baseline="-3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 </a:t>
            </a:r>
            <a:endParaRPr kumimoji="0" lang="en-US" altLang="ko-KR" sz="6000" b="1" baseline="-30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7000" b="1" baseline="-3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학교자체평가의 </a:t>
            </a:r>
            <a:r>
              <a:rPr kumimoji="0" lang="ko-KR" altLang="en-US" sz="7000" b="1" baseline="-3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방향 및 실제</a:t>
            </a:r>
            <a:endParaRPr kumimoji="0" lang="ko-KR" altLang="en-US" sz="7000" b="1" baseline="-30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평가지표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1560" y="1118789"/>
            <a:ext cx="3888432" cy="51001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0" tIns="0" rIns="0" bIns="0" anchor="ctr" anchorCtr="0">
            <a:noAutofit/>
          </a:bodyPr>
          <a:lstStyle/>
          <a:p>
            <a:pPr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800" b="1" kern="0" dirty="0" smtClean="0">
                <a:latin typeface="휴먼엑스포" pitchFamily="18" charset="-127"/>
                <a:ea typeface="휴먼엑스포" pitchFamily="18" charset="-127"/>
              </a:rPr>
              <a:t>자율지표 예시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55576" y="4129737"/>
            <a:ext cx="7200800" cy="451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endParaRPr lang="en-US" altLang="ko-KR" sz="20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410135" y="1168285"/>
            <a:ext cx="74646" cy="45456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1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HY견고딕" pitchFamily="18" charset="-127"/>
            </a:endParaRPr>
          </a:p>
        </p:txBody>
      </p:sp>
      <p:sp>
        <p:nvSpPr>
          <p:cNvPr id="11" name="Rectangle 56"/>
          <p:cNvSpPr>
            <a:spLocks noChangeArrowheads="1"/>
          </p:cNvSpPr>
          <p:nvPr/>
        </p:nvSpPr>
        <p:spPr bwMode="auto">
          <a:xfrm>
            <a:off x="214282" y="1857364"/>
            <a:ext cx="8715436" cy="468562"/>
          </a:xfrm>
          <a:prstGeom prst="rect">
            <a:avLst/>
          </a:prstGeom>
          <a:solidFill>
            <a:srgbClr val="BEDEEA"/>
          </a:solidFill>
          <a:ln>
            <a:noFill/>
          </a:ln>
          <a:effectLst/>
        </p:spPr>
        <p:txBody>
          <a:bodyPr wrap="none" anchor="ctr"/>
          <a:lstStyle/>
          <a:p>
            <a:r>
              <a:rPr lang="ko-KR" altLang="en-US" sz="2400" dirty="0" smtClean="0">
                <a:solidFill>
                  <a:schemeClr val="tx2">
                    <a:lumMod val="50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교육과정 및 교수학습</a:t>
            </a:r>
            <a:endParaRPr lang="ko-KR" altLang="en-US" sz="2400" dirty="0">
              <a:solidFill>
                <a:schemeClr val="tx2">
                  <a:lumMod val="50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73318046"/>
              </p:ext>
            </p:extLst>
          </p:nvPr>
        </p:nvGraphicFramePr>
        <p:xfrm>
          <a:off x="214282" y="2357430"/>
          <a:ext cx="8715404" cy="416484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5115004"/>
                <a:gridCol w="624631"/>
                <a:gridCol w="479124"/>
                <a:gridCol w="479124"/>
                <a:gridCol w="479124"/>
                <a:gridCol w="479124"/>
                <a:gridCol w="479124"/>
                <a:gridCol w="580149"/>
              </a:tblGrid>
              <a:tr h="341949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baseline="0" dirty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지표</a:t>
                      </a:r>
                      <a:endParaRPr lang="ko-KR" altLang="en-US" sz="1600" b="1" kern="0" spc="0" baseline="0" dirty="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baseline="0" dirty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유형</a:t>
                      </a:r>
                      <a:endParaRPr lang="ko-KR" altLang="en-US" sz="1600" b="1" kern="0" spc="0" baseline="0" dirty="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baseline="0" dirty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적용 </a:t>
                      </a:r>
                      <a:r>
                        <a:rPr lang="ko-KR" altLang="en-US" sz="1600" kern="0" spc="0" baseline="0" dirty="0" err="1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학교급</a:t>
                      </a:r>
                      <a:endParaRPr lang="ko-KR" altLang="en-US" sz="1600" b="1" kern="0" spc="0" baseline="0" dirty="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baseline="0" dirty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  <a:endParaRPr lang="ko-KR" altLang="en-US" sz="1600" b="1" kern="0" spc="0" baseline="0" dirty="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172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baseline="0" dirty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초</a:t>
                      </a:r>
                      <a:endParaRPr lang="ko-KR" altLang="en-US" sz="1600" b="1" kern="0" spc="0" baseline="0" dirty="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baseline="0" dirty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중</a:t>
                      </a:r>
                      <a:endParaRPr lang="ko-KR" altLang="en-US" sz="1600" b="1" kern="0" spc="0" baseline="0" dirty="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baseline="0" dirty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baseline="0" dirty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고</a:t>
                      </a:r>
                      <a:endParaRPr lang="ko-KR" altLang="en-US" sz="1600" b="1" kern="0" spc="0" baseline="0" dirty="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baseline="0" dirty="0" err="1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특</a:t>
                      </a:r>
                      <a:endParaRPr lang="ko-KR" altLang="en-US" sz="1600" kern="0" spc="0" baseline="0" dirty="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baseline="0" dirty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고</a:t>
                      </a:r>
                      <a:endParaRPr lang="ko-KR" altLang="en-US" sz="1600" b="1" kern="0" spc="0" baseline="0" dirty="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baseline="0" dirty="0" err="1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특</a:t>
                      </a:r>
                      <a:endParaRPr lang="ko-KR" altLang="en-US" sz="1600" kern="0" spc="0" baseline="0" dirty="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baseline="0" dirty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</a:t>
                      </a:r>
                      <a:endParaRPr lang="ko-KR" altLang="en-US" sz="1600" b="1" kern="0" spc="0" baseline="0" dirty="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4366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1.1. </a:t>
                      </a: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동아리활동 참여율</a:t>
                      </a:r>
                    </a:p>
                  </a:txBody>
                  <a:tcPr marL="12368" marR="12368" marT="3419" marB="3419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정량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</a:tr>
              <a:tr h="44366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1.2. </a:t>
                      </a: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학생 </a:t>
                      </a:r>
                      <a:r>
                        <a:rPr lang="en-US" altLang="ko-KR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인당 봉사활동 시간</a:t>
                      </a:r>
                    </a:p>
                  </a:txBody>
                  <a:tcPr marL="12368" marR="12368" marT="3419" marB="3419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정량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381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</a:tr>
              <a:tr h="443667">
                <a:tc>
                  <a:txBody>
                    <a:bodyPr/>
                    <a:lstStyle/>
                    <a:p>
                      <a:pPr marL="0" marR="0" indent="-28321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1.3. </a:t>
                      </a: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학교스포츠클럽 </a:t>
                      </a:r>
                      <a:r>
                        <a:rPr lang="ko-KR" altLang="en-US" sz="1600" kern="0" spc="0" dirty="0" err="1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등록률</a:t>
                      </a: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및 향상도</a:t>
                      </a:r>
                    </a:p>
                  </a:txBody>
                  <a:tcPr marL="12368" marR="12368" marT="3419" marB="3419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정량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381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</a:tr>
              <a:tr h="44366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1.4. </a:t>
                      </a: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예체능교과 </a:t>
                      </a:r>
                      <a:r>
                        <a:rPr lang="ko-KR" altLang="en-US" sz="1600" kern="0" spc="0" dirty="0" err="1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수업시수</a:t>
                      </a: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비율</a:t>
                      </a:r>
                    </a:p>
                  </a:txBody>
                  <a:tcPr marL="12368" marR="12368" marT="3419" marB="3419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정량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381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</a:tr>
              <a:tr h="44366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1.5. </a:t>
                      </a: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통합교육 참여율 및 실시 횟수</a:t>
                      </a:r>
                    </a:p>
                  </a:txBody>
                  <a:tcPr marL="12368" marR="12368" marT="3419" marB="3419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정량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381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</a:tr>
              <a:tr h="44366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1.6. </a:t>
                      </a: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개별화교육의 충실도</a:t>
                      </a:r>
                    </a:p>
                  </a:txBody>
                  <a:tcPr marL="12368" marR="12368" marT="3419" marB="3419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정량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381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</a:tr>
              <a:tr h="443667">
                <a:tc>
                  <a:txBody>
                    <a:bodyPr/>
                    <a:lstStyle/>
                    <a:p>
                      <a:pPr marL="0" marR="0" indent="-34544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1.8. </a:t>
                      </a: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학생 </a:t>
                      </a:r>
                      <a:r>
                        <a:rPr lang="en-US" altLang="ko-KR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인당 도서관 자료</a:t>
                      </a:r>
                      <a:r>
                        <a:rPr lang="en-US" altLang="ko-KR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도서</a:t>
                      </a:r>
                      <a:r>
                        <a:rPr lang="en-US" altLang="ko-KR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 kern="0" spc="0" dirty="0" err="1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비도서</a:t>
                      </a:r>
                      <a:r>
                        <a:rPr lang="en-US" altLang="ko-KR" sz="1600" kern="0" spc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600" kern="0" spc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대출 </a:t>
                      </a: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</a:t>
                      </a:r>
                    </a:p>
                  </a:txBody>
                  <a:tcPr marL="12368" marR="12368" marT="3419" marB="3419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정량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○</a:t>
                      </a: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chemeClr val="accent4">
                            <a:lumMod val="10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2368" marR="12368" marT="3419" marB="3419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1750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휴먼옛체" pitchFamily="18" charset="-127"/>
                <a:ea typeface="휴먼옛체" pitchFamily="18" charset="-127"/>
              </a:rPr>
              <a:t>2013 </a:t>
            </a:r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매뉴얼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1560" y="1118789"/>
            <a:ext cx="3888432" cy="51001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0" tIns="0" rIns="0" bIns="0" anchor="ctr" anchorCtr="0">
            <a:noAutofit/>
          </a:bodyPr>
          <a:lstStyle/>
          <a:p>
            <a:pPr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800" b="1" kern="0" dirty="0" smtClean="0">
                <a:latin typeface="휴먼엑스포" pitchFamily="18" charset="-127"/>
                <a:ea typeface="휴먼엑스포" pitchFamily="18" charset="-127"/>
              </a:rPr>
              <a:t>평가지표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55576" y="4129737"/>
            <a:ext cx="7200800" cy="451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endParaRPr lang="en-US" altLang="ko-KR" sz="20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410135" y="1168285"/>
            <a:ext cx="74646" cy="45456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1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HY견고딕" pitchFamily="18" charset="-127"/>
            </a:endParaRPr>
          </a:p>
        </p:txBody>
      </p:sp>
      <p:graphicFrame>
        <p:nvGraphicFramePr>
          <p:cNvPr id="13" name="다이어그램 12"/>
          <p:cNvGraphicFramePr/>
          <p:nvPr/>
        </p:nvGraphicFramePr>
        <p:xfrm>
          <a:off x="714348" y="2000240"/>
          <a:ext cx="77153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01750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2013 </a:t>
            </a:r>
            <a:r>
              <a:rPr lang="ko-KR" altLang="en-US" dirty="0" smtClean="0"/>
              <a:t>매뉴얼</a:t>
            </a:r>
            <a:endParaRPr lang="ko-KR" altLang="en-US" dirty="0"/>
          </a:p>
        </p:txBody>
      </p:sp>
      <p:grpSp>
        <p:nvGrpSpPr>
          <p:cNvPr id="20" name="그룹 19"/>
          <p:cNvGrpSpPr/>
          <p:nvPr/>
        </p:nvGrpSpPr>
        <p:grpSpPr>
          <a:xfrm>
            <a:off x="467544" y="1628800"/>
            <a:ext cx="8313107" cy="4951723"/>
            <a:chOff x="444500" y="1268760"/>
            <a:chExt cx="8313107" cy="4951723"/>
          </a:xfrm>
        </p:grpSpPr>
        <p:sp>
          <p:nvSpPr>
            <p:cNvPr id="6" name="Rectangle 26"/>
            <p:cNvSpPr>
              <a:spLocks noChangeArrowheads="1"/>
            </p:cNvSpPr>
            <p:nvPr/>
          </p:nvSpPr>
          <p:spPr bwMode="auto">
            <a:xfrm>
              <a:off x="444500" y="5680483"/>
              <a:ext cx="1462088" cy="540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91240B29-F687-4F45-9708-019B960494DF}">
                <a14:hiddenLine xmlns="" xmlns:a14="http://schemas.microsoft.com/office/drawing/2010/main" w="19050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44000" anchor="ctr">
              <a:flatTx/>
            </a:bodyPr>
            <a:lstStyle/>
            <a:p>
              <a:r>
                <a:rPr lang="ko-KR" altLang="en-US" sz="16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평가척</a:t>
              </a:r>
              <a:r>
                <a:rPr lang="ko-KR" altLang="en-US" sz="16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도</a:t>
              </a:r>
              <a:endParaRPr kumimoji="0" lang="ko-KR" alt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8" name="AutoShape 27"/>
            <p:cNvSpPr>
              <a:spLocks noChangeArrowheads="1"/>
            </p:cNvSpPr>
            <p:nvPr/>
          </p:nvSpPr>
          <p:spPr bwMode="auto">
            <a:xfrm>
              <a:off x="755576" y="1268760"/>
              <a:ext cx="8002031" cy="7920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6A844A">
                    <a:alpha val="50000"/>
                  </a:srgbClr>
                </a:gs>
                <a:gs pos="100000">
                  <a:srgbClr val="6A844A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folHlink"/>
                    </a:outerShdw>
                  </a:effectLst>
                </a14:hiddenEffects>
              </a:ext>
            </a:extLst>
          </p:spPr>
          <p:txBody>
            <a:bodyPr wrap="none" anchor="t"/>
            <a:lstStyle/>
            <a:p>
              <a:pPr algn="l"/>
              <a:r>
                <a:rPr lang="ko-KR" altLang="en-US" dirty="0" smtClean="0">
                  <a:latin typeface="HY울릉도M" pitchFamily="18" charset="-127"/>
                  <a:ea typeface="HY울릉도M" pitchFamily="18" charset="-127"/>
                </a:rPr>
                <a:t>학교 교육목표가 혁신교육의 기본철학을 담아 구체적으로 설정되어 있는가</a:t>
              </a:r>
              <a:r>
                <a:rPr lang="en-US" altLang="ko-KR" dirty="0" smtClean="0">
                  <a:latin typeface="HY울릉도M" pitchFamily="18" charset="-127"/>
                  <a:ea typeface="HY울릉도M" pitchFamily="18" charset="-127"/>
                </a:rPr>
                <a:t>?</a:t>
              </a:r>
              <a:endParaRPr lang="ko-KR" altLang="en-US" dirty="0"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9" name="Rectangle 32"/>
            <p:cNvSpPr>
              <a:spLocks noChangeArrowheads="1"/>
            </p:cNvSpPr>
            <p:nvPr/>
          </p:nvSpPr>
          <p:spPr bwMode="auto">
            <a:xfrm>
              <a:off x="444500" y="4853844"/>
              <a:ext cx="1462088" cy="790575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FFCC00"/>
              </a:extrusionClr>
            </a:sp3d>
            <a:extLst>
              <a:ext uri="{91240B29-F687-4F45-9708-019B960494DF}">
                <a14:hiddenLine xmlns="" xmlns:a14="http://schemas.microsoft.com/office/drawing/2010/main" w="19050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44000" anchor="ctr">
              <a:flatTx/>
            </a:bodyPr>
            <a:lstStyle/>
            <a:p>
              <a:r>
                <a:rPr lang="ko-KR" altLang="en-US" sz="16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평가자료 및 </a:t>
              </a:r>
              <a:endParaRPr lang="en-US" altLang="ko-KR" sz="1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endParaRPr>
            </a:p>
            <a:p>
              <a:r>
                <a:rPr lang="ko-KR" altLang="en-US" sz="16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방법</a:t>
              </a:r>
              <a:endParaRPr kumimoji="0" lang="ko-KR" alt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10" name="Rectangle 33"/>
            <p:cNvSpPr>
              <a:spLocks noChangeArrowheads="1"/>
            </p:cNvSpPr>
            <p:nvPr/>
          </p:nvSpPr>
          <p:spPr bwMode="auto">
            <a:xfrm>
              <a:off x="447675" y="4388919"/>
              <a:ext cx="1462088" cy="39140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FF6600"/>
              </a:extrusionClr>
            </a:sp3d>
            <a:extLst>
              <a:ext uri="{91240B29-F687-4F45-9708-019B960494DF}">
                <a14:hiddenLine xmlns="" xmlns:a14="http://schemas.microsoft.com/office/drawing/2010/main" w="19050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44000" anchor="ctr">
              <a:flatTx/>
            </a:bodyPr>
            <a:lstStyle/>
            <a:p>
              <a:r>
                <a:rPr lang="ko-KR" altLang="en-US" sz="16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평가유형</a:t>
              </a:r>
              <a:endParaRPr kumimoji="0" lang="ko-KR" alt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11" name="Rectangle 34"/>
            <p:cNvSpPr>
              <a:spLocks noChangeArrowheads="1"/>
            </p:cNvSpPr>
            <p:nvPr/>
          </p:nvSpPr>
          <p:spPr bwMode="auto">
            <a:xfrm>
              <a:off x="447675" y="2764870"/>
              <a:ext cx="1462088" cy="1583404"/>
            </a:xfrm>
            <a:prstGeom prst="rect">
              <a:avLst/>
            </a:prstGeom>
            <a:solidFill>
              <a:srgbClr val="D60029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D60029"/>
              </a:extrusionClr>
            </a:sp3d>
            <a:extLst>
              <a:ext uri="{91240B29-F687-4F45-9708-019B960494DF}">
                <a14:hiddenLine xmlns="" xmlns:a14="http://schemas.microsoft.com/office/drawing/2010/main" w="19050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44000" anchor="ctr">
              <a:flatTx/>
            </a:bodyPr>
            <a:lstStyle/>
            <a:p>
              <a:r>
                <a:rPr lang="ko-KR" altLang="en-US" sz="16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지표의 의미와 </a:t>
              </a:r>
              <a:endParaRPr lang="en-US" altLang="ko-KR" sz="1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endParaRPr>
            </a:p>
            <a:p>
              <a:r>
                <a:rPr lang="ko-KR" altLang="en-US" sz="16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취지</a:t>
              </a:r>
              <a:endParaRPr kumimoji="0" lang="ko-KR" alt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12" name="Rectangle 35"/>
            <p:cNvSpPr>
              <a:spLocks noChangeArrowheads="1"/>
            </p:cNvSpPr>
            <p:nvPr/>
          </p:nvSpPr>
          <p:spPr bwMode="auto">
            <a:xfrm>
              <a:off x="444500" y="2196828"/>
              <a:ext cx="1462088" cy="495263"/>
            </a:xfrm>
            <a:prstGeom prst="rect">
              <a:avLst/>
            </a:prstGeom>
            <a:solidFill>
              <a:srgbClr val="A50021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A50021"/>
              </a:extrusionClr>
            </a:sp3d>
            <a:extLst>
              <a:ext uri="{91240B29-F687-4F45-9708-019B960494DF}">
                <a14:hiddenLine xmlns="" xmlns:a14="http://schemas.microsoft.com/office/drawing/2010/main" w="19050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44000" anchor="ctr">
              <a:flatTx/>
            </a:bodyPr>
            <a:lstStyle/>
            <a:p>
              <a:r>
                <a:rPr lang="ko-KR" altLang="en-US" sz="16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평가요</a:t>
              </a:r>
              <a:r>
                <a:rPr lang="ko-KR" altLang="en-US" sz="16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소</a:t>
              </a:r>
              <a:endParaRPr kumimoji="0" lang="ko-KR" alt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14" name="AutoShape 36"/>
            <p:cNvSpPr>
              <a:spLocks noChangeArrowheads="1"/>
            </p:cNvSpPr>
            <p:nvPr/>
          </p:nvSpPr>
          <p:spPr bwMode="auto">
            <a:xfrm>
              <a:off x="2224088" y="1897125"/>
              <a:ext cx="6519612" cy="580653"/>
            </a:xfrm>
            <a:prstGeom prst="bevel">
              <a:avLst>
                <a:gd name="adj" fmla="val 7292"/>
              </a:avLst>
            </a:prstGeom>
            <a:solidFill>
              <a:srgbClr val="CCFF99"/>
            </a:solidFill>
            <a:ln>
              <a:noFill/>
            </a:ln>
            <a:effectLst/>
          </p:spPr>
          <p:txBody>
            <a:bodyPr wrap="none" lIns="72000" anchor="ctr"/>
            <a:lstStyle/>
            <a:p>
              <a:pPr algn="l" latinLnBrk="1"/>
              <a:r>
                <a:rPr lang="ko-KR" altLang="en-US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학교 교육목표가 혁신교육의 기본철학을 담아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구체적으로 설정되어 있다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.</a:t>
              </a:r>
            </a:p>
          </p:txBody>
        </p:sp>
        <p:sp>
          <p:nvSpPr>
            <p:cNvPr id="15" name="AutoShape 37"/>
            <p:cNvSpPr>
              <a:spLocks noChangeArrowheads="1"/>
            </p:cNvSpPr>
            <p:nvPr/>
          </p:nvSpPr>
          <p:spPr bwMode="auto">
            <a:xfrm>
              <a:off x="2228850" y="2476067"/>
              <a:ext cx="6519614" cy="1621558"/>
            </a:xfrm>
            <a:prstGeom prst="bevel">
              <a:avLst>
                <a:gd name="adj" fmla="val 3506"/>
              </a:avLst>
            </a:prstGeom>
            <a:solidFill>
              <a:srgbClr val="CCFF99"/>
            </a:solidFill>
            <a:ln>
              <a:noFill/>
            </a:ln>
            <a:effectLst/>
          </p:spPr>
          <p:txBody>
            <a:bodyPr wrap="none" lIns="72000" anchor="ctr"/>
            <a:lstStyle/>
            <a:p>
              <a:pPr algn="just">
                <a:spcBef>
                  <a:spcPts val="0"/>
                </a:spcBef>
              </a:pP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◦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학교 교육목표가 혁신교육의 기본 철학 중 공공성과 역동성의 원리를 반영</a:t>
              </a:r>
              <a:endParaRPr lang="en-US" altLang="ko-KR" sz="1400" b="1" dirty="0" smtClean="0">
                <a:solidFill>
                  <a:schemeClr val="accent4">
                    <a:lumMod val="1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just">
                <a:spcBef>
                  <a:spcPts val="0"/>
                </a:spcBef>
              </a:pPr>
              <a:r>
                <a:rPr lang="en-US" altLang="ko-KR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하고 있으며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목표 달성을 위한 실천 전략이 구체적으로 수립되어 있는지를 </a:t>
              </a:r>
              <a:endParaRPr lang="en-US" altLang="ko-KR" sz="1400" b="1" dirty="0" smtClean="0">
                <a:solidFill>
                  <a:schemeClr val="accent4">
                    <a:lumMod val="1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just">
                <a:spcBef>
                  <a:spcPts val="0"/>
                </a:spcBef>
              </a:pPr>
              <a:r>
                <a:rPr lang="en-US" altLang="ko-KR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평가한다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.</a:t>
              </a:r>
            </a:p>
            <a:p>
              <a:pPr algn="just">
                <a:spcBef>
                  <a:spcPts val="0"/>
                </a:spcBef>
              </a:pP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◦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공공성이란 누구에게나 골고루 기회를 주고 격려하기 위한 실천 활동을 의미</a:t>
              </a:r>
              <a:endParaRPr lang="en-US" altLang="ko-KR" sz="1400" b="1" dirty="0" smtClean="0">
                <a:solidFill>
                  <a:schemeClr val="accent4">
                    <a:lumMod val="1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just">
                <a:spcBef>
                  <a:spcPts val="0"/>
                </a:spcBef>
              </a:pPr>
              <a:r>
                <a:rPr lang="en-US" altLang="ko-KR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하고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역동성은 학생마다 서로 다른 능력을 인정하고 수월성을 증진하기 위한 </a:t>
              </a:r>
              <a:endParaRPr lang="en-US" altLang="ko-KR" sz="1400" b="1" dirty="0" smtClean="0">
                <a:solidFill>
                  <a:schemeClr val="accent4">
                    <a:lumMod val="1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just">
                <a:spcBef>
                  <a:spcPts val="0"/>
                </a:spcBef>
              </a:pPr>
              <a:r>
                <a:rPr lang="en-US" altLang="ko-KR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실천 활동을 의미한다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. </a:t>
              </a:r>
              <a:endParaRPr lang="en-US" altLang="ko-KR" sz="1400" b="1" dirty="0">
                <a:solidFill>
                  <a:schemeClr val="accent4">
                    <a:lumMod val="1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" name="AutoShape 38"/>
            <p:cNvSpPr>
              <a:spLocks noChangeArrowheads="1"/>
            </p:cNvSpPr>
            <p:nvPr/>
          </p:nvSpPr>
          <p:spPr bwMode="auto">
            <a:xfrm>
              <a:off x="2228850" y="4060243"/>
              <a:ext cx="6519614" cy="395984"/>
            </a:xfrm>
            <a:prstGeom prst="bevel">
              <a:avLst>
                <a:gd name="adj" fmla="val 14185"/>
              </a:avLst>
            </a:prstGeom>
            <a:solidFill>
              <a:srgbClr val="CCFF99"/>
            </a:solidFill>
            <a:ln>
              <a:noFill/>
            </a:ln>
            <a:effectLst/>
          </p:spPr>
          <p:txBody>
            <a:bodyPr wrap="none" lIns="72000" anchor="ctr"/>
            <a:lstStyle/>
            <a:p>
              <a:pPr algn="just" eaLnBrk="0" latinLnBrk="0" hangingPunct="0">
                <a:lnSpc>
                  <a:spcPct val="120000"/>
                </a:lnSpc>
                <a:spcBef>
                  <a:spcPct val="50000"/>
                </a:spcBef>
              </a:pP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정성평가</a:t>
              </a:r>
              <a:endParaRPr lang="en-US" altLang="ko-KR" sz="1400" b="1" dirty="0">
                <a:solidFill>
                  <a:schemeClr val="accent4">
                    <a:lumMod val="1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" name="AutoShape 39"/>
            <p:cNvSpPr>
              <a:spLocks noChangeArrowheads="1"/>
            </p:cNvSpPr>
            <p:nvPr/>
          </p:nvSpPr>
          <p:spPr bwMode="auto">
            <a:xfrm>
              <a:off x="2228850" y="4456227"/>
              <a:ext cx="6519614" cy="900160"/>
            </a:xfrm>
            <a:prstGeom prst="bevel">
              <a:avLst>
                <a:gd name="adj" fmla="val 7292"/>
              </a:avLst>
            </a:prstGeom>
            <a:solidFill>
              <a:srgbClr val="CCFF99"/>
            </a:solidFill>
            <a:ln>
              <a:noFill/>
            </a:ln>
            <a:effectLst/>
          </p:spPr>
          <p:txBody>
            <a:bodyPr wrap="none" lIns="72000" anchor="ctr"/>
            <a:lstStyle/>
            <a:p>
              <a:pPr algn="l" latinLnBrk="1"/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◦ </a:t>
              </a:r>
              <a:r>
                <a:rPr lang="ko-KR" altLang="en-US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평가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자료 </a:t>
              </a:r>
              <a:r>
                <a:rPr lang="en-US" altLang="ko-KR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- </a:t>
              </a:r>
              <a:r>
                <a:rPr lang="ko-KR" altLang="en-US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학교교육과정운영계획서</a:t>
              </a:r>
              <a:r>
                <a:rPr lang="en-US" altLang="ko-KR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학교교육계획서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), </a:t>
              </a:r>
            </a:p>
            <a:p>
              <a:pPr algn="l" latinLnBrk="1"/>
              <a:r>
                <a:rPr lang="en-US" altLang="ko-KR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                - </a:t>
              </a:r>
              <a:r>
                <a:rPr lang="ko-KR" altLang="en-US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중</a:t>
              </a:r>
              <a:r>
                <a:rPr lang="en-US" altLang="ko-KR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․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장기발전계획서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,  - </a:t>
              </a:r>
              <a:r>
                <a:rPr lang="ko-KR" altLang="en-US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학교회계예산서</a:t>
              </a:r>
              <a:r>
                <a:rPr lang="en-US" altLang="ko-KR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정보공시</a:t>
              </a:r>
              <a:r>
                <a:rPr lang="en-US" altLang="ko-KR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 </a:t>
              </a:r>
              <a:endParaRPr lang="ko-KR" altLang="en-US" sz="1400" b="1" dirty="0">
                <a:solidFill>
                  <a:schemeClr val="accent4">
                    <a:lumMod val="1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l" latinLnBrk="1"/>
              <a:r>
                <a:rPr lang="ko-KR" altLang="en-US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◦ 평가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방법</a:t>
              </a:r>
              <a:r>
                <a:rPr lang="en-US" altLang="ko-KR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 - </a:t>
              </a:r>
              <a:r>
                <a:rPr lang="ko-KR" altLang="en-US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지표 관련 근거 자료 수집</a:t>
              </a:r>
              <a:r>
                <a:rPr lang="en-US" altLang="ko-KR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․</a:t>
              </a:r>
              <a:r>
                <a:rPr lang="ko-KR" altLang="en-US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분석</a:t>
              </a:r>
            </a:p>
          </p:txBody>
        </p:sp>
        <p:sp>
          <p:nvSpPr>
            <p:cNvPr id="18" name="AutoShape 40"/>
            <p:cNvSpPr>
              <a:spLocks noChangeArrowheads="1"/>
            </p:cNvSpPr>
            <p:nvPr/>
          </p:nvSpPr>
          <p:spPr bwMode="auto">
            <a:xfrm>
              <a:off x="2228850" y="5363080"/>
              <a:ext cx="6519614" cy="540000"/>
            </a:xfrm>
            <a:prstGeom prst="bevel">
              <a:avLst>
                <a:gd name="adj" fmla="val 7292"/>
              </a:avLst>
            </a:prstGeom>
            <a:solidFill>
              <a:srgbClr val="CCFF99"/>
            </a:solidFill>
            <a:ln>
              <a:noFill/>
            </a:ln>
            <a:effectLst/>
          </p:spPr>
          <p:txBody>
            <a:bodyPr wrap="none" lIns="72000" anchor="ctr"/>
            <a:lstStyle/>
            <a:p>
              <a:pPr algn="l"/>
              <a:r>
                <a:rPr lang="ko-KR" altLang="en-US" sz="1400" b="1" dirty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매우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우수함 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/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우수함 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/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보통임 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/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노력이 필요함 </a:t>
              </a:r>
              <a:r>
                <a:rPr lang="en-US" altLang="ko-KR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/  </a:t>
              </a:r>
              <a:r>
                <a:rPr lang="ko-KR" altLang="en-US" sz="1400" b="1" dirty="0" smtClean="0">
                  <a:solidFill>
                    <a:schemeClr val="accent4">
                      <a:lumMod val="1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매우 노력이 필요함</a:t>
              </a:r>
              <a:endParaRPr lang="en-US" altLang="ko-KR" sz="1400" b="1" dirty="0">
                <a:solidFill>
                  <a:schemeClr val="accent4">
                    <a:lumMod val="1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41669" y="1804979"/>
              <a:ext cx="11511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i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Stencil BT" pitchFamily="2" charset="0"/>
                </a:rPr>
                <a:t>1-1</a:t>
              </a:r>
              <a:endParaRPr lang="ko-KR" altLang="en-US" sz="20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tencil BT" pitchFamily="2" charset="0"/>
              </a:endParaRPr>
            </a:p>
          </p:txBody>
        </p:sp>
      </p:grpSp>
      <p:sp>
        <p:nvSpPr>
          <p:cNvPr id="21" name="Rectangle 56"/>
          <p:cNvSpPr>
            <a:spLocks noChangeArrowheads="1"/>
          </p:cNvSpPr>
          <p:nvPr/>
        </p:nvSpPr>
        <p:spPr bwMode="auto">
          <a:xfrm>
            <a:off x="395536" y="980728"/>
            <a:ext cx="8496944" cy="623667"/>
          </a:xfrm>
          <a:prstGeom prst="rect">
            <a:avLst/>
          </a:prstGeom>
          <a:gradFill rotWithShape="0">
            <a:gsLst>
              <a:gs pos="0">
                <a:srgbClr val="CC3300"/>
              </a:gs>
              <a:gs pos="100000">
                <a:srgbClr val="CC3300">
                  <a:gamma/>
                  <a:shade val="56078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53882" dir="2700000" algn="ctr" rotWithShape="0">
                    <a:srgbClr val="969696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/>
            <a:r>
              <a:rPr lang="ko-KR" altLang="en-US" sz="2000" dirty="0">
                <a:solidFill>
                  <a:srgbClr val="FFFFFF"/>
                </a:solidFill>
                <a:effectLst>
                  <a:glow rad="127000">
                    <a:schemeClr val="accent4">
                      <a:lumMod val="10000"/>
                    </a:schemeClr>
                  </a:glow>
                </a:effectLst>
                <a:latin typeface="HY울릉도M" pitchFamily="18" charset="-127"/>
                <a:ea typeface="HY울릉도M" pitchFamily="18" charset="-127"/>
              </a:rPr>
              <a:t>혁신교육의 이해 및 학교 교육목표</a:t>
            </a:r>
          </a:p>
        </p:txBody>
      </p:sp>
    </p:spTree>
    <p:extLst>
      <p:ext uri="{BB962C8B-B14F-4D97-AF65-F5344CB8AC3E}">
        <p14:creationId xmlns:p14="http://schemas.microsoft.com/office/powerpoint/2010/main" xmlns="" val="201750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각 삼각형 8"/>
          <p:cNvSpPr/>
          <p:nvPr/>
        </p:nvSpPr>
        <p:spPr bwMode="auto">
          <a:xfrm rot="10800000">
            <a:off x="6516216" y="-21288"/>
            <a:ext cx="2664296" cy="215414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55"/>
          <p:cNvSpPr>
            <a:spLocks noChangeArrowheads="1"/>
          </p:cNvSpPr>
          <p:nvPr/>
        </p:nvSpPr>
        <p:spPr bwMode="auto">
          <a:xfrm>
            <a:off x="7596150" y="332704"/>
            <a:ext cx="1800386" cy="432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/>
          <a:p>
            <a:pPr algn="ctr">
              <a:lnSpc>
                <a:spcPct val="150000"/>
              </a:lnSpc>
            </a:pPr>
            <a:r>
              <a:rPr lang="ko-KR" altLang="en-US" sz="2400" dirty="0" smtClean="0">
                <a:solidFill>
                  <a:srgbClr val="FFFFFF"/>
                </a:solidFill>
                <a:effectLst>
                  <a:glow rad="127000">
                    <a:schemeClr val="accent4">
                      <a:lumMod val="10000"/>
                    </a:schemeClr>
                  </a:glow>
                </a:effectLst>
                <a:latin typeface="HY울릉도M" pitchFamily="18" charset="-127"/>
                <a:ea typeface="HY울릉도M" pitchFamily="18" charset="-127"/>
              </a:rPr>
              <a:t>설문지 </a:t>
            </a:r>
            <a:endParaRPr lang="en-US" altLang="ko-KR" sz="2400" dirty="0" smtClean="0">
              <a:solidFill>
                <a:srgbClr val="FFFFFF"/>
              </a:solidFill>
              <a:effectLst>
                <a:glow rad="127000">
                  <a:schemeClr val="accent4">
                    <a:lumMod val="10000"/>
                  </a:schemeClr>
                </a:glow>
              </a:effectLst>
              <a:latin typeface="HY울릉도M" pitchFamily="18" charset="-127"/>
              <a:ea typeface="HY울릉도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dirty="0" smtClean="0">
                <a:solidFill>
                  <a:srgbClr val="FFFFFF"/>
                </a:solidFill>
                <a:effectLst>
                  <a:glow rad="127000">
                    <a:schemeClr val="accent4">
                      <a:lumMod val="10000"/>
                    </a:schemeClr>
                  </a:glow>
                </a:effectLst>
                <a:latin typeface="HY울릉도M" pitchFamily="18" charset="-127"/>
                <a:ea typeface="HY울릉도M" pitchFamily="18" charset="-127"/>
              </a:rPr>
              <a:t>예시자</a:t>
            </a:r>
            <a:r>
              <a:rPr lang="ko-KR" altLang="en-US" sz="2400" dirty="0">
                <a:solidFill>
                  <a:srgbClr val="FFFFFF"/>
                </a:solidFill>
                <a:effectLst>
                  <a:glow rad="127000">
                    <a:schemeClr val="accent4">
                      <a:lumMod val="10000"/>
                    </a:schemeClr>
                  </a:glow>
                </a:effectLst>
                <a:latin typeface="HY울릉도M" pitchFamily="18" charset="-127"/>
                <a:ea typeface="HY울릉도M" pitchFamily="18" charset="-127"/>
              </a:rPr>
              <a:t>료</a:t>
            </a:r>
          </a:p>
        </p:txBody>
      </p:sp>
      <p:pic>
        <p:nvPicPr>
          <p:cNvPr id="6348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4517"/>
            <a:ext cx="5976664" cy="6330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6881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4"/>
          <p:cNvSpPr>
            <a:spLocks noChangeArrowheads="1"/>
          </p:cNvSpPr>
          <p:nvPr/>
        </p:nvSpPr>
        <p:spPr bwMode="auto">
          <a:xfrm>
            <a:off x="0" y="0"/>
            <a:ext cx="8429625" cy="8286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4100" name="Rectangle 43"/>
          <p:cNvSpPr>
            <a:spLocks noChangeArrowheads="1"/>
          </p:cNvSpPr>
          <p:nvPr/>
        </p:nvSpPr>
        <p:spPr bwMode="auto">
          <a:xfrm>
            <a:off x="8388350" y="0"/>
            <a:ext cx="755650" cy="828675"/>
          </a:xfrm>
          <a:prstGeom prst="rect">
            <a:avLst/>
          </a:prstGeom>
          <a:solidFill>
            <a:srgbClr val="3878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25"/>
          <p:cNvGrpSpPr>
            <a:grpSpLocks/>
          </p:cNvGrpSpPr>
          <p:nvPr/>
        </p:nvGrpSpPr>
        <p:grpSpPr bwMode="auto">
          <a:xfrm flipH="1">
            <a:off x="6429375" y="142875"/>
            <a:ext cx="2643188" cy="785813"/>
            <a:chOff x="145492" y="0"/>
            <a:chExt cx="5383213" cy="1654175"/>
          </a:xfrm>
        </p:grpSpPr>
        <p:grpSp>
          <p:nvGrpSpPr>
            <p:cNvPr id="3" name="그룹 62"/>
            <p:cNvGrpSpPr>
              <a:grpSpLocks/>
            </p:cNvGrpSpPr>
            <p:nvPr/>
          </p:nvGrpSpPr>
          <p:grpSpPr bwMode="auto">
            <a:xfrm>
              <a:off x="581969" y="0"/>
              <a:ext cx="161928" cy="1654175"/>
              <a:chOff x="581969" y="0"/>
              <a:chExt cx="161928" cy="1654175"/>
            </a:xfrm>
          </p:grpSpPr>
          <p:sp>
            <p:nvSpPr>
              <p:cNvPr id="4122" name="Rectangle 36"/>
              <p:cNvSpPr>
                <a:spLocks noChangeArrowheads="1"/>
              </p:cNvSpPr>
              <p:nvPr/>
            </p:nvSpPr>
            <p:spPr bwMode="auto">
              <a:xfrm>
                <a:off x="581969" y="0"/>
                <a:ext cx="161926" cy="1181100"/>
              </a:xfrm>
              <a:prstGeom prst="rect">
                <a:avLst/>
              </a:prstGeom>
              <a:solidFill>
                <a:srgbClr val="F5BB4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4123" name="Rectangle 37"/>
              <p:cNvSpPr>
                <a:spLocks noChangeArrowheads="1"/>
              </p:cNvSpPr>
              <p:nvPr/>
            </p:nvSpPr>
            <p:spPr bwMode="auto">
              <a:xfrm>
                <a:off x="581969" y="1114425"/>
                <a:ext cx="161928" cy="539750"/>
              </a:xfrm>
              <a:prstGeom prst="rect">
                <a:avLst/>
              </a:prstGeom>
              <a:solidFill>
                <a:srgbClr val="80556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sp>
          <p:nvSpPr>
            <p:cNvPr id="4121" name="Rectangle 38"/>
            <p:cNvSpPr>
              <a:spLocks noChangeArrowheads="1"/>
            </p:cNvSpPr>
            <p:nvPr/>
          </p:nvSpPr>
          <p:spPr bwMode="auto">
            <a:xfrm>
              <a:off x="145492" y="902277"/>
              <a:ext cx="5383213" cy="88900"/>
            </a:xfrm>
            <a:prstGeom prst="rect">
              <a:avLst/>
            </a:prstGeom>
            <a:gradFill rotWithShape="1">
              <a:gsLst>
                <a:gs pos="0">
                  <a:srgbClr val="F5BB4D"/>
                </a:gs>
                <a:gs pos="100000">
                  <a:srgbClr val="A37D33">
                    <a:alpha val="0"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4" name="그룹 30"/>
          <p:cNvGrpSpPr>
            <a:grpSpLocks/>
          </p:cNvGrpSpPr>
          <p:nvPr/>
        </p:nvGrpSpPr>
        <p:grpSpPr bwMode="auto">
          <a:xfrm>
            <a:off x="0" y="4286250"/>
            <a:ext cx="9144000" cy="2571750"/>
            <a:chOff x="0" y="4286250"/>
            <a:chExt cx="9144000" cy="2571774"/>
          </a:xfrm>
        </p:grpSpPr>
        <p:pic>
          <p:nvPicPr>
            <p:cNvPr id="4115" name="Picture 3" descr="PPT사이즈-가로-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86250"/>
              <a:ext cx="9144000" cy="2571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16" name="Picture 13" descr="회색하단라인"/>
            <p:cNvPicPr>
              <a:picLocks noChangeAspect="1" noChangeArrowheads="1"/>
            </p:cNvPicPr>
            <p:nvPr/>
          </p:nvPicPr>
          <p:blipFill>
            <a:blip r:embed="rId3" cstate="print">
              <a:lum bright="4000"/>
            </a:blip>
            <a:srcRect t="68195"/>
            <a:stretch>
              <a:fillRect/>
            </a:stretch>
          </p:blipFill>
          <p:spPr bwMode="auto">
            <a:xfrm>
              <a:off x="0" y="5857899"/>
              <a:ext cx="9144000" cy="1000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그룹 28"/>
          <p:cNvGrpSpPr/>
          <p:nvPr/>
        </p:nvGrpSpPr>
        <p:grpSpPr>
          <a:xfrm>
            <a:off x="344488" y="1357313"/>
            <a:ext cx="8439150" cy="4560887"/>
            <a:chOff x="344488" y="1357313"/>
            <a:chExt cx="8439150" cy="4560887"/>
          </a:xfrm>
        </p:grpSpPr>
        <p:grpSp>
          <p:nvGrpSpPr>
            <p:cNvPr id="6" name="그룹 20"/>
            <p:cNvGrpSpPr>
              <a:grpSpLocks/>
            </p:cNvGrpSpPr>
            <p:nvPr/>
          </p:nvGrpSpPr>
          <p:grpSpPr bwMode="auto">
            <a:xfrm>
              <a:off x="344488" y="1357313"/>
              <a:ext cx="8439150" cy="4560887"/>
              <a:chOff x="344488" y="2082823"/>
              <a:chExt cx="8439150" cy="4560887"/>
            </a:xfrm>
          </p:grpSpPr>
          <p:sp>
            <p:nvSpPr>
              <p:cNvPr id="16" name="Rectangle 7"/>
              <p:cNvSpPr>
                <a:spLocks noChangeAspect="1" noChangeArrowheads="1"/>
              </p:cNvSpPr>
              <p:nvPr/>
            </p:nvSpPr>
            <p:spPr bwMode="auto">
              <a:xfrm>
                <a:off x="344488" y="2082823"/>
                <a:ext cx="8439150" cy="4560887"/>
              </a:xfrm>
              <a:prstGeom prst="rect">
                <a:avLst/>
              </a:prstGeom>
              <a:gradFill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 algn="ctr" latinLnBrk="0">
                  <a:spcBef>
                    <a:spcPct val="50000"/>
                  </a:spcBef>
                  <a:defRPr/>
                </a:pPr>
                <a:endParaRPr lang="de-DE" altLang="ko-KR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4125" name="직사각형 31"/>
              <p:cNvSpPr>
                <a:spLocks noChangeArrowheads="1"/>
              </p:cNvSpPr>
              <p:nvPr/>
            </p:nvSpPr>
            <p:spPr bwMode="auto">
              <a:xfrm>
                <a:off x="631826" y="2344760"/>
                <a:ext cx="7864475" cy="4062413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prstDash val="sysDash"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pPr algn="ctr" latinLnBrk="0">
                  <a:spcBef>
                    <a:spcPct val="50000"/>
                  </a:spcBef>
                </a:pPr>
                <a:endParaRPr lang="ko-KR" altLang="en-US"/>
              </a:p>
            </p:txBody>
          </p:sp>
        </p:grpSp>
        <p:cxnSp>
          <p:nvCxnSpPr>
            <p:cNvPr id="18" name="직선 화살표 연결선 33"/>
            <p:cNvCxnSpPr>
              <a:cxnSpLocks noChangeShapeType="1"/>
            </p:cNvCxnSpPr>
            <p:nvPr/>
          </p:nvCxnSpPr>
          <p:spPr bwMode="auto">
            <a:xfrm flipV="1">
              <a:off x="1004888" y="2786063"/>
              <a:ext cx="7127875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 type="oval" w="lg" len="lg"/>
              <a:tailEnd type="oval" w="lg" len="lg"/>
            </a:ln>
          </p:spPr>
        </p:cxnSp>
        <p:grpSp>
          <p:nvGrpSpPr>
            <p:cNvPr id="7" name="그룹 11"/>
            <p:cNvGrpSpPr>
              <a:grpSpLocks/>
            </p:cNvGrpSpPr>
            <p:nvPr/>
          </p:nvGrpSpPr>
          <p:grpSpPr bwMode="auto">
            <a:xfrm>
              <a:off x="1143000" y="1851025"/>
              <a:ext cx="5357813" cy="720725"/>
              <a:chOff x="857223" y="1785926"/>
              <a:chExt cx="5357851" cy="720000"/>
            </a:xfrm>
          </p:grpSpPr>
          <p:pic>
            <p:nvPicPr>
              <p:cNvPr id="4117" name="그림 95" descr="그림8.png"/>
              <p:cNvPicPr preferRelativeResize="0">
                <a:picLocks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857223" y="1785926"/>
                <a:ext cx="3708000" cy="72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" name="TextBox 13"/>
              <p:cNvSpPr txBox="1"/>
              <p:nvPr/>
            </p:nvSpPr>
            <p:spPr bwMode="auto">
              <a:xfrm>
                <a:off x="1643042" y="1839926"/>
                <a:ext cx="4572032" cy="612000"/>
              </a:xfrm>
              <a:prstGeom prst="rect">
                <a:avLst/>
              </a:prstGeom>
              <a:noFill/>
            </p:spPr>
            <p:txBody>
              <a:bodyPr lIns="72000" tIns="36000" rIns="72000" bIns="36000" anchor="ctr"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>
                  <a:defRPr/>
                </a:pPr>
                <a:r>
                  <a:rPr lang="en-US" altLang="ko-KR" sz="4000" b="1" spc="50" dirty="0" smtClean="0">
                    <a:ln w="11430"/>
                    <a:solidFill>
                      <a:schemeClr val="tx2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양재튼튼체B" pitchFamily="18" charset="-127"/>
                    <a:ea typeface="양재튼튼체B" pitchFamily="18" charset="-127"/>
                  </a:rPr>
                  <a:t>2013 </a:t>
                </a:r>
                <a:r>
                  <a:rPr lang="ko-KR" altLang="en-US" sz="4000" b="1" spc="50" dirty="0" smtClean="0">
                    <a:ln w="11430"/>
                    <a:solidFill>
                      <a:schemeClr val="tx2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양재튼튼체B" pitchFamily="18" charset="-127"/>
                    <a:ea typeface="양재튼튼체B" pitchFamily="18" charset="-127"/>
                  </a:rPr>
                  <a:t>학교자체평가</a:t>
                </a:r>
                <a:endParaRPr lang="ko-KR" altLang="en-US" sz="4000" b="1" spc="50" dirty="0">
                  <a:ln w="11430"/>
                  <a:solidFill>
                    <a:schemeClr val="tx2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15" name="Oval 82">
                <a:hlinkClick r:id="rId5" action="ppaction://hlinksldjump"/>
              </p:cNvPr>
              <p:cNvSpPr>
                <a:spLocks noChangeAspect="1" noChangeArrowheads="1"/>
              </p:cNvSpPr>
              <p:nvPr/>
            </p:nvSpPr>
            <p:spPr bwMode="gray">
              <a:xfrm>
                <a:off x="965418" y="1928802"/>
                <a:ext cx="391872" cy="382683"/>
              </a:xfrm>
              <a:prstGeom prst="ellipse">
                <a:avLst/>
              </a:prstGeom>
              <a:noFill/>
              <a:ln w="12700">
                <a:noFill/>
                <a:round/>
                <a:headEnd/>
                <a:tailEnd/>
              </a:ln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r>
                  <a:rPr lang="en-US" altLang="ko-KR" sz="32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itchFamily="50" charset="-127"/>
                    <a:ea typeface="굴림" pitchFamily="50" charset="-127"/>
                  </a:rPr>
                  <a:t>Ⅰ</a:t>
                </a:r>
                <a:endParaRPr lang="ko-KR" altLang="en-US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sp>
          <p:nvSpPr>
            <p:cNvPr id="4112" name="직사각형 76"/>
            <p:cNvSpPr>
              <a:spLocks noChangeArrowheads="1"/>
            </p:cNvSpPr>
            <p:nvPr/>
          </p:nvSpPr>
          <p:spPr bwMode="auto">
            <a:xfrm>
              <a:off x="2555776" y="3284984"/>
              <a:ext cx="5400576" cy="523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ko-KR" altLang="en-US" sz="2800" dirty="0" smtClean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학교자체평가의 절차와 방법</a:t>
              </a:r>
              <a:endParaRPr kumimoji="0" lang="ko-KR" altLang="en-US" sz="28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1" name="Oval 13"/>
          <p:cNvSpPr>
            <a:spLocks noChangeArrowheads="1"/>
          </p:cNvSpPr>
          <p:nvPr/>
        </p:nvSpPr>
        <p:spPr bwMode="auto">
          <a:xfrm>
            <a:off x="2143108" y="3429000"/>
            <a:ext cx="285750" cy="284162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FFCC99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 sz="1000">
              <a:solidFill>
                <a:schemeClr val="bg1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26" name="Oval 13"/>
          <p:cNvSpPr>
            <a:spLocks noChangeArrowheads="1"/>
          </p:cNvSpPr>
          <p:nvPr/>
        </p:nvSpPr>
        <p:spPr bwMode="auto">
          <a:xfrm>
            <a:off x="2143108" y="4071942"/>
            <a:ext cx="285750" cy="284162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FFCC99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 sz="1000">
              <a:solidFill>
                <a:schemeClr val="bg1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27" name="직사각형 76"/>
          <p:cNvSpPr>
            <a:spLocks noChangeArrowheads="1"/>
          </p:cNvSpPr>
          <p:nvPr/>
        </p:nvSpPr>
        <p:spPr bwMode="auto">
          <a:xfrm>
            <a:off x="2571736" y="3929066"/>
            <a:ext cx="5400576" cy="52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sz="2800" dirty="0" smtClean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보고서 작성</a:t>
            </a:r>
            <a:endParaRPr kumimoji="0" lang="ko-KR" altLang="en-US" sz="2800" dirty="0">
              <a:solidFill>
                <a:srgbClr val="000066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학교자체평가의 절차 흐름도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85" name="그룹 84"/>
          <p:cNvGrpSpPr/>
          <p:nvPr/>
        </p:nvGrpSpPr>
        <p:grpSpPr>
          <a:xfrm>
            <a:off x="142844" y="1643050"/>
            <a:ext cx="8715436" cy="1252815"/>
            <a:chOff x="143104" y="1643050"/>
            <a:chExt cx="8845338" cy="1252815"/>
          </a:xfrm>
        </p:grpSpPr>
        <p:sp>
          <p:nvSpPr>
            <p:cNvPr id="86" name="AutoShape 84"/>
            <p:cNvSpPr>
              <a:spLocks noChangeArrowheads="1"/>
            </p:cNvSpPr>
            <p:nvPr/>
          </p:nvSpPr>
          <p:spPr bwMode="auto">
            <a:xfrm>
              <a:off x="7000892" y="1643050"/>
              <a:ext cx="1987550" cy="1252814"/>
            </a:xfrm>
            <a:prstGeom prst="roundRect">
              <a:avLst>
                <a:gd name="adj" fmla="val 16667"/>
              </a:avLst>
            </a:pr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ko-KR">
                <a:solidFill>
                  <a:srgbClr val="373737"/>
                </a:solidFill>
              </a:endParaRPr>
            </a:p>
          </p:txBody>
        </p:sp>
        <p:sp>
          <p:nvSpPr>
            <p:cNvPr id="87" name="AutoShape 85"/>
            <p:cNvSpPr>
              <a:spLocks noChangeArrowheads="1"/>
            </p:cNvSpPr>
            <p:nvPr/>
          </p:nvSpPr>
          <p:spPr bwMode="auto">
            <a:xfrm>
              <a:off x="4357686" y="1643050"/>
              <a:ext cx="2643206" cy="1252815"/>
            </a:xfrm>
            <a:prstGeom prst="homePlate">
              <a:avLst>
                <a:gd name="adj" fmla="val 32293"/>
              </a:avLst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>
              <a:outerShdw dist="50800" algn="ctr" rotWithShape="0">
                <a:srgbClr val="6699FF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solidFill>
                  <a:srgbClr val="373737"/>
                </a:solidFill>
              </a:endParaRPr>
            </a:p>
          </p:txBody>
        </p:sp>
        <p:sp>
          <p:nvSpPr>
            <p:cNvPr id="88" name="AutoShape 85"/>
            <p:cNvSpPr>
              <a:spLocks noChangeArrowheads="1"/>
            </p:cNvSpPr>
            <p:nvPr/>
          </p:nvSpPr>
          <p:spPr bwMode="auto">
            <a:xfrm>
              <a:off x="1571604" y="1643050"/>
              <a:ext cx="2714644" cy="1252814"/>
            </a:xfrm>
            <a:prstGeom prst="homePlate">
              <a:avLst>
                <a:gd name="adj" fmla="val 32293"/>
              </a:avLst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  <a:effectLst>
              <a:outerShdw dist="50800" algn="ctr" rotWithShape="0">
                <a:srgbClr val="6699FF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solidFill>
                  <a:srgbClr val="373737"/>
                </a:solidFill>
              </a:endParaRPr>
            </a:p>
          </p:txBody>
        </p:sp>
        <p:sp>
          <p:nvSpPr>
            <p:cNvPr id="89" name="AutoShape 86"/>
            <p:cNvSpPr>
              <a:spLocks noChangeArrowheads="1"/>
            </p:cNvSpPr>
            <p:nvPr/>
          </p:nvSpPr>
          <p:spPr bwMode="auto">
            <a:xfrm>
              <a:off x="143104" y="1643050"/>
              <a:ext cx="1306512" cy="1252814"/>
            </a:xfrm>
            <a:prstGeom prst="roundRect">
              <a:avLst>
                <a:gd name="adj" fmla="val 7056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CCECFF"/>
                </a:gs>
              </a:gsLst>
              <a:lin ang="27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rgbClr val="CCECFF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solidFill>
                  <a:srgbClr val="373737"/>
                </a:solidFill>
              </a:endParaRPr>
            </a:p>
          </p:txBody>
        </p:sp>
        <p:sp>
          <p:nvSpPr>
            <p:cNvPr id="90" name="Rectangle 90"/>
            <p:cNvSpPr>
              <a:spLocks noChangeArrowheads="1"/>
            </p:cNvSpPr>
            <p:nvPr/>
          </p:nvSpPr>
          <p:spPr bwMode="auto">
            <a:xfrm>
              <a:off x="578121" y="1857364"/>
              <a:ext cx="792191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buFont typeface="Wingdings" pitchFamily="2" charset="2"/>
                <a:buNone/>
                <a:defRPr/>
              </a:pPr>
              <a:r>
                <a:rPr kumimoji="0" lang="ko-KR" altLang="en-US" sz="20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평가</a:t>
              </a:r>
              <a:r>
                <a:rPr kumimoji="0" lang="en-US" altLang="ko-KR" sz="20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/>
              </a:r>
              <a:br>
                <a:rPr kumimoji="0" lang="en-US" altLang="ko-KR" sz="20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</a:br>
              <a:r>
                <a:rPr kumimoji="0" lang="ko-KR" altLang="en-US" sz="20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준비</a:t>
              </a:r>
            </a:p>
          </p:txBody>
        </p:sp>
        <p:sp>
          <p:nvSpPr>
            <p:cNvPr id="91" name="Rectangle 87"/>
            <p:cNvSpPr>
              <a:spLocks noChangeArrowheads="1"/>
            </p:cNvSpPr>
            <p:nvPr/>
          </p:nvSpPr>
          <p:spPr bwMode="auto">
            <a:xfrm>
              <a:off x="1928794" y="1714488"/>
              <a:ext cx="2014542" cy="107157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36000" rIns="36000" anchor="ctr"/>
            <a:lstStyle/>
            <a:p>
              <a:pPr latinLnBrk="0">
                <a:lnSpc>
                  <a:spcPct val="140000"/>
                </a:lnSpc>
                <a:spcBef>
                  <a:spcPct val="10000"/>
                </a:spcBef>
                <a:buFont typeface="Wingdings" pitchFamily="2" charset="2"/>
                <a:buNone/>
              </a:pPr>
              <a:r>
                <a:rPr kumimoji="0" lang="ko-KR" altLang="en-US" dirty="0" smtClean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>학교자체평가위원회</a:t>
              </a:r>
              <a:r>
                <a:rPr kumimoji="0" lang="en-US" altLang="ko-KR" dirty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/>
              </a:r>
              <a:br>
                <a:rPr kumimoji="0" lang="en-US" altLang="ko-KR" dirty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</a:br>
              <a:r>
                <a:rPr kumimoji="0" lang="ko-KR" altLang="en-US" dirty="0" smtClean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>구성</a:t>
              </a:r>
              <a:endParaRPr kumimoji="0" lang="ko-KR" altLang="en-US" dirty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92" name="Rectangle 87"/>
            <p:cNvSpPr>
              <a:spLocks noChangeArrowheads="1"/>
            </p:cNvSpPr>
            <p:nvPr/>
          </p:nvSpPr>
          <p:spPr bwMode="auto">
            <a:xfrm>
              <a:off x="4643438" y="1643051"/>
              <a:ext cx="1728790" cy="1143008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36000" rIns="36000" anchor="ctr"/>
            <a:lstStyle/>
            <a:p>
              <a:pPr latinLnBrk="0">
                <a:lnSpc>
                  <a:spcPct val="140000"/>
                </a:lnSpc>
                <a:spcBef>
                  <a:spcPct val="10000"/>
                </a:spcBef>
                <a:buFont typeface="Wingdings" pitchFamily="2" charset="2"/>
                <a:buNone/>
              </a:pPr>
              <a:r>
                <a:rPr kumimoji="0" lang="ko-KR" altLang="en-US" sz="1600" dirty="0" smtClean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>학교자체평가계획</a:t>
              </a:r>
              <a:r>
                <a:rPr kumimoji="0" lang="en-US" altLang="ko-KR" sz="1600" dirty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/>
              </a:r>
              <a:br>
                <a:rPr kumimoji="0" lang="en-US" altLang="ko-KR" sz="1600" dirty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</a:br>
              <a:r>
                <a:rPr kumimoji="0" lang="ko-KR" altLang="en-US" sz="1600" dirty="0" smtClean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>수립</a:t>
              </a:r>
              <a:endParaRPr kumimoji="0" lang="ko-KR" altLang="en-US" sz="1600" dirty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93" name="Rectangle 87"/>
            <p:cNvSpPr>
              <a:spLocks noChangeArrowheads="1"/>
            </p:cNvSpPr>
            <p:nvPr/>
          </p:nvSpPr>
          <p:spPr bwMode="auto">
            <a:xfrm>
              <a:off x="7248375" y="1785927"/>
              <a:ext cx="1371600" cy="100013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lIns="36000" rIns="36000" anchor="ctr"/>
            <a:lstStyle/>
            <a:p>
              <a:pPr latinLnBrk="0">
                <a:lnSpc>
                  <a:spcPct val="140000"/>
                </a:lnSpc>
                <a:spcBef>
                  <a:spcPct val="10000"/>
                </a:spcBef>
                <a:buFont typeface="Wingdings" pitchFamily="2" charset="2"/>
                <a:buNone/>
                <a:defRPr/>
              </a:pPr>
              <a:r>
                <a:rPr kumimoji="0" lang="ko-KR" altLang="en-US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교사</a:t>
              </a:r>
              <a:r>
                <a:rPr kumimoji="0" lang="en-US" altLang="ko-KR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, </a:t>
              </a:r>
              <a:r>
                <a:rPr kumimoji="0" lang="ko-KR" altLang="en-US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학생</a:t>
              </a:r>
              <a:r>
                <a:rPr kumimoji="0" lang="en-US" altLang="ko-KR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, </a:t>
              </a:r>
              <a:r>
                <a:rPr kumimoji="0" lang="ko-KR" altLang="en-US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학부모</a:t>
              </a:r>
              <a:endParaRPr kumimoji="0" lang="en-US" altLang="ko-KR" sz="16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endParaRPr>
            </a:p>
            <a:p>
              <a:pPr latinLnBrk="0">
                <a:lnSpc>
                  <a:spcPct val="140000"/>
                </a:lnSpc>
                <a:spcBef>
                  <a:spcPct val="10000"/>
                </a:spcBef>
                <a:buFont typeface="Wingdings" pitchFamily="2" charset="2"/>
                <a:buNone/>
                <a:defRPr/>
              </a:pPr>
              <a:r>
                <a:rPr kumimoji="0" lang="ko-KR" altLang="en-US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연수 및 홍보</a:t>
              </a:r>
            </a:p>
          </p:txBody>
        </p:sp>
        <p:sp>
          <p:nvSpPr>
            <p:cNvPr id="94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179388" y="1700213"/>
              <a:ext cx="250825" cy="43177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ko-KR" b="1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373737"/>
                  </a:solidFill>
                  <a:latin typeface="Arial Narrow"/>
                </a:rPr>
                <a:t>1</a:t>
              </a:r>
              <a:endParaRPr lang="ko-KR" altLang="en-US" b="1" kern="10" dirty="0">
                <a:ln w="9525">
                  <a:noFill/>
                  <a:round/>
                  <a:headEnd/>
                  <a:tailEnd/>
                </a:ln>
                <a:solidFill>
                  <a:srgbClr val="373737"/>
                </a:solidFill>
                <a:latin typeface="Arial Narrow"/>
              </a:endParaRPr>
            </a:p>
          </p:txBody>
        </p:sp>
      </p:grpSp>
      <p:sp>
        <p:nvSpPr>
          <p:cNvPr id="95" name="AutoShape 93"/>
          <p:cNvSpPr>
            <a:spLocks noChangeArrowheads="1"/>
          </p:cNvSpPr>
          <p:nvPr/>
        </p:nvSpPr>
        <p:spPr bwMode="auto">
          <a:xfrm>
            <a:off x="123825" y="3252788"/>
            <a:ext cx="1306513" cy="1169987"/>
          </a:xfrm>
          <a:prstGeom prst="roundRect">
            <a:avLst>
              <a:gd name="adj" fmla="val 7056"/>
            </a:avLst>
          </a:prstGeom>
          <a:gradFill rotWithShape="1">
            <a:gsLst>
              <a:gs pos="0">
                <a:srgbClr val="6699FF"/>
              </a:gs>
              <a:gs pos="100000">
                <a:srgbClr val="CCECFF"/>
              </a:gs>
            </a:gsLst>
            <a:lin ang="27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CCECFF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96" name="Rectangle 97"/>
          <p:cNvSpPr>
            <a:spLocks noChangeArrowheads="1"/>
          </p:cNvSpPr>
          <p:nvPr/>
        </p:nvSpPr>
        <p:spPr bwMode="auto">
          <a:xfrm>
            <a:off x="500034" y="3429000"/>
            <a:ext cx="827086" cy="862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buFont typeface="Wingdings" pitchFamily="2" charset="2"/>
              <a:buNone/>
              <a:defRPr/>
            </a:pPr>
            <a:r>
              <a:rPr kumimoji="0" lang="ko-KR" alt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kumimoji="0" lang="ko-KR" altLang="en-US" sz="20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</a:t>
            </a:r>
            <a:r>
              <a:rPr kumimoji="0" lang="en-US" altLang="ko-KR" sz="20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/>
            </a:r>
            <a:br>
              <a:rPr kumimoji="0" lang="en-US" altLang="ko-KR" sz="20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kumimoji="0" lang="en-US" altLang="ko-KR" sz="20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kumimoji="0" lang="ko-KR" altLang="en-US" sz="20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실행</a:t>
            </a:r>
            <a:endParaRPr kumimoji="0" lang="ko-KR" altLang="en-US" sz="20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97" name="WordArt 20"/>
          <p:cNvSpPr>
            <a:spLocks noChangeArrowheads="1" noChangeShapeType="1" noTextEdit="1"/>
          </p:cNvSpPr>
          <p:nvPr/>
        </p:nvSpPr>
        <p:spPr bwMode="auto">
          <a:xfrm>
            <a:off x="214282" y="3286124"/>
            <a:ext cx="247141" cy="4317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373737"/>
                </a:solidFill>
                <a:latin typeface="Arial Narrow"/>
              </a:rPr>
              <a:t>2</a:t>
            </a:r>
            <a:endParaRPr lang="ko-KR" altLang="en-US" b="1" kern="10" dirty="0">
              <a:ln w="9525">
                <a:noFill/>
                <a:round/>
                <a:headEnd/>
                <a:tailEnd/>
              </a:ln>
              <a:solidFill>
                <a:srgbClr val="373737"/>
              </a:solidFill>
              <a:latin typeface="Arial Narrow"/>
            </a:endParaRPr>
          </a:p>
        </p:txBody>
      </p:sp>
      <p:sp>
        <p:nvSpPr>
          <p:cNvPr id="98" name="AutoShape 11"/>
          <p:cNvSpPr>
            <a:spLocks noChangeArrowheads="1"/>
          </p:cNvSpPr>
          <p:nvPr/>
        </p:nvSpPr>
        <p:spPr bwMode="auto">
          <a:xfrm>
            <a:off x="1476375" y="3267075"/>
            <a:ext cx="2666997" cy="1169988"/>
          </a:xfrm>
          <a:prstGeom prst="homePlate">
            <a:avLst>
              <a:gd name="adj" fmla="val 32295"/>
            </a:avLst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0" name="Rectangle 87"/>
          <p:cNvSpPr>
            <a:spLocks noChangeArrowheads="1"/>
          </p:cNvSpPr>
          <p:nvPr/>
        </p:nvSpPr>
        <p:spPr bwMode="auto">
          <a:xfrm>
            <a:off x="1928794" y="3357562"/>
            <a:ext cx="1714512" cy="10001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36000" rIns="36000" anchor="ctr"/>
          <a:lstStyle/>
          <a:p>
            <a:pPr latinLnBrk="0">
              <a:lnSpc>
                <a:spcPct val="140000"/>
              </a:lnSpc>
              <a:spcBef>
                <a:spcPct val="10000"/>
              </a:spcBef>
              <a:buFont typeface="Wingdings" pitchFamily="2" charset="2"/>
              <a:buNone/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평가자료 수집 및</a:t>
            </a:r>
            <a:endParaRPr kumimoji="0" lang="en-US" altLang="ko-KR" sz="1600" dirty="0" smtClean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40000"/>
              </a:lnSpc>
              <a:spcBef>
                <a:spcPct val="10000"/>
              </a:spcBef>
              <a:buFont typeface="Wingdings" pitchFamily="2" charset="2"/>
              <a:buNone/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면담</a:t>
            </a:r>
            <a:r>
              <a:rPr kumimoji="0" lang="en-US" altLang="ko-KR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관찰</a:t>
            </a:r>
            <a:endParaRPr kumimoji="0" lang="ko-KR" altLang="en-US" sz="16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1" name="AutoShape 9"/>
          <p:cNvSpPr>
            <a:spLocks noChangeArrowheads="1"/>
          </p:cNvSpPr>
          <p:nvPr/>
        </p:nvSpPr>
        <p:spPr bwMode="auto">
          <a:xfrm>
            <a:off x="127000" y="4911725"/>
            <a:ext cx="1306513" cy="1169988"/>
          </a:xfrm>
          <a:prstGeom prst="roundRect">
            <a:avLst>
              <a:gd name="adj" fmla="val 7056"/>
            </a:avLst>
          </a:prstGeom>
          <a:gradFill rotWithShape="1">
            <a:gsLst>
              <a:gs pos="0">
                <a:srgbClr val="00FFCC"/>
              </a:gs>
              <a:gs pos="100000">
                <a:srgbClr val="CCFFCC"/>
              </a:gs>
            </a:gsLst>
            <a:lin ang="27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2" name="Rectangle 17"/>
          <p:cNvSpPr>
            <a:spLocks noChangeArrowheads="1"/>
          </p:cNvSpPr>
          <p:nvPr/>
        </p:nvSpPr>
        <p:spPr bwMode="auto">
          <a:xfrm>
            <a:off x="571472" y="5072074"/>
            <a:ext cx="857256" cy="968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buFont typeface="Wingdings" pitchFamily="2" charset="2"/>
              <a:buNone/>
              <a:defRPr/>
            </a:pPr>
            <a:r>
              <a:rPr kumimoji="0" lang="ko-KR" altLang="en-US" sz="20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결과</a:t>
            </a:r>
            <a:endParaRPr kumimoji="0" lang="en-US" altLang="ko-KR" sz="2000" dirty="0" smtClean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buFont typeface="Wingdings" pitchFamily="2" charset="2"/>
              <a:buNone/>
              <a:defRPr/>
            </a:pPr>
            <a:r>
              <a:rPr kumimoji="0" lang="ko-KR" altLang="en-US" sz="20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처리</a:t>
            </a:r>
            <a:endParaRPr kumimoji="0" lang="en-US" altLang="ko-KR" sz="2000" dirty="0" smtClean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buFont typeface="Wingdings" pitchFamily="2" charset="2"/>
              <a:buNone/>
              <a:defRPr/>
            </a:pPr>
            <a:r>
              <a:rPr lang="ko-KR" altLang="en-US" sz="20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활용</a:t>
            </a:r>
            <a:endParaRPr kumimoji="0" lang="ko-KR" altLang="en-US" sz="20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3" name="WordArt 20"/>
          <p:cNvSpPr>
            <a:spLocks noChangeArrowheads="1" noChangeShapeType="1" noTextEdit="1"/>
          </p:cNvSpPr>
          <p:nvPr/>
        </p:nvSpPr>
        <p:spPr bwMode="auto">
          <a:xfrm>
            <a:off x="142844" y="4929198"/>
            <a:ext cx="247141" cy="4317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373737"/>
                </a:solidFill>
                <a:latin typeface="Arial Narrow"/>
              </a:rPr>
              <a:t>3</a:t>
            </a:r>
            <a:endParaRPr lang="ko-KR" altLang="en-US" b="1" kern="10" dirty="0">
              <a:ln w="9525">
                <a:noFill/>
                <a:round/>
                <a:headEnd/>
                <a:tailEnd/>
              </a:ln>
              <a:solidFill>
                <a:srgbClr val="373737"/>
              </a:solidFill>
              <a:latin typeface="Arial Narrow"/>
            </a:endParaRPr>
          </a:p>
        </p:txBody>
      </p:sp>
      <p:sp>
        <p:nvSpPr>
          <p:cNvPr id="104" name="AutoShape 11"/>
          <p:cNvSpPr>
            <a:spLocks noChangeArrowheads="1"/>
          </p:cNvSpPr>
          <p:nvPr/>
        </p:nvSpPr>
        <p:spPr bwMode="auto">
          <a:xfrm>
            <a:off x="4427984" y="3284984"/>
            <a:ext cx="1857375" cy="1169987"/>
          </a:xfrm>
          <a:prstGeom prst="homePlate">
            <a:avLst>
              <a:gd name="adj" fmla="val 32294"/>
            </a:avLst>
          </a:prstGeom>
          <a:solidFill>
            <a:srgbClr val="B7FFB7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5" name="Rectangle 18"/>
          <p:cNvSpPr>
            <a:spLocks noChangeArrowheads="1"/>
          </p:cNvSpPr>
          <p:nvPr/>
        </p:nvSpPr>
        <p:spPr bwMode="auto">
          <a:xfrm>
            <a:off x="4499992" y="3284984"/>
            <a:ext cx="1428750" cy="1219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36000" rIns="36000" anchor="ctr"/>
          <a:lstStyle/>
          <a:p>
            <a:pPr latinLnBrk="0">
              <a:lnSpc>
                <a:spcPct val="150000"/>
              </a:lnSpc>
              <a:buFont typeface="Wingdings" pitchFamily="2" charset="2"/>
              <a:buNone/>
            </a:pPr>
            <a:r>
              <a:rPr kumimoji="0" lang="ko-KR" altLang="en-US" sz="1600" dirty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rPr>
              <a:t>결과분석 및</a:t>
            </a:r>
            <a:endParaRPr kumimoji="0" lang="en-US" altLang="ko-KR" sz="1600" dirty="0">
              <a:solidFill>
                <a:srgbClr val="373737"/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50000"/>
              </a:lnSpc>
              <a:buFont typeface="Wingdings" pitchFamily="2" charset="2"/>
              <a:buNone/>
            </a:pPr>
            <a:r>
              <a:rPr kumimoji="0" lang="ko-KR" altLang="en-US" sz="1600" dirty="0" smtClean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rPr>
              <a:t>결과보고서</a:t>
            </a:r>
            <a:endParaRPr kumimoji="0" lang="en-US" altLang="ko-KR" sz="1600" dirty="0">
              <a:solidFill>
                <a:srgbClr val="373737"/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50000"/>
              </a:lnSpc>
              <a:buFont typeface="Wingdings" pitchFamily="2" charset="2"/>
              <a:buNone/>
            </a:pPr>
            <a:r>
              <a:rPr kumimoji="0" lang="ko-KR" altLang="en-US" sz="1600" dirty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rPr>
              <a:t>작성</a:t>
            </a:r>
            <a:endParaRPr kumimoji="0" lang="en-US" altLang="ko-KR" sz="1600" dirty="0">
              <a:solidFill>
                <a:srgbClr val="373737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6" name="AutoShape 11"/>
          <p:cNvSpPr>
            <a:spLocks noChangeArrowheads="1"/>
          </p:cNvSpPr>
          <p:nvPr/>
        </p:nvSpPr>
        <p:spPr bwMode="auto">
          <a:xfrm>
            <a:off x="1475656" y="4941168"/>
            <a:ext cx="1643062" cy="1169987"/>
          </a:xfrm>
          <a:prstGeom prst="homePlate">
            <a:avLst>
              <a:gd name="adj" fmla="val 32293"/>
            </a:avLst>
          </a:prstGeom>
          <a:solidFill>
            <a:srgbClr val="93FF93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7" name="Rectangle 18"/>
          <p:cNvSpPr>
            <a:spLocks noChangeArrowheads="1"/>
          </p:cNvSpPr>
          <p:nvPr/>
        </p:nvSpPr>
        <p:spPr bwMode="auto">
          <a:xfrm>
            <a:off x="1547664" y="5013176"/>
            <a:ext cx="1074737" cy="1143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36000" rIns="36000" anchor="ctr"/>
          <a:lstStyle/>
          <a:p>
            <a:pPr latinLnBrk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 결과</a:t>
            </a:r>
            <a:endParaRPr kumimoji="0" lang="en-US" altLang="ko-KR" sz="1600" dirty="0" smtClean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학교구성원</a:t>
            </a:r>
            <a:endParaRPr kumimoji="0" lang="en-US" altLang="ko-KR" sz="1600" dirty="0" smtClean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공유</a:t>
            </a:r>
            <a:endParaRPr kumimoji="0" lang="ko-KR" altLang="en-US" sz="16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8" name="AutoShape 11"/>
          <p:cNvSpPr>
            <a:spLocks noChangeArrowheads="1"/>
          </p:cNvSpPr>
          <p:nvPr/>
        </p:nvSpPr>
        <p:spPr bwMode="auto">
          <a:xfrm>
            <a:off x="3203848" y="4941168"/>
            <a:ext cx="1614488" cy="1169988"/>
          </a:xfrm>
          <a:prstGeom prst="homePlate">
            <a:avLst>
              <a:gd name="adj" fmla="val 32281"/>
            </a:avLst>
          </a:prstGeom>
          <a:solidFill>
            <a:srgbClr val="47FF47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9" name="Rectangle 18"/>
          <p:cNvSpPr>
            <a:spLocks noChangeArrowheads="1"/>
          </p:cNvSpPr>
          <p:nvPr/>
        </p:nvSpPr>
        <p:spPr bwMode="auto">
          <a:xfrm>
            <a:off x="3275856" y="4941168"/>
            <a:ext cx="1357313" cy="1143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36000" rIns="36000" anchor="ctr"/>
          <a:lstStyle/>
          <a:p>
            <a:pPr latinLnBrk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kumimoji="0" lang="ko-KR" altLang="en-US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 결과의</a:t>
            </a:r>
            <a:endParaRPr kumimoji="0" lang="en-US" altLang="ko-KR" sz="16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kumimoji="0" lang="ko-KR" altLang="en-US" sz="16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활용</a:t>
            </a:r>
          </a:p>
        </p:txBody>
      </p:sp>
      <p:sp>
        <p:nvSpPr>
          <p:cNvPr id="110" name="AutoShape 11"/>
          <p:cNvSpPr>
            <a:spLocks noChangeArrowheads="1"/>
          </p:cNvSpPr>
          <p:nvPr/>
        </p:nvSpPr>
        <p:spPr bwMode="auto">
          <a:xfrm>
            <a:off x="4860032" y="4941168"/>
            <a:ext cx="1471613" cy="1169987"/>
          </a:xfrm>
          <a:prstGeom prst="homePlate">
            <a:avLst>
              <a:gd name="adj" fmla="val 32295"/>
            </a:avLst>
          </a:prstGeom>
          <a:solidFill>
            <a:srgbClr val="33CC33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11" name="Rectangle 18"/>
          <p:cNvSpPr>
            <a:spLocks noChangeArrowheads="1"/>
          </p:cNvSpPr>
          <p:nvPr/>
        </p:nvSpPr>
        <p:spPr bwMode="auto">
          <a:xfrm>
            <a:off x="5004048" y="5013176"/>
            <a:ext cx="655637" cy="10909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36000" rIns="36000" anchor="ctr"/>
          <a:lstStyle/>
          <a:p>
            <a:pPr latinLnBrk="0">
              <a:lnSpc>
                <a:spcPct val="120000"/>
              </a:lnSpc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 결과</a:t>
            </a:r>
            <a:endParaRPr kumimoji="0" lang="en-US" altLang="ko-KR" sz="16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20000"/>
              </a:lnSpc>
              <a:defRPr/>
            </a:pPr>
            <a:r>
              <a:rPr kumimoji="0" lang="ko-KR" altLang="en-US" sz="16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학교정보공시</a:t>
            </a:r>
          </a:p>
        </p:txBody>
      </p:sp>
      <p:sp>
        <p:nvSpPr>
          <p:cNvPr id="112" name="직사각형 111"/>
          <p:cNvSpPr/>
          <p:nvPr/>
        </p:nvSpPr>
        <p:spPr>
          <a:xfrm>
            <a:off x="123824" y="1125538"/>
            <a:ext cx="8805893" cy="19446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0866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엑스포" pitchFamily="18" charset="-127"/>
                <a:ea typeface="휴먼엑스포" pitchFamily="18" charset="-127"/>
              </a:rPr>
              <a:t>평가 준비</a:t>
            </a:r>
            <a:endParaRPr lang="ko-KR" altLang="en-US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5" name="대각선 방향의 모서리가 둥근 사각형 24"/>
          <p:cNvSpPr/>
          <p:nvPr/>
        </p:nvSpPr>
        <p:spPr>
          <a:xfrm>
            <a:off x="323850" y="1000108"/>
            <a:ext cx="8496622" cy="5429288"/>
          </a:xfrm>
          <a:prstGeom prst="round2DiagRect">
            <a:avLst>
              <a:gd name="adj1" fmla="val 4728"/>
              <a:gd name="adj2" fmla="val 0"/>
            </a:avLst>
          </a:prstGeom>
          <a:noFill/>
          <a:ln w="38100" cmpd="sng">
            <a:solidFill>
              <a:srgbClr val="38787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3" name="그룹 117"/>
          <p:cNvGrpSpPr/>
          <p:nvPr/>
        </p:nvGrpSpPr>
        <p:grpSpPr>
          <a:xfrm>
            <a:off x="571472" y="1988841"/>
            <a:ext cx="8032976" cy="1152129"/>
            <a:chOff x="690562" y="2128206"/>
            <a:chExt cx="7889530" cy="566763"/>
          </a:xfrm>
          <a:solidFill>
            <a:srgbClr val="FFFFE7"/>
          </a:solidFill>
        </p:grpSpPr>
        <p:sp>
          <p:nvSpPr>
            <p:cNvPr id="47" name="모서리가 둥근 직사각형 10"/>
            <p:cNvSpPr>
              <a:spLocks noChangeArrowheads="1"/>
            </p:cNvSpPr>
            <p:nvPr/>
          </p:nvSpPr>
          <p:spPr bwMode="auto">
            <a:xfrm>
              <a:off x="690562" y="2128206"/>
              <a:ext cx="7889530" cy="566763"/>
            </a:xfrm>
            <a:prstGeom prst="roundRect">
              <a:avLst>
                <a:gd name="adj" fmla="val 9620"/>
              </a:avLst>
            </a:prstGeom>
            <a:grpFill/>
            <a:ln w="9525" algn="ctr">
              <a:solidFill>
                <a:srgbClr val="29486D"/>
              </a:solidFill>
              <a:prstDash val="sysDash"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latinLnBrk="0">
                <a:defRPr/>
              </a:pPr>
              <a:endParaRPr kumimoji="0" lang="ko-KR" altLang="en-US" sz="2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49" name="Text Box 51"/>
            <p:cNvSpPr txBox="1">
              <a:spLocks noChangeArrowheads="1"/>
            </p:cNvSpPr>
            <p:nvPr/>
          </p:nvSpPr>
          <p:spPr bwMode="auto">
            <a:xfrm>
              <a:off x="1154267" y="2163628"/>
              <a:ext cx="7284381" cy="2752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72000" tIns="0" rIns="36000" bIns="0" anchor="ctr"/>
            <a:lstStyle/>
            <a:p>
              <a:pPr>
                <a:spcBef>
                  <a:spcPct val="50000"/>
                </a:spcBef>
                <a:defRPr/>
              </a:pPr>
              <a:r>
                <a:rPr lang="ko-KR" altLang="en-US" sz="2200" b="1" dirty="0" smtClean="0">
                  <a:latin typeface="+mn-ea"/>
                  <a:ea typeface="+mn-ea"/>
                </a:rPr>
                <a:t> </a:t>
              </a:r>
              <a:r>
                <a:rPr lang="ko-KR" altLang="en-US" sz="2400" b="1" dirty="0" smtClean="0">
                  <a:latin typeface="휴먼엑스포" pitchFamily="18" charset="-127"/>
                  <a:ea typeface="휴먼엑스포" pitchFamily="18" charset="-127"/>
                </a:rPr>
                <a:t>민주적 절차에 의한 학교 자율 구성 </a:t>
              </a:r>
              <a:r>
                <a:rPr lang="en-US" altLang="ko-KR" sz="2400" b="1" dirty="0" smtClean="0">
                  <a:latin typeface="휴먼엑스포" pitchFamily="18" charset="-127"/>
                  <a:ea typeface="휴먼엑스포" pitchFamily="18" charset="-127"/>
                </a:rPr>
                <a:t>: </a:t>
              </a:r>
              <a:r>
                <a:rPr lang="ko-KR" altLang="en-US" sz="2400" b="1" dirty="0" smtClean="0">
                  <a:latin typeface="휴먼엑스포" pitchFamily="18" charset="-127"/>
                  <a:ea typeface="휴먼엑스포" pitchFamily="18" charset="-127"/>
                </a:rPr>
                <a:t>학부모 참여</a:t>
              </a:r>
              <a:endParaRPr lang="ko-KR" altLang="en-US" sz="2400" b="1" dirty="0">
                <a:latin typeface="휴먼엑스포" pitchFamily="18" charset="-127"/>
                <a:ea typeface="휴먼엑스포" pitchFamily="18" charset="-127"/>
              </a:endParaRPr>
            </a:p>
          </p:txBody>
        </p:sp>
      </p:grpSp>
      <p:grpSp>
        <p:nvGrpSpPr>
          <p:cNvPr id="22" name="Group 7"/>
          <p:cNvGrpSpPr>
            <a:grpSpLocks/>
          </p:cNvGrpSpPr>
          <p:nvPr/>
        </p:nvGrpSpPr>
        <p:grpSpPr bwMode="auto">
          <a:xfrm>
            <a:off x="785786" y="1285860"/>
            <a:ext cx="5105400" cy="555625"/>
            <a:chOff x="1248" y="2030"/>
            <a:chExt cx="3216" cy="350"/>
          </a:xfrm>
        </p:grpSpPr>
        <p:sp>
          <p:nvSpPr>
            <p:cNvPr id="2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27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/>
            </a:extLst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32" name="Text Box 10"/>
            <p:cNvSpPr txBox="1">
              <a:spLocks noChangeArrowheads="1"/>
            </p:cNvSpPr>
            <p:nvPr/>
          </p:nvSpPr>
          <p:spPr bwMode="gray">
            <a:xfrm>
              <a:off x="1788" y="2072"/>
              <a:ext cx="216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2400" b="1" dirty="0" smtClean="0">
                  <a:solidFill>
                    <a:srgbClr val="000000"/>
                  </a:solidFill>
                  <a:latin typeface="휴먼엑스포" pitchFamily="18" charset="-127"/>
                  <a:ea typeface="휴먼엑스포" pitchFamily="18" charset="-127"/>
                </a:rPr>
                <a:t>자체평가위원회 구성</a:t>
              </a:r>
              <a:endParaRPr lang="en-US" altLang="ko-KR" sz="2400" b="1" dirty="0">
                <a:solidFill>
                  <a:srgbClr val="000000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400" b="1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1</a:t>
              </a:r>
            </a:p>
          </p:txBody>
        </p:sp>
      </p:grpSp>
      <p:sp>
        <p:nvSpPr>
          <p:cNvPr id="35" name="Oval 81"/>
          <p:cNvSpPr>
            <a:spLocks noChangeArrowheads="1"/>
          </p:cNvSpPr>
          <p:nvPr/>
        </p:nvSpPr>
        <p:spPr bwMode="auto">
          <a:xfrm>
            <a:off x="827584" y="2204864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37" name="Oval 81"/>
          <p:cNvSpPr>
            <a:spLocks noChangeArrowheads="1"/>
          </p:cNvSpPr>
          <p:nvPr/>
        </p:nvSpPr>
        <p:spPr bwMode="auto">
          <a:xfrm>
            <a:off x="827584" y="2708920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38" name="Text Box 51"/>
          <p:cNvSpPr txBox="1">
            <a:spLocks noChangeArrowheads="1"/>
          </p:cNvSpPr>
          <p:nvPr/>
        </p:nvSpPr>
        <p:spPr bwMode="auto">
          <a:xfrm>
            <a:off x="1043608" y="2636912"/>
            <a:ext cx="6956846" cy="357190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200" b="1" dirty="0" smtClean="0">
                <a:latin typeface="+mn-ea"/>
                <a:ea typeface="+mn-ea"/>
              </a:rPr>
              <a:t> 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평가영역별 전문성 고려하여 위원 간 </a:t>
            </a:r>
            <a:r>
              <a:rPr lang="ko-KR" altLang="en-US" sz="2400" b="1" dirty="0" smtClean="0">
                <a:solidFill>
                  <a:srgbClr val="0000FF"/>
                </a:solidFill>
                <a:latin typeface="휴먼엑스포" pitchFamily="18" charset="-127"/>
                <a:ea typeface="휴먼엑스포" pitchFamily="18" charset="-127"/>
              </a:rPr>
              <a:t>영역 분담</a:t>
            </a:r>
            <a:endParaRPr lang="ko-KR" altLang="en-US" sz="2400" b="1" dirty="0">
              <a:solidFill>
                <a:srgbClr val="0000FF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grpSp>
        <p:nvGrpSpPr>
          <p:cNvPr id="39" name="Group 12"/>
          <p:cNvGrpSpPr>
            <a:grpSpLocks/>
          </p:cNvGrpSpPr>
          <p:nvPr/>
        </p:nvGrpSpPr>
        <p:grpSpPr bwMode="auto">
          <a:xfrm>
            <a:off x="827584" y="3356992"/>
            <a:ext cx="5112568" cy="555625"/>
            <a:chOff x="1248" y="2640"/>
            <a:chExt cx="3216" cy="350"/>
          </a:xfrm>
        </p:grpSpPr>
        <p:sp>
          <p:nvSpPr>
            <p:cNvPr id="40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41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/>
            </a:extLst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44" name="Text Box 15"/>
            <p:cNvSpPr txBox="1">
              <a:spLocks noChangeArrowheads="1"/>
            </p:cNvSpPr>
            <p:nvPr/>
          </p:nvSpPr>
          <p:spPr bwMode="gray">
            <a:xfrm>
              <a:off x="1833" y="2640"/>
              <a:ext cx="152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ko-KR" altLang="en-US" sz="2400" b="1" dirty="0" smtClean="0">
                  <a:solidFill>
                    <a:srgbClr val="000000"/>
                  </a:solidFill>
                  <a:latin typeface="휴먼엑스포" pitchFamily="18" charset="-127"/>
                  <a:ea typeface="휴먼엑스포" pitchFamily="18" charset="-127"/>
                </a:rPr>
                <a:t>평가위원의 역할</a:t>
              </a:r>
              <a:endParaRPr lang="en-US" altLang="ko-KR" sz="2400" b="1" dirty="0">
                <a:solidFill>
                  <a:srgbClr val="000000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45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400" b="1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2</a:t>
              </a:r>
            </a:p>
          </p:txBody>
        </p:sp>
      </p:grpSp>
      <p:grpSp>
        <p:nvGrpSpPr>
          <p:cNvPr id="46" name="그룹 117"/>
          <p:cNvGrpSpPr/>
          <p:nvPr/>
        </p:nvGrpSpPr>
        <p:grpSpPr>
          <a:xfrm>
            <a:off x="755576" y="4149080"/>
            <a:ext cx="7962108" cy="2071702"/>
            <a:chOff x="690562" y="2098672"/>
            <a:chExt cx="7920000" cy="596297"/>
          </a:xfrm>
          <a:solidFill>
            <a:srgbClr val="FFFFE7"/>
          </a:solidFill>
        </p:grpSpPr>
        <p:sp>
          <p:nvSpPr>
            <p:cNvPr id="48" name="모서리가 둥근 직사각형 10"/>
            <p:cNvSpPr>
              <a:spLocks noChangeArrowheads="1"/>
            </p:cNvSpPr>
            <p:nvPr/>
          </p:nvSpPr>
          <p:spPr bwMode="auto">
            <a:xfrm>
              <a:off x="690562" y="2098672"/>
              <a:ext cx="7920000" cy="596297"/>
            </a:xfrm>
            <a:prstGeom prst="roundRect">
              <a:avLst>
                <a:gd name="adj" fmla="val 9620"/>
              </a:avLst>
            </a:prstGeom>
            <a:grpFill/>
            <a:ln w="9525" algn="ctr">
              <a:solidFill>
                <a:srgbClr val="29486D"/>
              </a:solidFill>
              <a:prstDash val="sysDash"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latinLnBrk="0">
                <a:defRPr/>
              </a:pPr>
              <a:endParaRPr kumimoji="0" lang="ko-KR" altLang="en-US" sz="2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51" name="Text Box 51"/>
            <p:cNvSpPr txBox="1">
              <a:spLocks noChangeArrowheads="1"/>
            </p:cNvSpPr>
            <p:nvPr/>
          </p:nvSpPr>
          <p:spPr bwMode="auto">
            <a:xfrm>
              <a:off x="1048698" y="2140124"/>
              <a:ext cx="5260984" cy="1028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72000" tIns="0" rIns="36000" bIns="0" anchor="ctr"/>
            <a:lstStyle/>
            <a:p>
              <a:pPr>
                <a:spcBef>
                  <a:spcPct val="50000"/>
                </a:spcBef>
                <a:defRPr/>
              </a:pPr>
              <a:r>
                <a:rPr lang="ko-KR" altLang="en-US" sz="2200" b="1" dirty="0" smtClean="0">
                  <a:latin typeface="+mn-ea"/>
                  <a:ea typeface="+mn-ea"/>
                </a:rPr>
                <a:t> </a:t>
              </a:r>
              <a:r>
                <a:rPr lang="ko-KR" altLang="en-US" sz="2400" b="1" dirty="0" smtClean="0">
                  <a:latin typeface="휴먼엑스포" pitchFamily="18" charset="-127"/>
                  <a:ea typeface="휴먼엑스포" pitchFamily="18" charset="-127"/>
                </a:rPr>
                <a:t>학교자체평가계획 수립</a:t>
              </a:r>
              <a:endParaRPr lang="ko-KR" altLang="en-US" sz="2400" b="1" dirty="0">
                <a:latin typeface="휴먼엑스포" pitchFamily="18" charset="-127"/>
                <a:ea typeface="휴먼엑스포" pitchFamily="18" charset="-127"/>
              </a:endParaRPr>
            </a:p>
          </p:txBody>
        </p:sp>
      </p:grpSp>
      <p:sp>
        <p:nvSpPr>
          <p:cNvPr id="52" name="Oval 81"/>
          <p:cNvSpPr>
            <a:spLocks noChangeArrowheads="1"/>
          </p:cNvSpPr>
          <p:nvPr/>
        </p:nvSpPr>
        <p:spPr bwMode="auto">
          <a:xfrm>
            <a:off x="899592" y="4365104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4">
                  <a:lumMod val="50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dirty="0">
              <a:solidFill>
                <a:srgbClr val="0066CC"/>
              </a:solidFill>
            </a:endParaRPr>
          </a:p>
        </p:txBody>
      </p:sp>
      <p:sp>
        <p:nvSpPr>
          <p:cNvPr id="53" name="Oval 81"/>
          <p:cNvSpPr>
            <a:spLocks noChangeArrowheads="1"/>
          </p:cNvSpPr>
          <p:nvPr/>
        </p:nvSpPr>
        <p:spPr bwMode="auto">
          <a:xfrm>
            <a:off x="899592" y="4869160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4">
                  <a:lumMod val="50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dirty="0">
              <a:solidFill>
                <a:srgbClr val="0066CC"/>
              </a:solidFill>
            </a:endParaRPr>
          </a:p>
        </p:txBody>
      </p:sp>
      <p:sp>
        <p:nvSpPr>
          <p:cNvPr id="54" name="Text Box 51"/>
          <p:cNvSpPr txBox="1">
            <a:spLocks noChangeArrowheads="1"/>
          </p:cNvSpPr>
          <p:nvPr/>
        </p:nvSpPr>
        <p:spPr bwMode="auto">
          <a:xfrm>
            <a:off x="1115616" y="4725144"/>
            <a:ext cx="5356638" cy="428653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200" b="1" dirty="0" smtClean="0">
                <a:latin typeface="+mn-ea"/>
                <a:ea typeface="+mn-ea"/>
              </a:rPr>
              <a:t> 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학교자체평가 실시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55" name="Oval 81"/>
          <p:cNvSpPr>
            <a:spLocks noChangeArrowheads="1"/>
          </p:cNvSpPr>
          <p:nvPr/>
        </p:nvSpPr>
        <p:spPr bwMode="auto">
          <a:xfrm>
            <a:off x="899592" y="5301208"/>
            <a:ext cx="216024" cy="204790"/>
          </a:xfrm>
          <a:prstGeom prst="ellipse">
            <a:avLst/>
          </a:prstGeom>
          <a:gradFill rotWithShape="1">
            <a:gsLst>
              <a:gs pos="0">
                <a:schemeClr val="accent4">
                  <a:lumMod val="50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dirty="0">
              <a:solidFill>
                <a:srgbClr val="0066CC"/>
              </a:solidFill>
            </a:endParaRPr>
          </a:p>
        </p:txBody>
      </p:sp>
      <p:sp>
        <p:nvSpPr>
          <p:cNvPr id="56" name="Text Box 51"/>
          <p:cNvSpPr txBox="1">
            <a:spLocks noChangeArrowheads="1"/>
          </p:cNvSpPr>
          <p:nvPr/>
        </p:nvSpPr>
        <p:spPr bwMode="auto">
          <a:xfrm>
            <a:off x="1187624" y="5229200"/>
            <a:ext cx="5356638" cy="428653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평가  결과 분석 및 보고서 작성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57" name="Oval 81"/>
          <p:cNvSpPr>
            <a:spLocks noChangeArrowheads="1"/>
          </p:cNvSpPr>
          <p:nvPr/>
        </p:nvSpPr>
        <p:spPr bwMode="auto">
          <a:xfrm>
            <a:off x="899592" y="5805264"/>
            <a:ext cx="216024" cy="204790"/>
          </a:xfrm>
          <a:prstGeom prst="ellipse">
            <a:avLst/>
          </a:prstGeom>
          <a:gradFill rotWithShape="1">
            <a:gsLst>
              <a:gs pos="0">
                <a:schemeClr val="accent4">
                  <a:lumMod val="50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dirty="0">
              <a:solidFill>
                <a:srgbClr val="0066CC"/>
              </a:solidFill>
            </a:endParaRPr>
          </a:p>
        </p:txBody>
      </p:sp>
      <p:sp>
        <p:nvSpPr>
          <p:cNvPr id="59" name="Text Box 51"/>
          <p:cNvSpPr txBox="1">
            <a:spLocks noChangeArrowheads="1"/>
          </p:cNvSpPr>
          <p:nvPr/>
        </p:nvSpPr>
        <p:spPr bwMode="auto">
          <a:xfrm>
            <a:off x="1115616" y="5733256"/>
            <a:ext cx="5356638" cy="428653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평가  결과 활용 방안 강구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866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엑스포" pitchFamily="18" charset="-127"/>
                <a:ea typeface="휴먼엑스포" pitchFamily="18" charset="-127"/>
              </a:rPr>
              <a:t>평가 준비</a:t>
            </a:r>
            <a:endParaRPr lang="ko-KR" altLang="en-US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5" name="대각선 방향의 모서리가 둥근 사각형 24"/>
          <p:cNvSpPr/>
          <p:nvPr/>
        </p:nvSpPr>
        <p:spPr>
          <a:xfrm>
            <a:off x="323850" y="1000108"/>
            <a:ext cx="8496622" cy="5429288"/>
          </a:xfrm>
          <a:prstGeom prst="round2DiagRect">
            <a:avLst>
              <a:gd name="adj1" fmla="val 4728"/>
              <a:gd name="adj2" fmla="val 0"/>
            </a:avLst>
          </a:prstGeom>
          <a:noFill/>
          <a:ln w="38100" cmpd="sng">
            <a:solidFill>
              <a:srgbClr val="38787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2" name="그룹 117"/>
          <p:cNvGrpSpPr/>
          <p:nvPr/>
        </p:nvGrpSpPr>
        <p:grpSpPr>
          <a:xfrm>
            <a:off x="571472" y="1928802"/>
            <a:ext cx="8091638" cy="1788230"/>
            <a:chOff x="690562" y="2098672"/>
            <a:chExt cx="7920000" cy="596297"/>
          </a:xfrm>
          <a:solidFill>
            <a:srgbClr val="FFFFE7"/>
          </a:solidFill>
        </p:grpSpPr>
        <p:sp>
          <p:nvSpPr>
            <p:cNvPr id="47" name="모서리가 둥근 직사각형 10"/>
            <p:cNvSpPr>
              <a:spLocks noChangeArrowheads="1"/>
            </p:cNvSpPr>
            <p:nvPr/>
          </p:nvSpPr>
          <p:spPr bwMode="auto">
            <a:xfrm>
              <a:off x="690562" y="2098672"/>
              <a:ext cx="7920000" cy="596297"/>
            </a:xfrm>
            <a:prstGeom prst="roundRect">
              <a:avLst>
                <a:gd name="adj" fmla="val 9620"/>
              </a:avLst>
            </a:prstGeom>
            <a:grpFill/>
            <a:ln w="9525" algn="ctr">
              <a:solidFill>
                <a:srgbClr val="29486D"/>
              </a:solidFill>
              <a:prstDash val="sysDash"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latinLnBrk="0">
                <a:defRPr/>
              </a:pPr>
              <a:endParaRPr kumimoji="0" lang="ko-KR" altLang="en-US" sz="2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49" name="Text Box 51"/>
            <p:cNvSpPr txBox="1">
              <a:spLocks noChangeArrowheads="1"/>
            </p:cNvSpPr>
            <p:nvPr/>
          </p:nvSpPr>
          <p:spPr bwMode="auto">
            <a:xfrm>
              <a:off x="1223165" y="2214738"/>
              <a:ext cx="7118539" cy="14406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72000" tIns="0" rIns="36000" bIns="0" anchor="ctr"/>
            <a:lstStyle/>
            <a:p>
              <a:pPr>
                <a:spcBef>
                  <a:spcPct val="50000"/>
                </a:spcBef>
                <a:defRPr/>
              </a:pPr>
              <a:r>
                <a:rPr lang="ko-KR" altLang="en-US" sz="2200" b="1" dirty="0" smtClean="0">
                  <a:latin typeface="+mn-ea"/>
                  <a:ea typeface="+mn-ea"/>
                </a:rPr>
                <a:t> </a:t>
              </a:r>
              <a:r>
                <a:rPr lang="ko-KR" altLang="en-US" sz="2400" b="1" dirty="0" smtClean="0">
                  <a:latin typeface="휴먼엑스포" pitchFamily="18" charset="-127"/>
                  <a:ea typeface="휴먼엑스포" pitchFamily="18" charset="-127"/>
                </a:rPr>
                <a:t>학교구성원 대상의 연수</a:t>
              </a:r>
              <a:endParaRPr lang="ko-KR" altLang="en-US" sz="2400" b="1" dirty="0">
                <a:latin typeface="휴먼엑스포" pitchFamily="18" charset="-127"/>
                <a:ea typeface="휴먼엑스포" pitchFamily="18" charset="-127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861986" y="1308085"/>
            <a:ext cx="5029200" cy="533400"/>
            <a:chOff x="1296" y="2044"/>
            <a:chExt cx="3168" cy="336"/>
          </a:xfrm>
        </p:grpSpPr>
        <p:sp>
          <p:nvSpPr>
            <p:cNvPr id="2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32" name="Text Box 10"/>
            <p:cNvSpPr txBox="1">
              <a:spLocks noChangeArrowheads="1"/>
            </p:cNvSpPr>
            <p:nvPr/>
          </p:nvSpPr>
          <p:spPr bwMode="gray">
            <a:xfrm>
              <a:off x="1788" y="2072"/>
              <a:ext cx="216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2400" b="1" dirty="0" smtClean="0">
                  <a:solidFill>
                    <a:srgbClr val="000000"/>
                  </a:solidFill>
                  <a:latin typeface="휴먼엑스포" pitchFamily="18" charset="-127"/>
                  <a:ea typeface="휴먼엑스포" pitchFamily="18" charset="-127"/>
                </a:rPr>
                <a:t>연수</a:t>
              </a:r>
              <a:endParaRPr lang="en-US" altLang="ko-KR" sz="2400" b="1" dirty="0">
                <a:solidFill>
                  <a:srgbClr val="000000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400" b="1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1</a:t>
              </a:r>
            </a:p>
          </p:txBody>
        </p:sp>
      </p:grpSp>
      <p:sp>
        <p:nvSpPr>
          <p:cNvPr id="35" name="Oval 81"/>
          <p:cNvSpPr>
            <a:spLocks noChangeArrowheads="1"/>
          </p:cNvSpPr>
          <p:nvPr/>
        </p:nvSpPr>
        <p:spPr bwMode="auto">
          <a:xfrm>
            <a:off x="827584" y="2276872"/>
            <a:ext cx="216024" cy="216917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37" name="Oval 81"/>
          <p:cNvSpPr>
            <a:spLocks noChangeArrowheads="1"/>
          </p:cNvSpPr>
          <p:nvPr/>
        </p:nvSpPr>
        <p:spPr bwMode="auto">
          <a:xfrm>
            <a:off x="827584" y="2996952"/>
            <a:ext cx="216024" cy="216917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30" name="Rectangle 19"/>
          <p:cNvSpPr>
            <a:spLocks noChangeArrowheads="1"/>
          </p:cNvSpPr>
          <p:nvPr/>
        </p:nvSpPr>
        <p:spPr bwMode="gray">
          <a:xfrm rot="3419336">
            <a:off x="936786" y="1279256"/>
            <a:ext cx="479425" cy="520700"/>
          </a:xfrm>
          <a:prstGeom prst="rect">
            <a:avLst/>
          </a:prstGeom>
          <a:gradFill rotWithShape="1">
            <a:gsLst>
              <a:gs pos="0">
                <a:srgbClr val="FF9933"/>
              </a:gs>
              <a:gs pos="100000">
                <a:srgbClr val="FF9933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  <a:extLst>
            <a:ext uri="{AF507438-7753-43E0-B8FC-AC1667EBCBE1}"/>
          </a:extLst>
        </p:spPr>
        <p:txBody>
          <a:bodyPr wrap="none" anchor="ctr">
            <a:flatTx/>
          </a:bodyPr>
          <a:lstStyle/>
          <a:p>
            <a:pPr>
              <a:defRPr/>
            </a:pPr>
            <a:endParaRPr lang="ko-KR" altLang="en-US" b="1">
              <a:latin typeface="+mn-ea"/>
              <a:ea typeface="+mn-ea"/>
            </a:endParaRPr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gray">
          <a:xfrm>
            <a:off x="1043608" y="1340768"/>
            <a:ext cx="361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400" b="1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sz="2400" b="1" dirty="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Text Box 51"/>
          <p:cNvSpPr txBox="1">
            <a:spLocks noChangeArrowheads="1"/>
          </p:cNvSpPr>
          <p:nvPr/>
        </p:nvSpPr>
        <p:spPr bwMode="auto">
          <a:xfrm>
            <a:off x="1115616" y="2852936"/>
            <a:ext cx="7272808" cy="547878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200" b="1" dirty="0" smtClean="0">
                <a:latin typeface="+mn-ea"/>
                <a:ea typeface="+mn-ea"/>
              </a:rPr>
              <a:t> 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학교자체평가위원 대상의 연수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46" name="Text Box 51"/>
          <p:cNvSpPr txBox="1">
            <a:spLocks noChangeArrowheads="1"/>
          </p:cNvSpPr>
          <p:nvPr/>
        </p:nvSpPr>
        <p:spPr bwMode="auto">
          <a:xfrm>
            <a:off x="1115616" y="5301208"/>
            <a:ext cx="6500858" cy="720080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50" name="Freeform 11"/>
          <p:cNvSpPr>
            <a:spLocks/>
          </p:cNvSpPr>
          <p:nvPr/>
        </p:nvSpPr>
        <p:spPr bwMode="gray">
          <a:xfrm rot="17008088" flipH="1">
            <a:off x="889840" y="3694306"/>
            <a:ext cx="1114557" cy="1096768"/>
          </a:xfrm>
          <a:custGeom>
            <a:avLst/>
            <a:gdLst>
              <a:gd name="T0" fmla="*/ 2147483647 w 580"/>
              <a:gd name="T1" fmla="*/ 0 h 798"/>
              <a:gd name="T2" fmla="*/ 2147483647 w 580"/>
              <a:gd name="T3" fmla="*/ 2147483647 h 798"/>
              <a:gd name="T4" fmla="*/ 2147483647 w 580"/>
              <a:gd name="T5" fmla="*/ 2147483647 h 798"/>
              <a:gd name="T6" fmla="*/ 2147483647 w 580"/>
              <a:gd name="T7" fmla="*/ 2147483647 h 798"/>
              <a:gd name="T8" fmla="*/ 2147483647 w 580"/>
              <a:gd name="T9" fmla="*/ 2147483647 h 798"/>
              <a:gd name="T10" fmla="*/ 2147483647 w 580"/>
              <a:gd name="T11" fmla="*/ 2147483647 h 798"/>
              <a:gd name="T12" fmla="*/ 2147483647 w 580"/>
              <a:gd name="T13" fmla="*/ 2147483647 h 798"/>
              <a:gd name="T14" fmla="*/ 2147483647 w 580"/>
              <a:gd name="T15" fmla="*/ 2147483647 h 798"/>
              <a:gd name="T16" fmla="*/ 2147483647 w 580"/>
              <a:gd name="T17" fmla="*/ 2147483647 h 798"/>
              <a:gd name="T18" fmla="*/ 2147483647 w 580"/>
              <a:gd name="T19" fmla="*/ 2147483647 h 798"/>
              <a:gd name="T20" fmla="*/ 2147483647 w 580"/>
              <a:gd name="T21" fmla="*/ 2147483647 h 798"/>
              <a:gd name="T22" fmla="*/ 2147483647 w 580"/>
              <a:gd name="T23" fmla="*/ 2147483647 h 798"/>
              <a:gd name="T24" fmla="*/ 0 w 580"/>
              <a:gd name="T25" fmla="*/ 2147483647 h 798"/>
              <a:gd name="T26" fmla="*/ 2147483647 w 580"/>
              <a:gd name="T27" fmla="*/ 2147483647 h 798"/>
              <a:gd name="T28" fmla="*/ 2147483647 w 580"/>
              <a:gd name="T29" fmla="*/ 2147483647 h 798"/>
              <a:gd name="T30" fmla="*/ 2147483647 w 580"/>
              <a:gd name="T31" fmla="*/ 2147483647 h 798"/>
              <a:gd name="T32" fmla="*/ 2147483647 w 580"/>
              <a:gd name="T33" fmla="*/ 2147483647 h 798"/>
              <a:gd name="T34" fmla="*/ 2147483647 w 580"/>
              <a:gd name="T35" fmla="*/ 2147483647 h 798"/>
              <a:gd name="T36" fmla="*/ 2147483647 w 580"/>
              <a:gd name="T37" fmla="*/ 2147483647 h 798"/>
              <a:gd name="T38" fmla="*/ 2147483647 w 580"/>
              <a:gd name="T39" fmla="*/ 2147483647 h 798"/>
              <a:gd name="T40" fmla="*/ 2147483647 w 580"/>
              <a:gd name="T41" fmla="*/ 2147483647 h 798"/>
              <a:gd name="T42" fmla="*/ 2147483647 w 580"/>
              <a:gd name="T43" fmla="*/ 2147483647 h 798"/>
              <a:gd name="T44" fmla="*/ 2147483647 w 580"/>
              <a:gd name="T45" fmla="*/ 2147483647 h 798"/>
              <a:gd name="T46" fmla="*/ 2147483647 w 580"/>
              <a:gd name="T47" fmla="*/ 2147483647 h 798"/>
              <a:gd name="T48" fmla="*/ 2147483647 w 580"/>
              <a:gd name="T49" fmla="*/ 2147483647 h 798"/>
              <a:gd name="T50" fmla="*/ 2147483647 w 580"/>
              <a:gd name="T51" fmla="*/ 2147483647 h 798"/>
              <a:gd name="T52" fmla="*/ 2147483647 w 580"/>
              <a:gd name="T53" fmla="*/ 0 h 798"/>
              <a:gd name="T54" fmla="*/ 2147483647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rgbClr val="FF9966"/>
              </a:gs>
              <a:gs pos="100000">
                <a:srgbClr val="FFDFCE"/>
              </a:gs>
            </a:gsLst>
            <a:lin ang="0" scaled="1"/>
          </a:gradFill>
          <a:ln w="0">
            <a:noFill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0" name="모서리가 둥근 직사각형 10"/>
          <p:cNvSpPr>
            <a:spLocks noChangeArrowheads="1"/>
          </p:cNvSpPr>
          <p:nvPr/>
        </p:nvSpPr>
        <p:spPr bwMode="auto">
          <a:xfrm>
            <a:off x="539552" y="4725144"/>
            <a:ext cx="8091638" cy="656456"/>
          </a:xfrm>
          <a:prstGeom prst="roundRect">
            <a:avLst>
              <a:gd name="adj" fmla="val 9620"/>
            </a:avLst>
          </a:prstGeom>
          <a:solidFill>
            <a:schemeClr val="accent3">
              <a:lumMod val="40000"/>
              <a:lumOff val="60000"/>
            </a:schemeClr>
          </a:solidFill>
          <a:ln w="9525" algn="ctr">
            <a:solidFill>
              <a:srgbClr val="29486D"/>
            </a:solidFill>
            <a:prstDash val="sysDash"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latinLnBrk="0"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   사전 연수 실시로 구성원의 능동적 참여 제고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866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학교자체평가의 절차 흐름도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" name="그룹 84"/>
          <p:cNvGrpSpPr/>
          <p:nvPr/>
        </p:nvGrpSpPr>
        <p:grpSpPr>
          <a:xfrm>
            <a:off x="142844" y="1643050"/>
            <a:ext cx="8715436" cy="1252815"/>
            <a:chOff x="143104" y="1643050"/>
            <a:chExt cx="8845338" cy="1252815"/>
          </a:xfrm>
        </p:grpSpPr>
        <p:sp>
          <p:nvSpPr>
            <p:cNvPr id="86" name="AutoShape 84"/>
            <p:cNvSpPr>
              <a:spLocks noChangeArrowheads="1"/>
            </p:cNvSpPr>
            <p:nvPr/>
          </p:nvSpPr>
          <p:spPr bwMode="auto">
            <a:xfrm>
              <a:off x="7000892" y="1643050"/>
              <a:ext cx="1987550" cy="1252814"/>
            </a:xfrm>
            <a:prstGeom prst="roundRect">
              <a:avLst>
                <a:gd name="adj" fmla="val 16667"/>
              </a:avLst>
            </a:pr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ko-KR">
                <a:solidFill>
                  <a:srgbClr val="373737"/>
                </a:solidFill>
              </a:endParaRPr>
            </a:p>
          </p:txBody>
        </p:sp>
        <p:sp>
          <p:nvSpPr>
            <p:cNvPr id="87" name="AutoShape 85"/>
            <p:cNvSpPr>
              <a:spLocks noChangeArrowheads="1"/>
            </p:cNvSpPr>
            <p:nvPr/>
          </p:nvSpPr>
          <p:spPr bwMode="auto">
            <a:xfrm>
              <a:off x="4357686" y="1643050"/>
              <a:ext cx="2643206" cy="1252815"/>
            </a:xfrm>
            <a:prstGeom prst="homePlate">
              <a:avLst>
                <a:gd name="adj" fmla="val 32293"/>
              </a:avLst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>
              <a:outerShdw dist="50800" algn="ctr" rotWithShape="0">
                <a:srgbClr val="6699FF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solidFill>
                  <a:srgbClr val="373737"/>
                </a:solidFill>
              </a:endParaRPr>
            </a:p>
          </p:txBody>
        </p:sp>
        <p:sp>
          <p:nvSpPr>
            <p:cNvPr id="88" name="AutoShape 85"/>
            <p:cNvSpPr>
              <a:spLocks noChangeArrowheads="1"/>
            </p:cNvSpPr>
            <p:nvPr/>
          </p:nvSpPr>
          <p:spPr bwMode="auto">
            <a:xfrm>
              <a:off x="1571604" y="1643050"/>
              <a:ext cx="2714644" cy="1252814"/>
            </a:xfrm>
            <a:prstGeom prst="homePlate">
              <a:avLst>
                <a:gd name="adj" fmla="val 32293"/>
              </a:avLst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  <a:effectLst>
              <a:outerShdw dist="50800" algn="ctr" rotWithShape="0">
                <a:srgbClr val="6699FF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solidFill>
                  <a:srgbClr val="373737"/>
                </a:solidFill>
              </a:endParaRPr>
            </a:p>
          </p:txBody>
        </p:sp>
        <p:sp>
          <p:nvSpPr>
            <p:cNvPr id="89" name="AutoShape 86"/>
            <p:cNvSpPr>
              <a:spLocks noChangeArrowheads="1"/>
            </p:cNvSpPr>
            <p:nvPr/>
          </p:nvSpPr>
          <p:spPr bwMode="auto">
            <a:xfrm>
              <a:off x="143104" y="1643050"/>
              <a:ext cx="1306512" cy="1252814"/>
            </a:xfrm>
            <a:prstGeom prst="roundRect">
              <a:avLst>
                <a:gd name="adj" fmla="val 7056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CCECFF"/>
                </a:gs>
              </a:gsLst>
              <a:lin ang="27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rgbClr val="CCECFF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solidFill>
                  <a:srgbClr val="373737"/>
                </a:solidFill>
              </a:endParaRPr>
            </a:p>
          </p:txBody>
        </p:sp>
        <p:sp>
          <p:nvSpPr>
            <p:cNvPr id="90" name="Rectangle 90"/>
            <p:cNvSpPr>
              <a:spLocks noChangeArrowheads="1"/>
            </p:cNvSpPr>
            <p:nvPr/>
          </p:nvSpPr>
          <p:spPr bwMode="auto">
            <a:xfrm>
              <a:off x="578121" y="1857364"/>
              <a:ext cx="792191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buFont typeface="Wingdings" pitchFamily="2" charset="2"/>
                <a:buNone/>
                <a:defRPr/>
              </a:pPr>
              <a:r>
                <a:rPr kumimoji="0" lang="ko-KR" altLang="en-US" sz="20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평가</a:t>
              </a:r>
              <a:r>
                <a:rPr kumimoji="0" lang="en-US" altLang="ko-KR" sz="20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/>
              </a:r>
              <a:br>
                <a:rPr kumimoji="0" lang="en-US" altLang="ko-KR" sz="20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</a:br>
              <a:r>
                <a:rPr kumimoji="0" lang="ko-KR" altLang="en-US" sz="20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준비</a:t>
              </a:r>
            </a:p>
          </p:txBody>
        </p:sp>
        <p:sp>
          <p:nvSpPr>
            <p:cNvPr id="91" name="Rectangle 87"/>
            <p:cNvSpPr>
              <a:spLocks noChangeArrowheads="1"/>
            </p:cNvSpPr>
            <p:nvPr/>
          </p:nvSpPr>
          <p:spPr bwMode="auto">
            <a:xfrm>
              <a:off x="1928794" y="1714488"/>
              <a:ext cx="2014542" cy="107157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36000" rIns="36000" anchor="ctr"/>
            <a:lstStyle/>
            <a:p>
              <a:pPr latinLnBrk="0">
                <a:lnSpc>
                  <a:spcPct val="140000"/>
                </a:lnSpc>
                <a:spcBef>
                  <a:spcPct val="10000"/>
                </a:spcBef>
                <a:buFont typeface="Wingdings" pitchFamily="2" charset="2"/>
                <a:buNone/>
              </a:pPr>
              <a:r>
                <a:rPr kumimoji="0" lang="ko-KR" altLang="en-US" dirty="0" smtClean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>학교자체평가위원회</a:t>
              </a:r>
              <a:r>
                <a:rPr kumimoji="0" lang="en-US" altLang="ko-KR" dirty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/>
              </a:r>
              <a:br>
                <a:rPr kumimoji="0" lang="en-US" altLang="ko-KR" dirty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</a:br>
              <a:r>
                <a:rPr kumimoji="0" lang="ko-KR" altLang="en-US" dirty="0" smtClean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>구성</a:t>
              </a:r>
              <a:endParaRPr kumimoji="0" lang="ko-KR" altLang="en-US" dirty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92" name="Rectangle 87"/>
            <p:cNvSpPr>
              <a:spLocks noChangeArrowheads="1"/>
            </p:cNvSpPr>
            <p:nvPr/>
          </p:nvSpPr>
          <p:spPr bwMode="auto">
            <a:xfrm>
              <a:off x="4643438" y="1643051"/>
              <a:ext cx="1728790" cy="1143008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36000" rIns="36000" anchor="ctr"/>
            <a:lstStyle/>
            <a:p>
              <a:pPr latinLnBrk="0">
                <a:lnSpc>
                  <a:spcPct val="140000"/>
                </a:lnSpc>
                <a:spcBef>
                  <a:spcPct val="10000"/>
                </a:spcBef>
                <a:buFont typeface="Wingdings" pitchFamily="2" charset="2"/>
                <a:buNone/>
              </a:pPr>
              <a:r>
                <a:rPr kumimoji="0" lang="ko-KR" altLang="en-US" sz="1600" dirty="0" smtClean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>학교자체평가계획</a:t>
              </a:r>
              <a:r>
                <a:rPr kumimoji="0" lang="en-US" altLang="ko-KR" sz="1600" dirty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/>
              </a:r>
              <a:br>
                <a:rPr kumimoji="0" lang="en-US" altLang="ko-KR" sz="1600" dirty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</a:br>
              <a:r>
                <a:rPr kumimoji="0" lang="ko-KR" altLang="en-US" sz="1600" dirty="0" smtClean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>수립</a:t>
              </a:r>
              <a:endParaRPr kumimoji="0" lang="ko-KR" altLang="en-US" sz="1600" dirty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93" name="Rectangle 87"/>
            <p:cNvSpPr>
              <a:spLocks noChangeArrowheads="1"/>
            </p:cNvSpPr>
            <p:nvPr/>
          </p:nvSpPr>
          <p:spPr bwMode="auto">
            <a:xfrm>
              <a:off x="7248375" y="1785927"/>
              <a:ext cx="1371600" cy="100013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lIns="36000" rIns="36000" anchor="ctr"/>
            <a:lstStyle/>
            <a:p>
              <a:pPr latinLnBrk="0">
                <a:lnSpc>
                  <a:spcPct val="140000"/>
                </a:lnSpc>
                <a:spcBef>
                  <a:spcPct val="10000"/>
                </a:spcBef>
                <a:buFont typeface="Wingdings" pitchFamily="2" charset="2"/>
                <a:buNone/>
                <a:defRPr/>
              </a:pPr>
              <a:r>
                <a:rPr kumimoji="0" lang="ko-KR" altLang="en-US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교사</a:t>
              </a:r>
              <a:r>
                <a:rPr kumimoji="0" lang="en-US" altLang="ko-KR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, </a:t>
              </a:r>
              <a:r>
                <a:rPr kumimoji="0" lang="ko-KR" altLang="en-US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학생</a:t>
              </a:r>
              <a:r>
                <a:rPr kumimoji="0" lang="en-US" altLang="ko-KR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, </a:t>
              </a:r>
              <a:r>
                <a:rPr kumimoji="0" lang="ko-KR" altLang="en-US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학부모</a:t>
              </a:r>
              <a:endParaRPr kumimoji="0" lang="en-US" altLang="ko-KR" sz="16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endParaRPr>
            </a:p>
            <a:p>
              <a:pPr latinLnBrk="0">
                <a:lnSpc>
                  <a:spcPct val="140000"/>
                </a:lnSpc>
                <a:spcBef>
                  <a:spcPct val="10000"/>
                </a:spcBef>
                <a:buFont typeface="Wingdings" pitchFamily="2" charset="2"/>
                <a:buNone/>
                <a:defRPr/>
              </a:pPr>
              <a:r>
                <a:rPr kumimoji="0" lang="ko-KR" altLang="en-US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연수 및 홍보</a:t>
              </a:r>
            </a:p>
          </p:txBody>
        </p:sp>
        <p:sp>
          <p:nvSpPr>
            <p:cNvPr id="94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179388" y="1700213"/>
              <a:ext cx="250825" cy="43177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ko-KR" b="1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373737"/>
                  </a:solidFill>
                  <a:latin typeface="Arial Narrow"/>
                </a:rPr>
                <a:t>1</a:t>
              </a:r>
              <a:endParaRPr lang="ko-KR" altLang="en-US" b="1" kern="10" dirty="0">
                <a:ln w="9525">
                  <a:noFill/>
                  <a:round/>
                  <a:headEnd/>
                  <a:tailEnd/>
                </a:ln>
                <a:solidFill>
                  <a:srgbClr val="373737"/>
                </a:solidFill>
                <a:latin typeface="Arial Narrow"/>
              </a:endParaRPr>
            </a:p>
          </p:txBody>
        </p:sp>
      </p:grpSp>
      <p:sp>
        <p:nvSpPr>
          <p:cNvPr id="95" name="AutoShape 93"/>
          <p:cNvSpPr>
            <a:spLocks noChangeArrowheads="1"/>
          </p:cNvSpPr>
          <p:nvPr/>
        </p:nvSpPr>
        <p:spPr bwMode="auto">
          <a:xfrm>
            <a:off x="123825" y="3252788"/>
            <a:ext cx="1306513" cy="1169987"/>
          </a:xfrm>
          <a:prstGeom prst="roundRect">
            <a:avLst>
              <a:gd name="adj" fmla="val 7056"/>
            </a:avLst>
          </a:prstGeom>
          <a:gradFill rotWithShape="1">
            <a:gsLst>
              <a:gs pos="0">
                <a:srgbClr val="6699FF"/>
              </a:gs>
              <a:gs pos="100000">
                <a:srgbClr val="CCECFF"/>
              </a:gs>
            </a:gsLst>
            <a:lin ang="27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CCECFF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96" name="Rectangle 97"/>
          <p:cNvSpPr>
            <a:spLocks noChangeArrowheads="1"/>
          </p:cNvSpPr>
          <p:nvPr/>
        </p:nvSpPr>
        <p:spPr bwMode="auto">
          <a:xfrm>
            <a:off x="500034" y="3429000"/>
            <a:ext cx="827086" cy="862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buFont typeface="Wingdings" pitchFamily="2" charset="2"/>
              <a:buNone/>
              <a:defRPr/>
            </a:pPr>
            <a:r>
              <a:rPr kumimoji="0" lang="ko-KR" alt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kumimoji="0" lang="ko-KR" altLang="en-US" sz="20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</a:t>
            </a:r>
            <a:r>
              <a:rPr kumimoji="0" lang="en-US" altLang="ko-KR" sz="20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/>
            </a:r>
            <a:br>
              <a:rPr kumimoji="0" lang="en-US" altLang="ko-KR" sz="20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kumimoji="0" lang="en-US" altLang="ko-KR" sz="20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kumimoji="0" lang="ko-KR" altLang="en-US" sz="20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실행</a:t>
            </a:r>
            <a:endParaRPr kumimoji="0" lang="ko-KR" altLang="en-US" sz="20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97" name="WordArt 20"/>
          <p:cNvSpPr>
            <a:spLocks noChangeArrowheads="1" noChangeShapeType="1" noTextEdit="1"/>
          </p:cNvSpPr>
          <p:nvPr/>
        </p:nvSpPr>
        <p:spPr bwMode="auto">
          <a:xfrm>
            <a:off x="214282" y="3286124"/>
            <a:ext cx="247141" cy="4317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373737"/>
                </a:solidFill>
                <a:latin typeface="Arial Narrow"/>
              </a:rPr>
              <a:t>2</a:t>
            </a:r>
            <a:endParaRPr lang="ko-KR" altLang="en-US" b="1" kern="10" dirty="0">
              <a:ln w="9525">
                <a:noFill/>
                <a:round/>
                <a:headEnd/>
                <a:tailEnd/>
              </a:ln>
              <a:solidFill>
                <a:srgbClr val="373737"/>
              </a:solidFill>
              <a:latin typeface="Arial Narrow"/>
            </a:endParaRPr>
          </a:p>
        </p:txBody>
      </p:sp>
      <p:sp>
        <p:nvSpPr>
          <p:cNvPr id="98" name="AutoShape 11"/>
          <p:cNvSpPr>
            <a:spLocks noChangeArrowheads="1"/>
          </p:cNvSpPr>
          <p:nvPr/>
        </p:nvSpPr>
        <p:spPr bwMode="auto">
          <a:xfrm>
            <a:off x="1476375" y="3267075"/>
            <a:ext cx="2666997" cy="1169988"/>
          </a:xfrm>
          <a:prstGeom prst="homePlate">
            <a:avLst>
              <a:gd name="adj" fmla="val 32295"/>
            </a:avLst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0" name="Rectangle 87"/>
          <p:cNvSpPr>
            <a:spLocks noChangeArrowheads="1"/>
          </p:cNvSpPr>
          <p:nvPr/>
        </p:nvSpPr>
        <p:spPr bwMode="auto">
          <a:xfrm>
            <a:off x="1928794" y="3357562"/>
            <a:ext cx="1714512" cy="10001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36000" rIns="36000" anchor="ctr"/>
          <a:lstStyle/>
          <a:p>
            <a:pPr latinLnBrk="0">
              <a:lnSpc>
                <a:spcPct val="140000"/>
              </a:lnSpc>
              <a:spcBef>
                <a:spcPct val="10000"/>
              </a:spcBef>
              <a:buFont typeface="Wingdings" pitchFamily="2" charset="2"/>
              <a:buNone/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평가자료 수집 및</a:t>
            </a:r>
            <a:endParaRPr kumimoji="0" lang="en-US" altLang="ko-KR" sz="1600" dirty="0" smtClean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40000"/>
              </a:lnSpc>
              <a:spcBef>
                <a:spcPct val="10000"/>
              </a:spcBef>
              <a:buFont typeface="Wingdings" pitchFamily="2" charset="2"/>
              <a:buNone/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면담</a:t>
            </a:r>
            <a:r>
              <a:rPr kumimoji="0" lang="en-US" altLang="ko-KR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관찰</a:t>
            </a:r>
            <a:endParaRPr kumimoji="0" lang="ko-KR" altLang="en-US" sz="16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1" name="AutoShape 9"/>
          <p:cNvSpPr>
            <a:spLocks noChangeArrowheads="1"/>
          </p:cNvSpPr>
          <p:nvPr/>
        </p:nvSpPr>
        <p:spPr bwMode="auto">
          <a:xfrm>
            <a:off x="127000" y="4911725"/>
            <a:ext cx="1306513" cy="1169988"/>
          </a:xfrm>
          <a:prstGeom prst="roundRect">
            <a:avLst>
              <a:gd name="adj" fmla="val 7056"/>
            </a:avLst>
          </a:prstGeom>
          <a:gradFill rotWithShape="1">
            <a:gsLst>
              <a:gs pos="0">
                <a:srgbClr val="00FFCC"/>
              </a:gs>
              <a:gs pos="100000">
                <a:srgbClr val="CCFFCC"/>
              </a:gs>
            </a:gsLst>
            <a:lin ang="27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2" name="Rectangle 17"/>
          <p:cNvSpPr>
            <a:spLocks noChangeArrowheads="1"/>
          </p:cNvSpPr>
          <p:nvPr/>
        </p:nvSpPr>
        <p:spPr bwMode="auto">
          <a:xfrm>
            <a:off x="571472" y="5072074"/>
            <a:ext cx="857256" cy="968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buFont typeface="Wingdings" pitchFamily="2" charset="2"/>
              <a:buNone/>
              <a:defRPr/>
            </a:pPr>
            <a:r>
              <a:rPr kumimoji="0" lang="ko-KR" altLang="en-US" sz="20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결과</a:t>
            </a:r>
            <a:endParaRPr kumimoji="0" lang="en-US" altLang="ko-KR" sz="2000" dirty="0" smtClean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buFont typeface="Wingdings" pitchFamily="2" charset="2"/>
              <a:buNone/>
              <a:defRPr/>
            </a:pPr>
            <a:r>
              <a:rPr lang="ko-KR" altLang="en-US" sz="20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활용</a:t>
            </a:r>
            <a:endParaRPr kumimoji="0" lang="ko-KR" altLang="en-US" sz="20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3" name="WordArt 20"/>
          <p:cNvSpPr>
            <a:spLocks noChangeArrowheads="1" noChangeShapeType="1" noTextEdit="1"/>
          </p:cNvSpPr>
          <p:nvPr/>
        </p:nvSpPr>
        <p:spPr bwMode="auto">
          <a:xfrm>
            <a:off x="142844" y="4929198"/>
            <a:ext cx="247141" cy="4317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373737"/>
                </a:solidFill>
                <a:latin typeface="Arial Narrow"/>
              </a:rPr>
              <a:t>3</a:t>
            </a:r>
            <a:endParaRPr lang="ko-KR" altLang="en-US" b="1" kern="10" dirty="0">
              <a:ln w="9525">
                <a:noFill/>
                <a:round/>
                <a:headEnd/>
                <a:tailEnd/>
              </a:ln>
              <a:solidFill>
                <a:srgbClr val="373737"/>
              </a:solidFill>
              <a:latin typeface="Arial Narrow"/>
            </a:endParaRPr>
          </a:p>
        </p:txBody>
      </p:sp>
      <p:sp>
        <p:nvSpPr>
          <p:cNvPr id="104" name="AutoShape 11"/>
          <p:cNvSpPr>
            <a:spLocks noChangeArrowheads="1"/>
          </p:cNvSpPr>
          <p:nvPr/>
        </p:nvSpPr>
        <p:spPr bwMode="auto">
          <a:xfrm>
            <a:off x="4211960" y="3284984"/>
            <a:ext cx="1857375" cy="1169987"/>
          </a:xfrm>
          <a:prstGeom prst="homePlate">
            <a:avLst>
              <a:gd name="adj" fmla="val 32294"/>
            </a:avLst>
          </a:prstGeom>
          <a:solidFill>
            <a:srgbClr val="B7FFB7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5" name="Rectangle 18"/>
          <p:cNvSpPr>
            <a:spLocks noChangeArrowheads="1"/>
          </p:cNvSpPr>
          <p:nvPr/>
        </p:nvSpPr>
        <p:spPr bwMode="auto">
          <a:xfrm>
            <a:off x="4355976" y="3284984"/>
            <a:ext cx="1428750" cy="1219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36000" rIns="36000" anchor="ctr"/>
          <a:lstStyle/>
          <a:p>
            <a:pPr latinLnBrk="0">
              <a:lnSpc>
                <a:spcPct val="150000"/>
              </a:lnSpc>
              <a:buFont typeface="Wingdings" pitchFamily="2" charset="2"/>
              <a:buNone/>
            </a:pPr>
            <a:r>
              <a:rPr kumimoji="0" lang="ko-KR" altLang="en-US" sz="1600" dirty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rPr>
              <a:t>결과분석 및</a:t>
            </a:r>
            <a:endParaRPr kumimoji="0" lang="en-US" altLang="ko-KR" sz="1600" dirty="0">
              <a:solidFill>
                <a:srgbClr val="373737"/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50000"/>
              </a:lnSpc>
              <a:buFont typeface="Wingdings" pitchFamily="2" charset="2"/>
              <a:buNone/>
            </a:pPr>
            <a:r>
              <a:rPr kumimoji="0" lang="ko-KR" altLang="en-US" sz="1600" dirty="0" smtClean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rPr>
              <a:t>결과보고서</a:t>
            </a:r>
            <a:endParaRPr kumimoji="0" lang="en-US" altLang="ko-KR" sz="1600" dirty="0">
              <a:solidFill>
                <a:srgbClr val="373737"/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50000"/>
              </a:lnSpc>
              <a:buFont typeface="Wingdings" pitchFamily="2" charset="2"/>
              <a:buNone/>
            </a:pPr>
            <a:r>
              <a:rPr kumimoji="0" lang="ko-KR" altLang="en-US" sz="1600" dirty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rPr>
              <a:t>작성</a:t>
            </a:r>
            <a:endParaRPr kumimoji="0" lang="en-US" altLang="ko-KR" sz="1600" dirty="0">
              <a:solidFill>
                <a:srgbClr val="373737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6" name="AutoShape 11"/>
          <p:cNvSpPr>
            <a:spLocks noChangeArrowheads="1"/>
          </p:cNvSpPr>
          <p:nvPr/>
        </p:nvSpPr>
        <p:spPr bwMode="auto">
          <a:xfrm>
            <a:off x="1475656" y="4941168"/>
            <a:ext cx="1643062" cy="1169987"/>
          </a:xfrm>
          <a:prstGeom prst="homePlate">
            <a:avLst>
              <a:gd name="adj" fmla="val 32293"/>
            </a:avLst>
          </a:prstGeom>
          <a:solidFill>
            <a:srgbClr val="93FF93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7" name="Rectangle 18"/>
          <p:cNvSpPr>
            <a:spLocks noChangeArrowheads="1"/>
          </p:cNvSpPr>
          <p:nvPr/>
        </p:nvSpPr>
        <p:spPr bwMode="auto">
          <a:xfrm>
            <a:off x="1547664" y="4941168"/>
            <a:ext cx="1074737" cy="1143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36000" rIns="36000" anchor="ctr"/>
          <a:lstStyle/>
          <a:p>
            <a:pPr latinLnBrk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 결과</a:t>
            </a:r>
            <a:endParaRPr kumimoji="0" lang="en-US" altLang="ko-KR" sz="1600" dirty="0" smtClean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학교구성원</a:t>
            </a:r>
            <a:endParaRPr kumimoji="0" lang="en-US" altLang="ko-KR" sz="1600" dirty="0" smtClean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공유</a:t>
            </a:r>
            <a:endParaRPr kumimoji="0" lang="ko-KR" altLang="en-US" sz="16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8" name="AutoShape 11"/>
          <p:cNvSpPr>
            <a:spLocks noChangeArrowheads="1"/>
          </p:cNvSpPr>
          <p:nvPr/>
        </p:nvSpPr>
        <p:spPr bwMode="auto">
          <a:xfrm>
            <a:off x="3203848" y="4941168"/>
            <a:ext cx="1614488" cy="1169988"/>
          </a:xfrm>
          <a:prstGeom prst="homePlate">
            <a:avLst>
              <a:gd name="adj" fmla="val 32281"/>
            </a:avLst>
          </a:prstGeom>
          <a:solidFill>
            <a:srgbClr val="47FF47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9" name="Rectangle 18"/>
          <p:cNvSpPr>
            <a:spLocks noChangeArrowheads="1"/>
          </p:cNvSpPr>
          <p:nvPr/>
        </p:nvSpPr>
        <p:spPr bwMode="auto">
          <a:xfrm>
            <a:off x="3203848" y="4941168"/>
            <a:ext cx="1357313" cy="1143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36000" rIns="36000" anchor="ctr"/>
          <a:lstStyle/>
          <a:p>
            <a:pPr latinLnBrk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kumimoji="0" lang="ko-KR" altLang="en-US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 결과의</a:t>
            </a:r>
            <a:endParaRPr kumimoji="0" lang="en-US" altLang="ko-KR" sz="16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kumimoji="0" lang="ko-KR" altLang="en-US" sz="16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활용</a:t>
            </a:r>
          </a:p>
        </p:txBody>
      </p:sp>
      <p:sp>
        <p:nvSpPr>
          <p:cNvPr id="110" name="AutoShape 11"/>
          <p:cNvSpPr>
            <a:spLocks noChangeArrowheads="1"/>
          </p:cNvSpPr>
          <p:nvPr/>
        </p:nvSpPr>
        <p:spPr bwMode="auto">
          <a:xfrm>
            <a:off x="4932040" y="4941168"/>
            <a:ext cx="1471613" cy="1169987"/>
          </a:xfrm>
          <a:prstGeom prst="homePlate">
            <a:avLst>
              <a:gd name="adj" fmla="val 32295"/>
            </a:avLst>
          </a:prstGeom>
          <a:solidFill>
            <a:srgbClr val="33CC33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11" name="Rectangle 18"/>
          <p:cNvSpPr>
            <a:spLocks noChangeArrowheads="1"/>
          </p:cNvSpPr>
          <p:nvPr/>
        </p:nvSpPr>
        <p:spPr bwMode="auto">
          <a:xfrm>
            <a:off x="5004048" y="4941168"/>
            <a:ext cx="655637" cy="1219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36000" rIns="36000" anchor="ctr"/>
          <a:lstStyle/>
          <a:p>
            <a:pPr latinLnBrk="0">
              <a:lnSpc>
                <a:spcPct val="120000"/>
              </a:lnSpc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 결과</a:t>
            </a:r>
            <a:endParaRPr kumimoji="0" lang="en-US" altLang="ko-KR" sz="16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20000"/>
              </a:lnSpc>
              <a:defRPr/>
            </a:pPr>
            <a:r>
              <a:rPr kumimoji="0" lang="ko-KR" altLang="en-US" sz="16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학교정보공시</a:t>
            </a:r>
          </a:p>
        </p:txBody>
      </p:sp>
      <p:sp>
        <p:nvSpPr>
          <p:cNvPr id="112" name="직사각형 111"/>
          <p:cNvSpPr/>
          <p:nvPr/>
        </p:nvSpPr>
        <p:spPr>
          <a:xfrm>
            <a:off x="1" y="3143248"/>
            <a:ext cx="6804247" cy="14287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0866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엑스포" pitchFamily="18" charset="-127"/>
                <a:ea typeface="휴먼엑스포" pitchFamily="18" charset="-127"/>
              </a:rPr>
              <a:t>평가 실행</a:t>
            </a:r>
            <a:endParaRPr lang="ko-KR" altLang="en-US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5" name="대각선 방향의 모서리가 둥근 사각형 24"/>
          <p:cNvSpPr/>
          <p:nvPr/>
        </p:nvSpPr>
        <p:spPr>
          <a:xfrm>
            <a:off x="323850" y="1000108"/>
            <a:ext cx="8496622" cy="5429288"/>
          </a:xfrm>
          <a:prstGeom prst="round2DiagRect">
            <a:avLst>
              <a:gd name="adj1" fmla="val 4728"/>
              <a:gd name="adj2" fmla="val 0"/>
            </a:avLst>
          </a:prstGeom>
          <a:noFill/>
          <a:ln w="38100" cmpd="sng">
            <a:solidFill>
              <a:srgbClr val="38787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2" name="그룹 117"/>
          <p:cNvGrpSpPr/>
          <p:nvPr/>
        </p:nvGrpSpPr>
        <p:grpSpPr>
          <a:xfrm>
            <a:off x="571472" y="1928801"/>
            <a:ext cx="8072495" cy="1000132"/>
            <a:chOff x="690562" y="2098672"/>
            <a:chExt cx="7928343" cy="556544"/>
          </a:xfrm>
          <a:solidFill>
            <a:srgbClr val="FFFFE7"/>
          </a:solidFill>
        </p:grpSpPr>
        <p:sp>
          <p:nvSpPr>
            <p:cNvPr id="47" name="모서리가 둥근 직사각형 10"/>
            <p:cNvSpPr>
              <a:spLocks noChangeArrowheads="1"/>
            </p:cNvSpPr>
            <p:nvPr/>
          </p:nvSpPr>
          <p:spPr bwMode="auto">
            <a:xfrm>
              <a:off x="690562" y="2098672"/>
              <a:ext cx="7920000" cy="556544"/>
            </a:xfrm>
            <a:prstGeom prst="roundRect">
              <a:avLst>
                <a:gd name="adj" fmla="val 9620"/>
              </a:avLst>
            </a:prstGeom>
            <a:grpFill/>
            <a:ln w="9525" algn="ctr">
              <a:solidFill>
                <a:srgbClr val="29486D"/>
              </a:solidFill>
              <a:prstDash val="sysDash"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latinLnBrk="0">
                <a:defRPr/>
              </a:pPr>
              <a:endParaRPr kumimoji="0" lang="ko-KR" altLang="en-US" sz="2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49" name="Text Box 51"/>
            <p:cNvSpPr txBox="1">
              <a:spLocks noChangeArrowheads="1"/>
            </p:cNvSpPr>
            <p:nvPr/>
          </p:nvSpPr>
          <p:spPr bwMode="auto">
            <a:xfrm>
              <a:off x="1251861" y="2376944"/>
              <a:ext cx="7367044" cy="2752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72000" tIns="0" rIns="36000" bIns="0" anchor="ctr"/>
            <a:lstStyle/>
            <a:p>
              <a:pPr>
                <a:spcBef>
                  <a:spcPct val="50000"/>
                </a:spcBef>
                <a:defRPr/>
              </a:pPr>
              <a:r>
                <a:rPr lang="ko-KR" altLang="en-US" sz="2400" b="1" dirty="0" smtClean="0">
                  <a:latin typeface="휴먼엑스포" pitchFamily="18" charset="-127"/>
                  <a:ea typeface="휴먼엑스포" pitchFamily="18" charset="-127"/>
                </a:rPr>
                <a:t>수시</a:t>
              </a:r>
              <a:r>
                <a:rPr lang="en-US" altLang="ko-KR" sz="2400" b="1" dirty="0" smtClean="0">
                  <a:latin typeface="휴먼엑스포" pitchFamily="18" charset="-127"/>
                  <a:ea typeface="휴먼엑스포" pitchFamily="18" charset="-127"/>
                </a:rPr>
                <a:t>,  </a:t>
              </a:r>
              <a:r>
                <a:rPr lang="ko-KR" altLang="en-US" sz="2400" b="1" dirty="0" smtClean="0">
                  <a:latin typeface="휴먼엑스포" pitchFamily="18" charset="-127"/>
                  <a:ea typeface="휴먼엑스포" pitchFamily="18" charset="-127"/>
                </a:rPr>
                <a:t>월말</a:t>
              </a:r>
              <a:r>
                <a:rPr lang="en-US" altLang="ko-KR" sz="2400" b="1" dirty="0" smtClean="0">
                  <a:latin typeface="휴먼엑스포" pitchFamily="18" charset="-127"/>
                  <a:ea typeface="휴먼엑스포" pitchFamily="18" charset="-127"/>
                </a:rPr>
                <a:t>,  </a:t>
              </a:r>
              <a:r>
                <a:rPr lang="ko-KR" altLang="en-US" sz="2400" b="1" dirty="0" smtClean="0">
                  <a:latin typeface="휴먼엑스포" pitchFamily="18" charset="-127"/>
                  <a:ea typeface="휴먼엑스포" pitchFamily="18" charset="-127"/>
                </a:rPr>
                <a:t>분기별</a:t>
              </a:r>
              <a:r>
                <a:rPr lang="en-US" altLang="ko-KR" sz="2400" b="1" dirty="0" smtClean="0">
                  <a:latin typeface="휴먼엑스포" pitchFamily="18" charset="-127"/>
                  <a:ea typeface="휴먼엑스포" pitchFamily="18" charset="-127"/>
                </a:rPr>
                <a:t>,  </a:t>
              </a:r>
              <a:r>
                <a:rPr lang="ko-KR" altLang="en-US" sz="2400" b="1" dirty="0" err="1" smtClean="0">
                  <a:latin typeface="휴먼엑스포" pitchFamily="18" charset="-127"/>
                  <a:ea typeface="휴먼엑스포" pitchFamily="18" charset="-127"/>
                </a:rPr>
                <a:t>학기별</a:t>
              </a:r>
              <a:r>
                <a:rPr lang="ko-KR" altLang="en-US" sz="2400" b="1" dirty="0" smtClean="0">
                  <a:latin typeface="휴먼엑스포" pitchFamily="18" charset="-127"/>
                  <a:ea typeface="휴먼엑스포" pitchFamily="18" charset="-127"/>
                </a:rPr>
                <a:t> </a:t>
              </a:r>
              <a:r>
                <a:rPr lang="en-US" altLang="ko-KR" sz="2400" b="1" dirty="0" smtClean="0">
                  <a:latin typeface="휴먼엑스포" pitchFamily="18" charset="-127"/>
                  <a:ea typeface="휴먼엑스포" pitchFamily="18" charset="-127"/>
                </a:rPr>
                <a:t>, </a:t>
              </a:r>
              <a:r>
                <a:rPr lang="ko-KR" altLang="en-US" sz="2400" b="1" dirty="0" smtClean="0">
                  <a:latin typeface="휴먼엑스포" pitchFamily="18" charset="-127"/>
                  <a:ea typeface="휴먼엑스포" pitchFamily="18" charset="-127"/>
                </a:rPr>
                <a:t>학년말 평가 등</a:t>
              </a:r>
              <a:endParaRPr lang="ko-KR" altLang="en-US" sz="2400" b="1" dirty="0">
                <a:latin typeface="휴먼엑스포" pitchFamily="18" charset="-127"/>
                <a:ea typeface="휴먼엑스포" pitchFamily="18" charset="-127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785786" y="1214422"/>
            <a:ext cx="5105400" cy="555625"/>
            <a:chOff x="1248" y="2030"/>
            <a:chExt cx="3216" cy="350"/>
          </a:xfrm>
        </p:grpSpPr>
        <p:sp>
          <p:nvSpPr>
            <p:cNvPr id="2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27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/>
            </a:extLst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32" name="Text Box 10"/>
            <p:cNvSpPr txBox="1">
              <a:spLocks noChangeArrowheads="1"/>
            </p:cNvSpPr>
            <p:nvPr/>
          </p:nvSpPr>
          <p:spPr bwMode="gray">
            <a:xfrm>
              <a:off x="1788" y="2072"/>
              <a:ext cx="216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2400" b="1" dirty="0" smtClean="0">
                  <a:solidFill>
                    <a:srgbClr val="000000"/>
                  </a:solidFill>
                  <a:latin typeface="휴먼엑스포" pitchFamily="18" charset="-127"/>
                  <a:ea typeface="휴먼엑스포" pitchFamily="18" charset="-127"/>
                </a:rPr>
                <a:t>평가 실행</a:t>
              </a:r>
              <a:endParaRPr lang="en-US" altLang="ko-KR" sz="2400" b="1" dirty="0">
                <a:solidFill>
                  <a:srgbClr val="000000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400" b="1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1</a:t>
              </a:r>
            </a:p>
          </p:txBody>
        </p:sp>
      </p:grpSp>
      <p:sp>
        <p:nvSpPr>
          <p:cNvPr id="35" name="Oval 81"/>
          <p:cNvSpPr>
            <a:spLocks noChangeArrowheads="1"/>
          </p:cNvSpPr>
          <p:nvPr/>
        </p:nvSpPr>
        <p:spPr bwMode="auto">
          <a:xfrm>
            <a:off x="857224" y="2571744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857224" y="3068635"/>
            <a:ext cx="5105400" cy="558800"/>
            <a:chOff x="1248" y="2638"/>
            <a:chExt cx="3216" cy="352"/>
          </a:xfrm>
        </p:grpSpPr>
        <p:sp>
          <p:nvSpPr>
            <p:cNvPr id="40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41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/>
            </a:extLst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44" name="Text Box 15"/>
            <p:cNvSpPr txBox="1">
              <a:spLocks noChangeArrowheads="1"/>
            </p:cNvSpPr>
            <p:nvPr/>
          </p:nvSpPr>
          <p:spPr bwMode="gray">
            <a:xfrm>
              <a:off x="1819" y="2638"/>
              <a:ext cx="168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ko-KR" altLang="en-US" sz="2400" b="1" dirty="0" smtClean="0">
                  <a:solidFill>
                    <a:srgbClr val="000000"/>
                  </a:solidFill>
                  <a:latin typeface="휴먼엑스포" pitchFamily="18" charset="-127"/>
                  <a:ea typeface="휴먼엑스포" pitchFamily="18" charset="-127"/>
                </a:rPr>
                <a:t>평가  시 유의사항</a:t>
              </a:r>
              <a:endParaRPr lang="en-US" altLang="ko-KR" sz="2400" b="1" dirty="0">
                <a:solidFill>
                  <a:srgbClr val="000000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45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400" b="1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2</a:t>
              </a:r>
            </a:p>
          </p:txBody>
        </p:sp>
      </p:grpSp>
      <p:grpSp>
        <p:nvGrpSpPr>
          <p:cNvPr id="5" name="그룹 117"/>
          <p:cNvGrpSpPr/>
          <p:nvPr/>
        </p:nvGrpSpPr>
        <p:grpSpPr>
          <a:xfrm>
            <a:off x="642910" y="3714752"/>
            <a:ext cx="8064000" cy="2571768"/>
            <a:chOff x="690562" y="2098672"/>
            <a:chExt cx="7920000" cy="596297"/>
          </a:xfrm>
          <a:solidFill>
            <a:srgbClr val="FFFFE7"/>
          </a:solidFill>
        </p:grpSpPr>
        <p:sp>
          <p:nvSpPr>
            <p:cNvPr id="48" name="모서리가 둥근 직사각형 10"/>
            <p:cNvSpPr>
              <a:spLocks noChangeArrowheads="1"/>
            </p:cNvSpPr>
            <p:nvPr/>
          </p:nvSpPr>
          <p:spPr bwMode="auto">
            <a:xfrm>
              <a:off x="690562" y="2098672"/>
              <a:ext cx="7920000" cy="596297"/>
            </a:xfrm>
            <a:prstGeom prst="roundRect">
              <a:avLst>
                <a:gd name="adj" fmla="val 9620"/>
              </a:avLst>
            </a:prstGeom>
            <a:grpFill/>
            <a:ln w="9525" algn="ctr">
              <a:solidFill>
                <a:srgbClr val="29486D"/>
              </a:solidFill>
              <a:prstDash val="sysDash"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latinLnBrk="0">
                <a:defRPr/>
              </a:pPr>
              <a:endParaRPr kumimoji="0" lang="ko-KR" altLang="en-US" sz="2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51" name="Text Box 51"/>
            <p:cNvSpPr txBox="1">
              <a:spLocks noChangeArrowheads="1"/>
            </p:cNvSpPr>
            <p:nvPr/>
          </p:nvSpPr>
          <p:spPr bwMode="auto">
            <a:xfrm>
              <a:off x="1181698" y="2156378"/>
              <a:ext cx="6665421" cy="1028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72000" tIns="0" rIns="36000" bIns="0" anchor="ctr"/>
            <a:lstStyle/>
            <a:p>
              <a:pPr>
                <a:spcBef>
                  <a:spcPct val="50000"/>
                </a:spcBef>
                <a:defRPr/>
              </a:pPr>
              <a:r>
                <a:rPr lang="ko-KR" altLang="en-US" sz="2400" b="1" dirty="0" smtClean="0">
                  <a:latin typeface="휴먼엑스포" pitchFamily="18" charset="-127"/>
                  <a:ea typeface="휴먼엑스포" pitchFamily="18" charset="-127"/>
                </a:rPr>
                <a:t>교육과정운영평가와 일원화</a:t>
              </a:r>
            </a:p>
          </p:txBody>
        </p:sp>
      </p:grpSp>
      <p:sp>
        <p:nvSpPr>
          <p:cNvPr id="52" name="Oval 81"/>
          <p:cNvSpPr>
            <a:spLocks noChangeArrowheads="1"/>
          </p:cNvSpPr>
          <p:nvPr/>
        </p:nvSpPr>
        <p:spPr bwMode="auto">
          <a:xfrm>
            <a:off x="857224" y="4000504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4">
                  <a:lumMod val="50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dirty="0">
              <a:solidFill>
                <a:srgbClr val="0066CC"/>
              </a:solidFill>
            </a:endParaRPr>
          </a:p>
        </p:txBody>
      </p:sp>
      <p:sp>
        <p:nvSpPr>
          <p:cNvPr id="54" name="Text Box 51"/>
          <p:cNvSpPr txBox="1">
            <a:spLocks noChangeArrowheads="1"/>
          </p:cNvSpPr>
          <p:nvPr/>
        </p:nvSpPr>
        <p:spPr bwMode="auto">
          <a:xfrm>
            <a:off x="899592" y="4437112"/>
            <a:ext cx="7128792" cy="428653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200" b="1" dirty="0" smtClean="0">
                <a:latin typeface="+mn-ea"/>
                <a:ea typeface="+mn-ea"/>
              </a:rPr>
              <a:t> </a:t>
            </a:r>
            <a:r>
              <a:rPr lang="en-US" altLang="ko-KR" sz="2200" b="1" dirty="0" smtClean="0">
                <a:latin typeface="+mn-ea"/>
                <a:ea typeface="+mn-ea"/>
              </a:rPr>
              <a:t>-  </a:t>
            </a:r>
            <a:r>
              <a:rPr lang="ko-KR" altLang="en-US" sz="2000" b="1" dirty="0" smtClean="0">
                <a:solidFill>
                  <a:srgbClr val="0000FF"/>
                </a:solidFill>
                <a:latin typeface="휴먼엑스포" pitchFamily="18" charset="-127"/>
                <a:ea typeface="휴먼엑스포" pitchFamily="18" charset="-127"/>
              </a:rPr>
              <a:t>구성원 전체가 학교를 점검하고 협력하는 과정으로 활용</a:t>
            </a:r>
          </a:p>
        </p:txBody>
      </p:sp>
      <p:sp>
        <p:nvSpPr>
          <p:cNvPr id="55" name="Oval 81"/>
          <p:cNvSpPr>
            <a:spLocks noChangeArrowheads="1"/>
          </p:cNvSpPr>
          <p:nvPr/>
        </p:nvSpPr>
        <p:spPr bwMode="auto">
          <a:xfrm>
            <a:off x="857224" y="5000636"/>
            <a:ext cx="216024" cy="204790"/>
          </a:xfrm>
          <a:prstGeom prst="ellipse">
            <a:avLst/>
          </a:prstGeom>
          <a:gradFill rotWithShape="1">
            <a:gsLst>
              <a:gs pos="0">
                <a:schemeClr val="accent4">
                  <a:lumMod val="50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dirty="0">
              <a:solidFill>
                <a:srgbClr val="0066CC"/>
              </a:solidFill>
            </a:endParaRPr>
          </a:p>
        </p:txBody>
      </p:sp>
      <p:sp>
        <p:nvSpPr>
          <p:cNvPr id="56" name="Text Box 51"/>
          <p:cNvSpPr txBox="1">
            <a:spLocks noChangeArrowheads="1"/>
          </p:cNvSpPr>
          <p:nvPr/>
        </p:nvSpPr>
        <p:spPr bwMode="auto">
          <a:xfrm>
            <a:off x="1115616" y="4941168"/>
            <a:ext cx="7605488" cy="428653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근거 수집 시 교육활동 과정에서 생성한 자료 참조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0" name="Oval 81"/>
          <p:cNvSpPr>
            <a:spLocks noChangeArrowheads="1"/>
          </p:cNvSpPr>
          <p:nvPr/>
        </p:nvSpPr>
        <p:spPr bwMode="auto">
          <a:xfrm>
            <a:off x="857224" y="2143116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31" name="Text Box 51"/>
          <p:cNvSpPr txBox="1">
            <a:spLocks noChangeArrowheads="1"/>
          </p:cNvSpPr>
          <p:nvPr/>
        </p:nvSpPr>
        <p:spPr bwMode="auto">
          <a:xfrm>
            <a:off x="1142976" y="2000240"/>
            <a:ext cx="7500990" cy="494600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2013. 12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월까지 평가 종료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4" name="Oval 81"/>
          <p:cNvSpPr>
            <a:spLocks noChangeArrowheads="1"/>
          </p:cNvSpPr>
          <p:nvPr/>
        </p:nvSpPr>
        <p:spPr bwMode="auto">
          <a:xfrm>
            <a:off x="857224" y="5429264"/>
            <a:ext cx="216024" cy="204790"/>
          </a:xfrm>
          <a:prstGeom prst="ellipse">
            <a:avLst/>
          </a:prstGeom>
          <a:gradFill rotWithShape="1">
            <a:gsLst>
              <a:gs pos="0">
                <a:schemeClr val="accent4">
                  <a:lumMod val="50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dirty="0">
              <a:solidFill>
                <a:srgbClr val="0066CC"/>
              </a:solidFill>
            </a:endParaRPr>
          </a:p>
        </p:txBody>
      </p:sp>
      <p:sp>
        <p:nvSpPr>
          <p:cNvPr id="36" name="Text Box 51"/>
          <p:cNvSpPr txBox="1">
            <a:spLocks noChangeArrowheads="1"/>
          </p:cNvSpPr>
          <p:nvPr/>
        </p:nvSpPr>
        <p:spPr bwMode="auto">
          <a:xfrm>
            <a:off x="1187624" y="5373216"/>
            <a:ext cx="6500858" cy="428653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학생</a:t>
            </a: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학부모의 실질적 참여 기회 부여 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9" name="Oval 81"/>
          <p:cNvSpPr>
            <a:spLocks noChangeArrowheads="1"/>
          </p:cNvSpPr>
          <p:nvPr/>
        </p:nvSpPr>
        <p:spPr bwMode="auto">
          <a:xfrm>
            <a:off x="857224" y="5857892"/>
            <a:ext cx="216024" cy="204790"/>
          </a:xfrm>
          <a:prstGeom prst="ellipse">
            <a:avLst/>
          </a:prstGeom>
          <a:gradFill rotWithShape="1">
            <a:gsLst>
              <a:gs pos="0">
                <a:schemeClr val="accent4">
                  <a:lumMod val="50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dirty="0">
              <a:solidFill>
                <a:srgbClr val="0066CC"/>
              </a:solidFill>
            </a:endParaRPr>
          </a:p>
        </p:txBody>
      </p:sp>
      <p:sp>
        <p:nvSpPr>
          <p:cNvPr id="42" name="Text Box 51"/>
          <p:cNvSpPr txBox="1">
            <a:spLocks noChangeArrowheads="1"/>
          </p:cNvSpPr>
          <p:nvPr/>
        </p:nvSpPr>
        <p:spPr bwMode="auto">
          <a:xfrm>
            <a:off x="1142976" y="5786454"/>
            <a:ext cx="6500858" cy="428653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질적</a:t>
            </a: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양적 방법 모두 활용하여 평가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866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4"/>
          <p:cNvSpPr>
            <a:spLocks noChangeArrowheads="1"/>
          </p:cNvSpPr>
          <p:nvPr/>
        </p:nvSpPr>
        <p:spPr bwMode="auto">
          <a:xfrm>
            <a:off x="0" y="0"/>
            <a:ext cx="8429625" cy="8286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4100" name="Rectangle 43"/>
          <p:cNvSpPr>
            <a:spLocks noChangeArrowheads="1"/>
          </p:cNvSpPr>
          <p:nvPr/>
        </p:nvSpPr>
        <p:spPr bwMode="auto">
          <a:xfrm>
            <a:off x="8388350" y="0"/>
            <a:ext cx="755650" cy="828675"/>
          </a:xfrm>
          <a:prstGeom prst="rect">
            <a:avLst/>
          </a:prstGeom>
          <a:solidFill>
            <a:srgbClr val="3878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25"/>
          <p:cNvGrpSpPr>
            <a:grpSpLocks/>
          </p:cNvGrpSpPr>
          <p:nvPr/>
        </p:nvGrpSpPr>
        <p:grpSpPr bwMode="auto">
          <a:xfrm flipH="1">
            <a:off x="6429375" y="142875"/>
            <a:ext cx="2643188" cy="785813"/>
            <a:chOff x="145492" y="0"/>
            <a:chExt cx="5383213" cy="1654175"/>
          </a:xfrm>
        </p:grpSpPr>
        <p:grpSp>
          <p:nvGrpSpPr>
            <p:cNvPr id="3" name="그룹 62"/>
            <p:cNvGrpSpPr>
              <a:grpSpLocks/>
            </p:cNvGrpSpPr>
            <p:nvPr/>
          </p:nvGrpSpPr>
          <p:grpSpPr bwMode="auto">
            <a:xfrm>
              <a:off x="581969" y="0"/>
              <a:ext cx="161928" cy="1654175"/>
              <a:chOff x="581969" y="0"/>
              <a:chExt cx="161928" cy="1654175"/>
            </a:xfrm>
          </p:grpSpPr>
          <p:sp>
            <p:nvSpPr>
              <p:cNvPr id="4122" name="Rectangle 36"/>
              <p:cNvSpPr>
                <a:spLocks noChangeArrowheads="1"/>
              </p:cNvSpPr>
              <p:nvPr/>
            </p:nvSpPr>
            <p:spPr bwMode="auto">
              <a:xfrm>
                <a:off x="581969" y="0"/>
                <a:ext cx="161926" cy="1181100"/>
              </a:xfrm>
              <a:prstGeom prst="rect">
                <a:avLst/>
              </a:prstGeom>
              <a:solidFill>
                <a:srgbClr val="F5BB4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4123" name="Rectangle 37"/>
              <p:cNvSpPr>
                <a:spLocks noChangeArrowheads="1"/>
              </p:cNvSpPr>
              <p:nvPr/>
            </p:nvSpPr>
            <p:spPr bwMode="auto">
              <a:xfrm>
                <a:off x="581969" y="1114425"/>
                <a:ext cx="161928" cy="539750"/>
              </a:xfrm>
              <a:prstGeom prst="rect">
                <a:avLst/>
              </a:prstGeom>
              <a:solidFill>
                <a:srgbClr val="80556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sp>
          <p:nvSpPr>
            <p:cNvPr id="4121" name="Rectangle 38"/>
            <p:cNvSpPr>
              <a:spLocks noChangeArrowheads="1"/>
            </p:cNvSpPr>
            <p:nvPr/>
          </p:nvSpPr>
          <p:spPr bwMode="auto">
            <a:xfrm>
              <a:off x="145492" y="902277"/>
              <a:ext cx="5383213" cy="88900"/>
            </a:xfrm>
            <a:prstGeom prst="rect">
              <a:avLst/>
            </a:prstGeom>
            <a:gradFill rotWithShape="1">
              <a:gsLst>
                <a:gs pos="0">
                  <a:srgbClr val="F5BB4D"/>
                </a:gs>
                <a:gs pos="100000">
                  <a:srgbClr val="A37D33">
                    <a:alpha val="0"/>
                  </a:srgb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4" name="그룹 30"/>
          <p:cNvGrpSpPr>
            <a:grpSpLocks/>
          </p:cNvGrpSpPr>
          <p:nvPr/>
        </p:nvGrpSpPr>
        <p:grpSpPr bwMode="auto">
          <a:xfrm>
            <a:off x="0" y="4286250"/>
            <a:ext cx="9144000" cy="2571750"/>
            <a:chOff x="0" y="4286250"/>
            <a:chExt cx="9144000" cy="2571774"/>
          </a:xfrm>
        </p:grpSpPr>
        <p:pic>
          <p:nvPicPr>
            <p:cNvPr id="4115" name="Picture 3" descr="PPT사이즈-가로-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86250"/>
              <a:ext cx="9144000" cy="2571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16" name="Picture 13" descr="회색하단라인"/>
            <p:cNvPicPr>
              <a:picLocks noChangeAspect="1" noChangeArrowheads="1"/>
            </p:cNvPicPr>
            <p:nvPr/>
          </p:nvPicPr>
          <p:blipFill>
            <a:blip r:embed="rId3" cstate="print">
              <a:lum bright="4000"/>
            </a:blip>
            <a:srcRect t="68195"/>
            <a:stretch>
              <a:fillRect/>
            </a:stretch>
          </p:blipFill>
          <p:spPr bwMode="auto">
            <a:xfrm>
              <a:off x="0" y="5857899"/>
              <a:ext cx="9144000" cy="1000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그룹 28"/>
          <p:cNvGrpSpPr/>
          <p:nvPr/>
        </p:nvGrpSpPr>
        <p:grpSpPr>
          <a:xfrm>
            <a:off x="395536" y="1340768"/>
            <a:ext cx="8439150" cy="4560887"/>
            <a:chOff x="344488" y="1357313"/>
            <a:chExt cx="8439150" cy="4560887"/>
          </a:xfrm>
        </p:grpSpPr>
        <p:grpSp>
          <p:nvGrpSpPr>
            <p:cNvPr id="6" name="그룹 20"/>
            <p:cNvGrpSpPr>
              <a:grpSpLocks/>
            </p:cNvGrpSpPr>
            <p:nvPr/>
          </p:nvGrpSpPr>
          <p:grpSpPr bwMode="auto">
            <a:xfrm>
              <a:off x="344488" y="1357313"/>
              <a:ext cx="8439150" cy="4560887"/>
              <a:chOff x="344488" y="2082823"/>
              <a:chExt cx="8439150" cy="4560887"/>
            </a:xfrm>
          </p:grpSpPr>
          <p:sp>
            <p:nvSpPr>
              <p:cNvPr id="16" name="Rectangle 7"/>
              <p:cNvSpPr>
                <a:spLocks noChangeAspect="1" noChangeArrowheads="1"/>
              </p:cNvSpPr>
              <p:nvPr/>
            </p:nvSpPr>
            <p:spPr bwMode="auto">
              <a:xfrm>
                <a:off x="344488" y="2082823"/>
                <a:ext cx="8439150" cy="4560887"/>
              </a:xfrm>
              <a:prstGeom prst="rect">
                <a:avLst/>
              </a:prstGeom>
              <a:gradFill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 algn="ctr" latinLnBrk="0">
                  <a:spcBef>
                    <a:spcPct val="50000"/>
                  </a:spcBef>
                  <a:defRPr/>
                </a:pPr>
                <a:endParaRPr lang="de-DE" altLang="ko-KR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4125" name="직사각형 31"/>
              <p:cNvSpPr>
                <a:spLocks noChangeArrowheads="1"/>
              </p:cNvSpPr>
              <p:nvPr/>
            </p:nvSpPr>
            <p:spPr bwMode="auto">
              <a:xfrm>
                <a:off x="632520" y="2370855"/>
                <a:ext cx="7864475" cy="4062413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prstDash val="sysDash"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pPr algn="ctr" latinLnBrk="0">
                  <a:spcBef>
                    <a:spcPct val="50000"/>
                  </a:spcBef>
                </a:pPr>
                <a:endParaRPr lang="ko-KR" altLang="en-US"/>
              </a:p>
            </p:txBody>
          </p:sp>
        </p:grpSp>
        <p:cxnSp>
          <p:nvCxnSpPr>
            <p:cNvPr id="18" name="직선 화살표 연결선 33"/>
            <p:cNvCxnSpPr>
              <a:cxnSpLocks noChangeShapeType="1"/>
            </p:cNvCxnSpPr>
            <p:nvPr/>
          </p:nvCxnSpPr>
          <p:spPr bwMode="auto">
            <a:xfrm flipV="1">
              <a:off x="1004888" y="2786063"/>
              <a:ext cx="7127875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 type="oval" w="lg" len="lg"/>
              <a:tailEnd type="oval" w="lg" len="lg"/>
            </a:ln>
          </p:spPr>
        </p:cxnSp>
        <p:grpSp>
          <p:nvGrpSpPr>
            <p:cNvPr id="7" name="그룹 11"/>
            <p:cNvGrpSpPr>
              <a:grpSpLocks/>
            </p:cNvGrpSpPr>
            <p:nvPr/>
          </p:nvGrpSpPr>
          <p:grpSpPr bwMode="auto">
            <a:xfrm>
              <a:off x="1143000" y="1851025"/>
              <a:ext cx="5661248" cy="720725"/>
              <a:chOff x="857223" y="1785926"/>
              <a:chExt cx="5661288" cy="720000"/>
            </a:xfrm>
          </p:grpSpPr>
          <p:pic>
            <p:nvPicPr>
              <p:cNvPr id="4117" name="그림 95" descr="그림8.png"/>
              <p:cNvPicPr preferRelativeResize="0">
                <a:picLocks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857223" y="1785926"/>
                <a:ext cx="3708000" cy="72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" name="TextBox 13"/>
              <p:cNvSpPr txBox="1"/>
              <p:nvPr/>
            </p:nvSpPr>
            <p:spPr bwMode="auto">
              <a:xfrm>
                <a:off x="1643041" y="1839926"/>
                <a:ext cx="4875470" cy="612000"/>
              </a:xfrm>
              <a:prstGeom prst="rect">
                <a:avLst/>
              </a:prstGeom>
              <a:noFill/>
            </p:spPr>
            <p:txBody>
              <a:bodyPr lIns="72000" tIns="36000" rIns="72000" bIns="36000" anchor="ctr"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>
                  <a:defRPr/>
                </a:pPr>
                <a:r>
                  <a:rPr lang="en-US" altLang="ko-KR" sz="4000" b="1" spc="50" dirty="0" smtClean="0">
                    <a:ln w="11430"/>
                    <a:solidFill>
                      <a:schemeClr val="tx2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양재튼튼체B" pitchFamily="18" charset="-127"/>
                    <a:ea typeface="양재튼튼체B" pitchFamily="18" charset="-127"/>
                  </a:rPr>
                  <a:t>2013 </a:t>
                </a:r>
                <a:r>
                  <a:rPr lang="ko-KR" altLang="en-US" sz="4000" b="1" spc="50" dirty="0" smtClean="0">
                    <a:ln w="11430"/>
                    <a:solidFill>
                      <a:schemeClr val="tx2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  <a:latin typeface="양재튼튼체B" pitchFamily="18" charset="-127"/>
                    <a:ea typeface="양재튼튼체B" pitchFamily="18" charset="-127"/>
                  </a:rPr>
                  <a:t>학교자체평가</a:t>
                </a:r>
                <a:endParaRPr lang="ko-KR" altLang="en-US" sz="4000" b="1" spc="50" dirty="0">
                  <a:ln w="11430"/>
                  <a:solidFill>
                    <a:schemeClr val="tx2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15" name="Oval 82">
                <a:hlinkClick r:id="rId5" action="ppaction://hlinksldjump"/>
              </p:cNvPr>
              <p:cNvSpPr>
                <a:spLocks noChangeAspect="1" noChangeArrowheads="1"/>
              </p:cNvSpPr>
              <p:nvPr/>
            </p:nvSpPr>
            <p:spPr bwMode="gray">
              <a:xfrm>
                <a:off x="965418" y="1928802"/>
                <a:ext cx="391872" cy="382683"/>
              </a:xfrm>
              <a:prstGeom prst="ellipse">
                <a:avLst/>
              </a:prstGeom>
              <a:noFill/>
              <a:ln w="12700">
                <a:noFill/>
                <a:round/>
                <a:headEnd/>
                <a:tailEnd/>
              </a:ln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r>
                  <a:rPr lang="en-US" altLang="ko-KR" sz="32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itchFamily="50" charset="-127"/>
                    <a:ea typeface="굴림" pitchFamily="50" charset="-127"/>
                  </a:rPr>
                  <a:t>Ⅰ</a:t>
                </a:r>
                <a:endParaRPr lang="ko-KR" altLang="en-US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sp>
          <p:nvSpPr>
            <p:cNvPr id="4112" name="직사각형 76"/>
            <p:cNvSpPr>
              <a:spLocks noChangeArrowheads="1"/>
            </p:cNvSpPr>
            <p:nvPr/>
          </p:nvSpPr>
          <p:spPr bwMode="auto">
            <a:xfrm>
              <a:off x="2504728" y="3301529"/>
              <a:ext cx="5400576" cy="523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ko-KR" altLang="en-US" sz="2800" dirty="0" smtClean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학교자체평가의 추진 방향</a:t>
              </a:r>
              <a:endParaRPr kumimoji="0" lang="ko-KR" altLang="en-US" sz="28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1" name="Oval 13"/>
          <p:cNvSpPr>
            <a:spLocks noChangeArrowheads="1"/>
          </p:cNvSpPr>
          <p:nvPr/>
        </p:nvSpPr>
        <p:spPr bwMode="auto">
          <a:xfrm>
            <a:off x="2123728" y="3356992"/>
            <a:ext cx="285750" cy="284162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FFCC99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 sz="1000">
              <a:solidFill>
                <a:schemeClr val="bg1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26" name="Oval 13"/>
          <p:cNvSpPr>
            <a:spLocks noChangeArrowheads="1"/>
          </p:cNvSpPr>
          <p:nvPr/>
        </p:nvSpPr>
        <p:spPr bwMode="auto">
          <a:xfrm>
            <a:off x="2123728" y="4077072"/>
            <a:ext cx="285750" cy="284162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FFCC99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 sz="1000">
              <a:solidFill>
                <a:schemeClr val="bg1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27" name="직사각형 76"/>
          <p:cNvSpPr>
            <a:spLocks noChangeArrowheads="1"/>
          </p:cNvSpPr>
          <p:nvPr/>
        </p:nvSpPr>
        <p:spPr bwMode="auto">
          <a:xfrm>
            <a:off x="2555776" y="3933056"/>
            <a:ext cx="5400576" cy="52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2800" dirty="0" smtClean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2013 </a:t>
            </a:r>
            <a:r>
              <a:rPr kumimoji="0" lang="ko-KR" altLang="en-US" sz="2800" dirty="0" smtClean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평가지표</a:t>
            </a:r>
            <a:endParaRPr kumimoji="0" lang="ko-KR" altLang="en-US" sz="2800" dirty="0">
              <a:solidFill>
                <a:srgbClr val="000066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8" name="Oval 13"/>
          <p:cNvSpPr>
            <a:spLocks noChangeArrowheads="1"/>
          </p:cNvSpPr>
          <p:nvPr/>
        </p:nvSpPr>
        <p:spPr bwMode="auto">
          <a:xfrm>
            <a:off x="2123728" y="4653136"/>
            <a:ext cx="285750" cy="284162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FFCC99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 sz="1000">
              <a:solidFill>
                <a:schemeClr val="bg1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29" name="직사각형 76"/>
          <p:cNvSpPr>
            <a:spLocks noChangeArrowheads="1"/>
          </p:cNvSpPr>
          <p:nvPr/>
        </p:nvSpPr>
        <p:spPr bwMode="auto">
          <a:xfrm>
            <a:off x="2555776" y="4581128"/>
            <a:ext cx="5400576" cy="52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2800" dirty="0" smtClean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2013 </a:t>
            </a:r>
            <a:r>
              <a:rPr kumimoji="0" lang="ko-KR" altLang="en-US" sz="2800" dirty="0" smtClean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매뉴얼 활용</a:t>
            </a:r>
            <a:endParaRPr kumimoji="0" lang="ko-KR" altLang="en-US" sz="2800" dirty="0">
              <a:solidFill>
                <a:srgbClr val="000066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엑스포" pitchFamily="18" charset="-127"/>
                <a:ea typeface="휴먼엑스포" pitchFamily="18" charset="-127"/>
              </a:rPr>
              <a:t>평가 실행</a:t>
            </a:r>
            <a:endParaRPr lang="ko-KR" altLang="en-US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5" name="대각선 방향의 모서리가 둥근 사각형 24"/>
          <p:cNvSpPr/>
          <p:nvPr/>
        </p:nvSpPr>
        <p:spPr>
          <a:xfrm>
            <a:off x="323850" y="1000108"/>
            <a:ext cx="8496622" cy="5429288"/>
          </a:xfrm>
          <a:prstGeom prst="round2DiagRect">
            <a:avLst>
              <a:gd name="adj1" fmla="val 4728"/>
              <a:gd name="adj2" fmla="val 0"/>
            </a:avLst>
          </a:prstGeom>
          <a:noFill/>
          <a:ln w="38100" cmpd="sng">
            <a:solidFill>
              <a:srgbClr val="38787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2" name="그룹 117"/>
          <p:cNvGrpSpPr/>
          <p:nvPr/>
        </p:nvGrpSpPr>
        <p:grpSpPr>
          <a:xfrm>
            <a:off x="611560" y="1700808"/>
            <a:ext cx="8064000" cy="4536504"/>
            <a:chOff x="690562" y="2098672"/>
            <a:chExt cx="7920000" cy="676878"/>
          </a:xfrm>
          <a:solidFill>
            <a:srgbClr val="FFFFE7"/>
          </a:solidFill>
        </p:grpSpPr>
        <p:sp>
          <p:nvSpPr>
            <p:cNvPr id="47" name="모서리가 둥근 직사각형 10"/>
            <p:cNvSpPr>
              <a:spLocks noChangeArrowheads="1"/>
            </p:cNvSpPr>
            <p:nvPr/>
          </p:nvSpPr>
          <p:spPr bwMode="auto">
            <a:xfrm>
              <a:off x="690562" y="2098672"/>
              <a:ext cx="7920000" cy="676878"/>
            </a:xfrm>
            <a:prstGeom prst="roundRect">
              <a:avLst>
                <a:gd name="adj" fmla="val 9620"/>
              </a:avLst>
            </a:prstGeom>
            <a:grpFill/>
            <a:ln w="9525" algn="ctr">
              <a:solidFill>
                <a:srgbClr val="29486D"/>
              </a:solidFill>
              <a:prstDash val="sysDash"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latinLnBrk="0">
                <a:defRPr/>
              </a:pPr>
              <a:endParaRPr kumimoji="0" lang="ko-KR" altLang="en-US" sz="2000">
                <a:latin typeface="Arial" pitchFamily="34" charset="0"/>
                <a:ea typeface="굴림" pitchFamily="50" charset="-127"/>
              </a:endParaRPr>
            </a:p>
          </p:txBody>
        </p:sp>
        <p:sp>
          <p:nvSpPr>
            <p:cNvPr id="49" name="Text Box 51"/>
            <p:cNvSpPr txBox="1">
              <a:spLocks noChangeArrowheads="1"/>
            </p:cNvSpPr>
            <p:nvPr/>
          </p:nvSpPr>
          <p:spPr bwMode="auto">
            <a:xfrm>
              <a:off x="832006" y="2182461"/>
              <a:ext cx="7647693" cy="1543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72000" tIns="0" rIns="36000" bIns="0" anchor="ctr"/>
            <a:lstStyle/>
            <a:p>
              <a:pPr>
                <a:spcBef>
                  <a:spcPct val="50000"/>
                </a:spcBef>
                <a:buFontTx/>
                <a:buChar char="-"/>
                <a:defRPr/>
              </a:pPr>
              <a:r>
                <a:rPr lang="ko-KR" altLang="en-US" sz="2400" b="1" dirty="0" smtClean="0">
                  <a:latin typeface="휴먼엑스포" pitchFamily="18" charset="-127"/>
                  <a:ea typeface="휴먼엑스포" pitchFamily="18" charset="-127"/>
                </a:rPr>
                <a:t> </a:t>
              </a:r>
              <a:r>
                <a:rPr lang="ko-KR" altLang="en-US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공통지표</a:t>
              </a:r>
              <a:r>
                <a:rPr lang="en-US" altLang="ko-KR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(</a:t>
              </a:r>
              <a:r>
                <a:rPr lang="ko-KR" altLang="en-US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서식 제공</a:t>
              </a:r>
              <a:r>
                <a:rPr lang="en-US" altLang="ko-KR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) + </a:t>
              </a:r>
              <a:r>
                <a:rPr lang="ko-KR" altLang="en-US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자율지표</a:t>
              </a:r>
              <a:r>
                <a:rPr lang="en-US" altLang="ko-KR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(</a:t>
              </a:r>
              <a:r>
                <a:rPr lang="ko-KR" altLang="en-US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자율</a:t>
              </a:r>
              <a:r>
                <a:rPr lang="en-US" altLang="ko-KR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)+</a:t>
              </a:r>
              <a:r>
                <a:rPr lang="ko-KR" altLang="en-US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과정</a:t>
              </a:r>
              <a:r>
                <a:rPr lang="en-US" altLang="ko-KR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(</a:t>
              </a:r>
              <a:r>
                <a:rPr lang="ko-KR" altLang="en-US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담론 형성</a:t>
              </a:r>
              <a:r>
                <a:rPr lang="en-US" altLang="ko-KR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,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altLang="ko-KR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  </a:t>
              </a:r>
              <a:r>
                <a:rPr lang="ko-KR" altLang="en-US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향후 계획 등 진술</a:t>
              </a:r>
              <a:r>
                <a:rPr lang="en-US" altLang="ko-KR" sz="2400" b="1" dirty="0" smtClean="0">
                  <a:solidFill>
                    <a:srgbClr val="0000FF"/>
                  </a:solidFill>
                  <a:latin typeface="휴먼엑스포" pitchFamily="18" charset="-127"/>
                  <a:ea typeface="휴먼엑스포" pitchFamily="18" charset="-127"/>
                </a:rPr>
                <a:t>)</a:t>
              </a:r>
              <a:endParaRPr lang="ko-KR" altLang="en-US" sz="2400" b="1" dirty="0">
                <a:solidFill>
                  <a:srgbClr val="0000FF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827584" y="1052736"/>
            <a:ext cx="5105400" cy="555625"/>
            <a:chOff x="1248" y="2030"/>
            <a:chExt cx="3216" cy="350"/>
          </a:xfrm>
        </p:grpSpPr>
        <p:sp>
          <p:nvSpPr>
            <p:cNvPr id="2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27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/>
            </a:extLst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32" name="Text Box 10"/>
            <p:cNvSpPr txBox="1">
              <a:spLocks noChangeArrowheads="1"/>
            </p:cNvSpPr>
            <p:nvPr/>
          </p:nvSpPr>
          <p:spPr bwMode="gray">
            <a:xfrm>
              <a:off x="1788" y="2072"/>
              <a:ext cx="216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2400" b="1" dirty="0" smtClean="0">
                  <a:solidFill>
                    <a:srgbClr val="000000"/>
                  </a:solidFill>
                  <a:latin typeface="휴먼엑스포" pitchFamily="18" charset="-127"/>
                  <a:ea typeface="휴먼엑스포" pitchFamily="18" charset="-127"/>
                </a:rPr>
                <a:t>결과보고서 </a:t>
              </a:r>
              <a:endParaRPr lang="en-US" altLang="ko-KR" sz="2400" b="1" dirty="0">
                <a:solidFill>
                  <a:srgbClr val="000000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42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400" b="1" dirty="0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3-1</a:t>
              </a:r>
              <a:endParaRPr lang="en-US" altLang="ko-KR" sz="24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30" name="Oval 81"/>
          <p:cNvSpPr>
            <a:spLocks noChangeArrowheads="1"/>
          </p:cNvSpPr>
          <p:nvPr/>
        </p:nvSpPr>
        <p:spPr bwMode="auto">
          <a:xfrm>
            <a:off x="899592" y="1844824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31" name="Text Box 51"/>
          <p:cNvSpPr txBox="1">
            <a:spLocks noChangeArrowheads="1"/>
          </p:cNvSpPr>
          <p:nvPr/>
        </p:nvSpPr>
        <p:spPr bwMode="auto">
          <a:xfrm>
            <a:off x="1187624" y="1844824"/>
            <a:ext cx="6048672" cy="285752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체제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7" name="Oval 81"/>
          <p:cNvSpPr>
            <a:spLocks noChangeArrowheads="1"/>
          </p:cNvSpPr>
          <p:nvPr/>
        </p:nvSpPr>
        <p:spPr bwMode="auto">
          <a:xfrm>
            <a:off x="827584" y="3573016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38" name="Text Box 51"/>
          <p:cNvSpPr txBox="1">
            <a:spLocks noChangeArrowheads="1"/>
          </p:cNvSpPr>
          <p:nvPr/>
        </p:nvSpPr>
        <p:spPr bwMode="auto">
          <a:xfrm>
            <a:off x="1187624" y="3501008"/>
            <a:ext cx="7500990" cy="357760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작성 시 유의사항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43" name="Text Box 51"/>
          <p:cNvSpPr txBox="1">
            <a:spLocks noChangeArrowheads="1"/>
          </p:cNvSpPr>
          <p:nvPr/>
        </p:nvSpPr>
        <p:spPr bwMode="auto">
          <a:xfrm>
            <a:off x="755576" y="4941168"/>
            <a:ext cx="7786742" cy="642942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 최종 통합 조정</a:t>
            </a: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상호 모순 점검</a:t>
            </a: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누락 여부 확인</a:t>
            </a: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 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46" name="Text Box 51"/>
          <p:cNvSpPr txBox="1">
            <a:spLocks noChangeArrowheads="1"/>
          </p:cNvSpPr>
          <p:nvPr/>
        </p:nvSpPr>
        <p:spPr bwMode="auto">
          <a:xfrm>
            <a:off x="755576" y="5517232"/>
            <a:ext cx="7786742" cy="500066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2400" b="1" dirty="0" err="1" smtClean="0">
                <a:solidFill>
                  <a:srgbClr val="0000FF"/>
                </a:solidFill>
                <a:latin typeface="휴먼엑스포" pitchFamily="18" charset="-127"/>
                <a:ea typeface="휴먼엑스포" pitchFamily="18" charset="-127"/>
              </a:rPr>
              <a:t>자체평가회</a:t>
            </a:r>
            <a:r>
              <a:rPr lang="ko-KR" altLang="en-US" sz="2400" b="1" dirty="0" smtClean="0">
                <a:solidFill>
                  <a:srgbClr val="0000FF"/>
                </a:solidFill>
                <a:latin typeface="휴먼엑스포" pitchFamily="18" charset="-127"/>
                <a:ea typeface="휴먼엑스포" pitchFamily="18" charset="-127"/>
              </a:rPr>
              <a:t> 개최</a:t>
            </a:r>
            <a:r>
              <a:rPr lang="en-US" altLang="ko-KR" sz="2400" b="1" dirty="0" smtClean="0">
                <a:solidFill>
                  <a:srgbClr val="0000FF"/>
                </a:solidFill>
                <a:latin typeface="휴먼엑스포" pitchFamily="18" charset="-127"/>
                <a:ea typeface="휴먼엑스포" pitchFamily="18" charset="-127"/>
              </a:rPr>
              <a:t>       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학교구성원 피드백 제시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50" name="Text Box 51"/>
          <p:cNvSpPr txBox="1">
            <a:spLocks noChangeArrowheads="1"/>
          </p:cNvSpPr>
          <p:nvPr/>
        </p:nvSpPr>
        <p:spPr bwMode="auto">
          <a:xfrm>
            <a:off x="755576" y="4437112"/>
            <a:ext cx="7786742" cy="642942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 정확한 정보 기재</a:t>
            </a: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학교의 강점과 약점 공정하게 제시</a:t>
            </a: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 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9" name="Text Box 51"/>
          <p:cNvSpPr txBox="1">
            <a:spLocks noChangeArrowheads="1"/>
          </p:cNvSpPr>
          <p:nvPr/>
        </p:nvSpPr>
        <p:spPr bwMode="auto">
          <a:xfrm>
            <a:off x="755576" y="4005064"/>
            <a:ext cx="7786742" cy="504056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2400" b="1" dirty="0" err="1" smtClean="0">
                <a:solidFill>
                  <a:srgbClr val="0000FF"/>
                </a:solidFill>
                <a:latin typeface="휴먼엑스포" pitchFamily="18" charset="-127"/>
                <a:ea typeface="휴먼엑스포" pitchFamily="18" charset="-127"/>
              </a:rPr>
              <a:t>평가지표별로</a:t>
            </a:r>
            <a:r>
              <a:rPr lang="ko-KR" altLang="en-US" sz="2400" b="1" dirty="0" smtClean="0">
                <a:solidFill>
                  <a:srgbClr val="0000FF"/>
                </a:solidFill>
                <a:latin typeface="휴먼엑스포" pitchFamily="18" charset="-127"/>
                <a:ea typeface="휴먼엑스포" pitchFamily="18" charset="-127"/>
              </a:rPr>
              <a:t> 평가요소 중심으로 핵심내용만 기술 </a:t>
            </a:r>
            <a:endParaRPr lang="ko-KR" altLang="en-US" sz="2400" b="1" dirty="0">
              <a:solidFill>
                <a:srgbClr val="0000FF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1" name="오른쪽 화살표 20"/>
          <p:cNvSpPr/>
          <p:nvPr/>
        </p:nvSpPr>
        <p:spPr>
          <a:xfrm>
            <a:off x="3491880" y="5589240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 dirty="0" smtClean="0">
              <a:solidFill>
                <a:schemeClr val="tx1"/>
              </a:solidFill>
              <a:latin typeface="양재튼튼체B" pitchFamily="18" charset="-127"/>
              <a:ea typeface="양재튼튼체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866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학교자체평가의 절차 흐름도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" name="그룹 84"/>
          <p:cNvGrpSpPr/>
          <p:nvPr/>
        </p:nvGrpSpPr>
        <p:grpSpPr>
          <a:xfrm>
            <a:off x="142844" y="1643050"/>
            <a:ext cx="8715436" cy="1252815"/>
            <a:chOff x="143104" y="1643050"/>
            <a:chExt cx="8845338" cy="1252815"/>
          </a:xfrm>
        </p:grpSpPr>
        <p:sp>
          <p:nvSpPr>
            <p:cNvPr id="86" name="AutoShape 84"/>
            <p:cNvSpPr>
              <a:spLocks noChangeArrowheads="1"/>
            </p:cNvSpPr>
            <p:nvPr/>
          </p:nvSpPr>
          <p:spPr bwMode="auto">
            <a:xfrm>
              <a:off x="7000892" y="1643050"/>
              <a:ext cx="1987550" cy="1252814"/>
            </a:xfrm>
            <a:prstGeom prst="roundRect">
              <a:avLst>
                <a:gd name="adj" fmla="val 16667"/>
              </a:avLst>
            </a:prstGeom>
            <a:solidFill>
              <a:srgbClr val="66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ko-KR">
                <a:solidFill>
                  <a:srgbClr val="373737"/>
                </a:solidFill>
              </a:endParaRPr>
            </a:p>
          </p:txBody>
        </p:sp>
        <p:sp>
          <p:nvSpPr>
            <p:cNvPr id="87" name="AutoShape 85"/>
            <p:cNvSpPr>
              <a:spLocks noChangeArrowheads="1"/>
            </p:cNvSpPr>
            <p:nvPr/>
          </p:nvSpPr>
          <p:spPr bwMode="auto">
            <a:xfrm>
              <a:off x="4357686" y="1643050"/>
              <a:ext cx="2643206" cy="1252815"/>
            </a:xfrm>
            <a:prstGeom prst="homePlate">
              <a:avLst>
                <a:gd name="adj" fmla="val 32293"/>
              </a:avLst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>
              <a:outerShdw dist="50800" algn="ctr" rotWithShape="0">
                <a:srgbClr val="6699FF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solidFill>
                  <a:srgbClr val="373737"/>
                </a:solidFill>
              </a:endParaRPr>
            </a:p>
          </p:txBody>
        </p:sp>
        <p:sp>
          <p:nvSpPr>
            <p:cNvPr id="88" name="AutoShape 85"/>
            <p:cNvSpPr>
              <a:spLocks noChangeArrowheads="1"/>
            </p:cNvSpPr>
            <p:nvPr/>
          </p:nvSpPr>
          <p:spPr bwMode="auto">
            <a:xfrm>
              <a:off x="1571604" y="1643050"/>
              <a:ext cx="2714644" cy="1252814"/>
            </a:xfrm>
            <a:prstGeom prst="homePlate">
              <a:avLst>
                <a:gd name="adj" fmla="val 32293"/>
              </a:avLst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  <a:effectLst>
              <a:outerShdw dist="50800" algn="ctr" rotWithShape="0">
                <a:srgbClr val="6699FF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solidFill>
                  <a:srgbClr val="373737"/>
                </a:solidFill>
              </a:endParaRPr>
            </a:p>
          </p:txBody>
        </p:sp>
        <p:sp>
          <p:nvSpPr>
            <p:cNvPr id="89" name="AutoShape 86"/>
            <p:cNvSpPr>
              <a:spLocks noChangeArrowheads="1"/>
            </p:cNvSpPr>
            <p:nvPr/>
          </p:nvSpPr>
          <p:spPr bwMode="auto">
            <a:xfrm>
              <a:off x="143104" y="1643050"/>
              <a:ext cx="1306512" cy="1252814"/>
            </a:xfrm>
            <a:prstGeom prst="roundRect">
              <a:avLst>
                <a:gd name="adj" fmla="val 7056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CCECFF"/>
                </a:gs>
              </a:gsLst>
              <a:lin ang="2700000" scaled="1"/>
            </a:gra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rgbClr val="CCECFF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solidFill>
                  <a:srgbClr val="373737"/>
                </a:solidFill>
              </a:endParaRPr>
            </a:p>
          </p:txBody>
        </p:sp>
        <p:sp>
          <p:nvSpPr>
            <p:cNvPr id="90" name="Rectangle 90"/>
            <p:cNvSpPr>
              <a:spLocks noChangeArrowheads="1"/>
            </p:cNvSpPr>
            <p:nvPr/>
          </p:nvSpPr>
          <p:spPr bwMode="auto">
            <a:xfrm>
              <a:off x="578121" y="1857364"/>
              <a:ext cx="792191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buFont typeface="Wingdings" pitchFamily="2" charset="2"/>
                <a:buNone/>
                <a:defRPr/>
              </a:pPr>
              <a:r>
                <a:rPr kumimoji="0" lang="ko-KR" altLang="en-US" sz="20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평가</a:t>
              </a:r>
              <a:r>
                <a:rPr kumimoji="0" lang="en-US" altLang="ko-KR" sz="20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/>
              </a:r>
              <a:br>
                <a:rPr kumimoji="0" lang="en-US" altLang="ko-KR" sz="20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</a:br>
              <a:r>
                <a:rPr kumimoji="0" lang="ko-KR" altLang="en-US" sz="20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준비</a:t>
              </a:r>
            </a:p>
          </p:txBody>
        </p:sp>
        <p:sp>
          <p:nvSpPr>
            <p:cNvPr id="91" name="Rectangle 87"/>
            <p:cNvSpPr>
              <a:spLocks noChangeArrowheads="1"/>
            </p:cNvSpPr>
            <p:nvPr/>
          </p:nvSpPr>
          <p:spPr bwMode="auto">
            <a:xfrm>
              <a:off x="1928794" y="1714488"/>
              <a:ext cx="2014542" cy="107157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36000" rIns="36000" anchor="ctr"/>
            <a:lstStyle/>
            <a:p>
              <a:pPr latinLnBrk="0">
                <a:lnSpc>
                  <a:spcPct val="140000"/>
                </a:lnSpc>
                <a:spcBef>
                  <a:spcPct val="10000"/>
                </a:spcBef>
                <a:buFont typeface="Wingdings" pitchFamily="2" charset="2"/>
                <a:buNone/>
              </a:pPr>
              <a:r>
                <a:rPr kumimoji="0" lang="ko-KR" altLang="en-US" dirty="0" smtClean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>학교자체평가위원회</a:t>
              </a:r>
              <a:r>
                <a:rPr kumimoji="0" lang="en-US" altLang="ko-KR" dirty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/>
              </a:r>
              <a:br>
                <a:rPr kumimoji="0" lang="en-US" altLang="ko-KR" dirty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</a:br>
              <a:r>
                <a:rPr kumimoji="0" lang="ko-KR" altLang="en-US" dirty="0" smtClean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>구성</a:t>
              </a:r>
              <a:endParaRPr kumimoji="0" lang="ko-KR" altLang="en-US" dirty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92" name="Rectangle 87"/>
            <p:cNvSpPr>
              <a:spLocks noChangeArrowheads="1"/>
            </p:cNvSpPr>
            <p:nvPr/>
          </p:nvSpPr>
          <p:spPr bwMode="auto">
            <a:xfrm>
              <a:off x="4643438" y="1643051"/>
              <a:ext cx="1728790" cy="1143008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36000" rIns="36000" anchor="ctr"/>
            <a:lstStyle/>
            <a:p>
              <a:pPr latinLnBrk="0">
                <a:lnSpc>
                  <a:spcPct val="140000"/>
                </a:lnSpc>
                <a:spcBef>
                  <a:spcPct val="10000"/>
                </a:spcBef>
                <a:buFont typeface="Wingdings" pitchFamily="2" charset="2"/>
                <a:buNone/>
              </a:pPr>
              <a:r>
                <a:rPr kumimoji="0" lang="ko-KR" altLang="en-US" sz="1600" dirty="0" smtClean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>학교자체평가계획</a:t>
              </a:r>
              <a:r>
                <a:rPr kumimoji="0" lang="en-US" altLang="ko-KR" sz="1600" dirty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/>
              </a:r>
              <a:br>
                <a:rPr kumimoji="0" lang="en-US" altLang="ko-KR" sz="1600" dirty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</a:br>
              <a:r>
                <a:rPr kumimoji="0" lang="ko-KR" altLang="en-US" sz="1600" dirty="0" smtClean="0">
                  <a:solidFill>
                    <a:srgbClr val="373737"/>
                  </a:solidFill>
                  <a:latin typeface="휴먼엑스포" pitchFamily="18" charset="-127"/>
                  <a:ea typeface="휴먼엑스포" pitchFamily="18" charset="-127"/>
                </a:rPr>
                <a:t>수립</a:t>
              </a:r>
              <a:endParaRPr kumimoji="0" lang="ko-KR" altLang="en-US" sz="1600" dirty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93" name="Rectangle 87"/>
            <p:cNvSpPr>
              <a:spLocks noChangeArrowheads="1"/>
            </p:cNvSpPr>
            <p:nvPr/>
          </p:nvSpPr>
          <p:spPr bwMode="auto">
            <a:xfrm>
              <a:off x="7248375" y="1785927"/>
              <a:ext cx="1371600" cy="100013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lIns="36000" rIns="36000" anchor="ctr"/>
            <a:lstStyle/>
            <a:p>
              <a:pPr latinLnBrk="0">
                <a:lnSpc>
                  <a:spcPct val="140000"/>
                </a:lnSpc>
                <a:spcBef>
                  <a:spcPct val="10000"/>
                </a:spcBef>
                <a:buFont typeface="Wingdings" pitchFamily="2" charset="2"/>
                <a:buNone/>
                <a:defRPr/>
              </a:pPr>
              <a:r>
                <a:rPr kumimoji="0" lang="ko-KR" altLang="en-US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교사</a:t>
              </a:r>
              <a:r>
                <a:rPr kumimoji="0" lang="en-US" altLang="ko-KR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, </a:t>
              </a:r>
              <a:r>
                <a:rPr kumimoji="0" lang="ko-KR" altLang="en-US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학생</a:t>
              </a:r>
              <a:r>
                <a:rPr kumimoji="0" lang="en-US" altLang="ko-KR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, </a:t>
              </a:r>
              <a:r>
                <a:rPr kumimoji="0" lang="ko-KR" altLang="en-US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학부모</a:t>
              </a:r>
              <a:endParaRPr kumimoji="0" lang="en-US" altLang="ko-KR" sz="16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endParaRPr>
            </a:p>
            <a:p>
              <a:pPr latinLnBrk="0">
                <a:lnSpc>
                  <a:spcPct val="140000"/>
                </a:lnSpc>
                <a:spcBef>
                  <a:spcPct val="10000"/>
                </a:spcBef>
                <a:buFont typeface="Wingdings" pitchFamily="2" charset="2"/>
                <a:buNone/>
                <a:defRPr/>
              </a:pPr>
              <a:r>
                <a:rPr kumimoji="0" lang="ko-KR" altLang="en-US" sz="1600" dirty="0">
                  <a:solidFill>
                    <a:schemeClr val="bg2">
                      <a:lumMod val="25000"/>
                    </a:schemeClr>
                  </a:solidFill>
                  <a:latin typeface="휴먼엑스포" pitchFamily="18" charset="-127"/>
                  <a:ea typeface="휴먼엑스포" pitchFamily="18" charset="-127"/>
                </a:rPr>
                <a:t>연수 및 홍보</a:t>
              </a:r>
            </a:p>
          </p:txBody>
        </p:sp>
        <p:sp>
          <p:nvSpPr>
            <p:cNvPr id="94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179388" y="1700213"/>
              <a:ext cx="250825" cy="43177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ko-KR" b="1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373737"/>
                  </a:solidFill>
                  <a:latin typeface="Arial Narrow"/>
                </a:rPr>
                <a:t>1</a:t>
              </a:r>
              <a:endParaRPr lang="ko-KR" altLang="en-US" b="1" kern="10" dirty="0">
                <a:ln w="9525">
                  <a:noFill/>
                  <a:round/>
                  <a:headEnd/>
                  <a:tailEnd/>
                </a:ln>
                <a:solidFill>
                  <a:srgbClr val="373737"/>
                </a:solidFill>
                <a:latin typeface="Arial Narrow"/>
              </a:endParaRPr>
            </a:p>
          </p:txBody>
        </p:sp>
      </p:grpSp>
      <p:sp>
        <p:nvSpPr>
          <p:cNvPr id="95" name="AutoShape 93"/>
          <p:cNvSpPr>
            <a:spLocks noChangeArrowheads="1"/>
          </p:cNvSpPr>
          <p:nvPr/>
        </p:nvSpPr>
        <p:spPr bwMode="auto">
          <a:xfrm>
            <a:off x="123825" y="3252788"/>
            <a:ext cx="1306513" cy="1169987"/>
          </a:xfrm>
          <a:prstGeom prst="roundRect">
            <a:avLst>
              <a:gd name="adj" fmla="val 7056"/>
            </a:avLst>
          </a:prstGeom>
          <a:gradFill rotWithShape="1">
            <a:gsLst>
              <a:gs pos="0">
                <a:srgbClr val="6699FF"/>
              </a:gs>
              <a:gs pos="100000">
                <a:srgbClr val="CCECFF"/>
              </a:gs>
            </a:gsLst>
            <a:lin ang="27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CCECFF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96" name="Rectangle 97"/>
          <p:cNvSpPr>
            <a:spLocks noChangeArrowheads="1"/>
          </p:cNvSpPr>
          <p:nvPr/>
        </p:nvSpPr>
        <p:spPr bwMode="auto">
          <a:xfrm>
            <a:off x="500034" y="3429000"/>
            <a:ext cx="827086" cy="862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buFont typeface="Wingdings" pitchFamily="2" charset="2"/>
              <a:buNone/>
              <a:defRPr/>
            </a:pPr>
            <a:r>
              <a:rPr kumimoji="0" lang="ko-KR" alt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kumimoji="0" lang="ko-KR" altLang="en-US" sz="20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</a:t>
            </a:r>
            <a:r>
              <a:rPr kumimoji="0" lang="en-US" altLang="ko-KR" sz="20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/>
            </a:r>
            <a:br>
              <a:rPr kumimoji="0" lang="en-US" altLang="ko-KR" sz="20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</a:br>
            <a:r>
              <a:rPr kumimoji="0" lang="en-US" altLang="ko-KR" sz="20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kumimoji="0" lang="ko-KR" altLang="en-US" sz="20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실행</a:t>
            </a:r>
            <a:endParaRPr kumimoji="0" lang="ko-KR" altLang="en-US" sz="20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97" name="WordArt 20"/>
          <p:cNvSpPr>
            <a:spLocks noChangeArrowheads="1" noChangeShapeType="1" noTextEdit="1"/>
          </p:cNvSpPr>
          <p:nvPr/>
        </p:nvSpPr>
        <p:spPr bwMode="auto">
          <a:xfrm>
            <a:off x="214282" y="3286124"/>
            <a:ext cx="247141" cy="4317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373737"/>
                </a:solidFill>
                <a:latin typeface="Arial Narrow"/>
              </a:rPr>
              <a:t>2</a:t>
            </a:r>
            <a:endParaRPr lang="ko-KR" altLang="en-US" b="1" kern="10" dirty="0">
              <a:ln w="9525">
                <a:noFill/>
                <a:round/>
                <a:headEnd/>
                <a:tailEnd/>
              </a:ln>
              <a:solidFill>
                <a:srgbClr val="373737"/>
              </a:solidFill>
              <a:latin typeface="Arial Narrow"/>
            </a:endParaRPr>
          </a:p>
        </p:txBody>
      </p:sp>
      <p:sp>
        <p:nvSpPr>
          <p:cNvPr id="98" name="AutoShape 11"/>
          <p:cNvSpPr>
            <a:spLocks noChangeArrowheads="1"/>
          </p:cNvSpPr>
          <p:nvPr/>
        </p:nvSpPr>
        <p:spPr bwMode="auto">
          <a:xfrm>
            <a:off x="1476375" y="3267075"/>
            <a:ext cx="2666997" cy="1169988"/>
          </a:xfrm>
          <a:prstGeom prst="homePlate">
            <a:avLst>
              <a:gd name="adj" fmla="val 32295"/>
            </a:avLst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0" name="Rectangle 87"/>
          <p:cNvSpPr>
            <a:spLocks noChangeArrowheads="1"/>
          </p:cNvSpPr>
          <p:nvPr/>
        </p:nvSpPr>
        <p:spPr bwMode="auto">
          <a:xfrm>
            <a:off x="1928794" y="3357562"/>
            <a:ext cx="1714512" cy="10001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36000" rIns="36000" anchor="ctr"/>
          <a:lstStyle/>
          <a:p>
            <a:pPr latinLnBrk="0">
              <a:lnSpc>
                <a:spcPct val="140000"/>
              </a:lnSpc>
              <a:spcBef>
                <a:spcPct val="10000"/>
              </a:spcBef>
              <a:buFont typeface="Wingdings" pitchFamily="2" charset="2"/>
              <a:buNone/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평가자료 수집 및</a:t>
            </a:r>
            <a:endParaRPr kumimoji="0" lang="en-US" altLang="ko-KR" sz="1600" dirty="0" smtClean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40000"/>
              </a:lnSpc>
              <a:spcBef>
                <a:spcPct val="10000"/>
              </a:spcBef>
              <a:buFont typeface="Wingdings" pitchFamily="2" charset="2"/>
              <a:buNone/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면담</a:t>
            </a:r>
            <a:r>
              <a:rPr kumimoji="0" lang="en-US" altLang="ko-KR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관찰</a:t>
            </a:r>
            <a:endParaRPr kumimoji="0" lang="ko-KR" altLang="en-US" sz="16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1" name="AutoShape 9"/>
          <p:cNvSpPr>
            <a:spLocks noChangeArrowheads="1"/>
          </p:cNvSpPr>
          <p:nvPr/>
        </p:nvSpPr>
        <p:spPr bwMode="auto">
          <a:xfrm>
            <a:off x="127000" y="4911725"/>
            <a:ext cx="1306513" cy="1169988"/>
          </a:xfrm>
          <a:prstGeom prst="roundRect">
            <a:avLst>
              <a:gd name="adj" fmla="val 7056"/>
            </a:avLst>
          </a:prstGeom>
          <a:gradFill rotWithShape="1">
            <a:gsLst>
              <a:gs pos="0">
                <a:srgbClr val="00FFCC"/>
              </a:gs>
              <a:gs pos="100000">
                <a:srgbClr val="CCFFCC"/>
              </a:gs>
            </a:gsLst>
            <a:lin ang="27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2" name="Rectangle 17"/>
          <p:cNvSpPr>
            <a:spLocks noChangeArrowheads="1"/>
          </p:cNvSpPr>
          <p:nvPr/>
        </p:nvSpPr>
        <p:spPr bwMode="auto">
          <a:xfrm>
            <a:off x="571472" y="5072074"/>
            <a:ext cx="857256" cy="968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buFont typeface="Wingdings" pitchFamily="2" charset="2"/>
              <a:buNone/>
              <a:defRPr/>
            </a:pPr>
            <a:r>
              <a:rPr kumimoji="0" lang="ko-KR" altLang="en-US" sz="20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결과</a:t>
            </a:r>
            <a:endParaRPr kumimoji="0" lang="en-US" altLang="ko-KR" sz="2000" dirty="0" smtClean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buFont typeface="Wingdings" pitchFamily="2" charset="2"/>
              <a:buNone/>
              <a:defRPr/>
            </a:pPr>
            <a:r>
              <a:rPr kumimoji="0" lang="ko-KR" altLang="en-US" sz="20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처리</a:t>
            </a:r>
            <a:endParaRPr kumimoji="0" lang="en-US" altLang="ko-KR" sz="2000" dirty="0" smtClean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buFont typeface="Wingdings" pitchFamily="2" charset="2"/>
              <a:buNone/>
              <a:defRPr/>
            </a:pPr>
            <a:r>
              <a:rPr lang="ko-KR" altLang="en-US" sz="20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활용</a:t>
            </a:r>
            <a:endParaRPr kumimoji="0" lang="ko-KR" altLang="en-US" sz="20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3" name="WordArt 20"/>
          <p:cNvSpPr>
            <a:spLocks noChangeArrowheads="1" noChangeShapeType="1" noTextEdit="1"/>
          </p:cNvSpPr>
          <p:nvPr/>
        </p:nvSpPr>
        <p:spPr bwMode="auto">
          <a:xfrm>
            <a:off x="142844" y="4929198"/>
            <a:ext cx="247141" cy="4317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373737"/>
                </a:solidFill>
                <a:latin typeface="Arial Narrow"/>
              </a:rPr>
              <a:t>3</a:t>
            </a:r>
            <a:endParaRPr lang="ko-KR" altLang="en-US" b="1" kern="10" dirty="0">
              <a:ln w="9525">
                <a:noFill/>
                <a:round/>
                <a:headEnd/>
                <a:tailEnd/>
              </a:ln>
              <a:solidFill>
                <a:srgbClr val="373737"/>
              </a:solidFill>
              <a:latin typeface="Arial Narrow"/>
            </a:endParaRPr>
          </a:p>
        </p:txBody>
      </p:sp>
      <p:sp>
        <p:nvSpPr>
          <p:cNvPr id="104" name="AutoShape 11"/>
          <p:cNvSpPr>
            <a:spLocks noChangeArrowheads="1"/>
          </p:cNvSpPr>
          <p:nvPr/>
        </p:nvSpPr>
        <p:spPr bwMode="auto">
          <a:xfrm>
            <a:off x="4283968" y="3212976"/>
            <a:ext cx="1857375" cy="1169987"/>
          </a:xfrm>
          <a:prstGeom prst="homePlate">
            <a:avLst>
              <a:gd name="adj" fmla="val 32294"/>
            </a:avLst>
          </a:prstGeom>
          <a:solidFill>
            <a:srgbClr val="B7FFB7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5" name="Rectangle 18"/>
          <p:cNvSpPr>
            <a:spLocks noChangeArrowheads="1"/>
          </p:cNvSpPr>
          <p:nvPr/>
        </p:nvSpPr>
        <p:spPr bwMode="auto">
          <a:xfrm>
            <a:off x="4427984" y="3212976"/>
            <a:ext cx="1428750" cy="1219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36000" rIns="36000" anchor="ctr"/>
          <a:lstStyle/>
          <a:p>
            <a:pPr latinLnBrk="0">
              <a:lnSpc>
                <a:spcPct val="150000"/>
              </a:lnSpc>
              <a:buFont typeface="Wingdings" pitchFamily="2" charset="2"/>
              <a:buNone/>
            </a:pPr>
            <a:r>
              <a:rPr kumimoji="0" lang="ko-KR" altLang="en-US" sz="1600" dirty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rPr>
              <a:t>결과분석 및</a:t>
            </a:r>
            <a:endParaRPr kumimoji="0" lang="en-US" altLang="ko-KR" sz="1600" dirty="0">
              <a:solidFill>
                <a:srgbClr val="373737"/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50000"/>
              </a:lnSpc>
              <a:buFont typeface="Wingdings" pitchFamily="2" charset="2"/>
              <a:buNone/>
            </a:pPr>
            <a:r>
              <a:rPr kumimoji="0" lang="ko-KR" altLang="en-US" sz="1600" dirty="0" smtClean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rPr>
              <a:t>결과보고서</a:t>
            </a:r>
            <a:endParaRPr kumimoji="0" lang="en-US" altLang="ko-KR" sz="1600" dirty="0">
              <a:solidFill>
                <a:srgbClr val="373737"/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50000"/>
              </a:lnSpc>
              <a:buFont typeface="Wingdings" pitchFamily="2" charset="2"/>
              <a:buNone/>
            </a:pPr>
            <a:r>
              <a:rPr kumimoji="0" lang="ko-KR" altLang="en-US" sz="1600" dirty="0">
                <a:solidFill>
                  <a:srgbClr val="373737"/>
                </a:solidFill>
                <a:latin typeface="휴먼엑스포" pitchFamily="18" charset="-127"/>
                <a:ea typeface="휴먼엑스포" pitchFamily="18" charset="-127"/>
              </a:rPr>
              <a:t>작성</a:t>
            </a:r>
            <a:endParaRPr kumimoji="0" lang="en-US" altLang="ko-KR" sz="1600" dirty="0">
              <a:solidFill>
                <a:srgbClr val="373737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6" name="AutoShape 11"/>
          <p:cNvSpPr>
            <a:spLocks noChangeArrowheads="1"/>
          </p:cNvSpPr>
          <p:nvPr/>
        </p:nvSpPr>
        <p:spPr bwMode="auto">
          <a:xfrm>
            <a:off x="1475656" y="4941168"/>
            <a:ext cx="1643062" cy="1169987"/>
          </a:xfrm>
          <a:prstGeom prst="homePlate">
            <a:avLst>
              <a:gd name="adj" fmla="val 32293"/>
            </a:avLst>
          </a:prstGeom>
          <a:solidFill>
            <a:srgbClr val="93FF93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7" name="Rectangle 18"/>
          <p:cNvSpPr>
            <a:spLocks noChangeArrowheads="1"/>
          </p:cNvSpPr>
          <p:nvPr/>
        </p:nvSpPr>
        <p:spPr bwMode="auto">
          <a:xfrm>
            <a:off x="1475656" y="4941168"/>
            <a:ext cx="1074737" cy="1143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36000" rIns="36000" anchor="ctr"/>
          <a:lstStyle/>
          <a:p>
            <a:pPr latinLnBrk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 결과</a:t>
            </a:r>
            <a:endParaRPr kumimoji="0" lang="en-US" altLang="ko-KR" sz="1600" dirty="0" smtClean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학교구성원</a:t>
            </a:r>
            <a:endParaRPr kumimoji="0" lang="en-US" altLang="ko-KR" sz="1600" dirty="0" smtClean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공유</a:t>
            </a:r>
            <a:endParaRPr kumimoji="0" lang="ko-KR" altLang="en-US" sz="16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08" name="AutoShape 11"/>
          <p:cNvSpPr>
            <a:spLocks noChangeArrowheads="1"/>
          </p:cNvSpPr>
          <p:nvPr/>
        </p:nvSpPr>
        <p:spPr bwMode="auto">
          <a:xfrm>
            <a:off x="3203848" y="4941168"/>
            <a:ext cx="1614488" cy="1169988"/>
          </a:xfrm>
          <a:prstGeom prst="homePlate">
            <a:avLst>
              <a:gd name="adj" fmla="val 32281"/>
            </a:avLst>
          </a:prstGeom>
          <a:solidFill>
            <a:srgbClr val="47FF47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09" name="Rectangle 18"/>
          <p:cNvSpPr>
            <a:spLocks noChangeArrowheads="1"/>
          </p:cNvSpPr>
          <p:nvPr/>
        </p:nvSpPr>
        <p:spPr bwMode="auto">
          <a:xfrm>
            <a:off x="3203848" y="4941168"/>
            <a:ext cx="1357313" cy="1143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36000" rIns="36000" anchor="ctr"/>
          <a:lstStyle/>
          <a:p>
            <a:pPr latinLnBrk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kumimoji="0" lang="ko-KR" altLang="en-US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 결과의</a:t>
            </a:r>
            <a:endParaRPr kumimoji="0" lang="en-US" altLang="ko-KR" sz="16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kumimoji="0" lang="ko-KR" altLang="en-US" sz="16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활용</a:t>
            </a:r>
          </a:p>
        </p:txBody>
      </p:sp>
      <p:sp>
        <p:nvSpPr>
          <p:cNvPr id="110" name="AutoShape 11"/>
          <p:cNvSpPr>
            <a:spLocks noChangeArrowheads="1"/>
          </p:cNvSpPr>
          <p:nvPr/>
        </p:nvSpPr>
        <p:spPr bwMode="auto">
          <a:xfrm>
            <a:off x="4860032" y="4941168"/>
            <a:ext cx="1471613" cy="1169987"/>
          </a:xfrm>
          <a:prstGeom prst="homePlate">
            <a:avLst>
              <a:gd name="adj" fmla="val 32295"/>
            </a:avLst>
          </a:prstGeom>
          <a:solidFill>
            <a:srgbClr val="33CC33"/>
          </a:solidFill>
          <a:ln w="9525">
            <a:noFill/>
            <a:miter lim="800000"/>
            <a:headEnd/>
            <a:tailEnd/>
          </a:ln>
          <a:effectLst>
            <a:outerShdw dist="50800" algn="ctr" rotWithShape="0">
              <a:srgbClr val="33CC33">
                <a:alpha val="50000"/>
              </a:srgbClr>
            </a:outerShdw>
          </a:effectLst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solidFill>
                <a:srgbClr val="373737"/>
              </a:solidFill>
            </a:endParaRPr>
          </a:p>
        </p:txBody>
      </p:sp>
      <p:sp>
        <p:nvSpPr>
          <p:cNvPr id="111" name="Rectangle 18"/>
          <p:cNvSpPr>
            <a:spLocks noChangeArrowheads="1"/>
          </p:cNvSpPr>
          <p:nvPr/>
        </p:nvSpPr>
        <p:spPr bwMode="auto">
          <a:xfrm>
            <a:off x="5004048" y="4941168"/>
            <a:ext cx="655637" cy="1219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36000" rIns="36000" anchor="ctr"/>
          <a:lstStyle/>
          <a:p>
            <a:pPr latinLnBrk="0">
              <a:lnSpc>
                <a:spcPct val="120000"/>
              </a:lnSpc>
              <a:defRPr/>
            </a:pPr>
            <a:r>
              <a:rPr kumimoji="0" lang="ko-KR" altLang="en-US" sz="1600" dirty="0" smtClean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평가 결과</a:t>
            </a:r>
            <a:endParaRPr kumimoji="0" lang="en-US" altLang="ko-KR" sz="1600" dirty="0">
              <a:solidFill>
                <a:schemeClr val="bg2">
                  <a:lumMod val="2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latinLnBrk="0">
              <a:lnSpc>
                <a:spcPct val="120000"/>
              </a:lnSpc>
              <a:defRPr/>
            </a:pPr>
            <a:r>
              <a:rPr kumimoji="0" lang="ko-KR" altLang="en-US" sz="1600" dirty="0">
                <a:solidFill>
                  <a:schemeClr val="bg2">
                    <a:lumMod val="2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학교정보공시</a:t>
            </a:r>
          </a:p>
        </p:txBody>
      </p:sp>
      <p:sp>
        <p:nvSpPr>
          <p:cNvPr id="112" name="직사각형 111"/>
          <p:cNvSpPr/>
          <p:nvPr/>
        </p:nvSpPr>
        <p:spPr>
          <a:xfrm>
            <a:off x="71406" y="4714884"/>
            <a:ext cx="8429684" cy="15716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0866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엑스포" pitchFamily="18" charset="-127"/>
                <a:ea typeface="휴먼엑스포" pitchFamily="18" charset="-127"/>
              </a:rPr>
              <a:t>평가 결과 및 활용</a:t>
            </a:r>
            <a:endParaRPr lang="ko-KR" altLang="en-US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5" name="대각선 방향의 모서리가 둥근 사각형 24"/>
          <p:cNvSpPr/>
          <p:nvPr/>
        </p:nvSpPr>
        <p:spPr>
          <a:xfrm>
            <a:off x="323850" y="1000108"/>
            <a:ext cx="8496622" cy="5453228"/>
          </a:xfrm>
          <a:prstGeom prst="round2DiagRect">
            <a:avLst>
              <a:gd name="adj1" fmla="val 4728"/>
              <a:gd name="adj2" fmla="val 0"/>
            </a:avLst>
          </a:prstGeom>
          <a:noFill/>
          <a:ln w="38100" cmpd="sng">
            <a:solidFill>
              <a:srgbClr val="38787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47" name="모서리가 둥근 직사각형 10"/>
          <p:cNvSpPr>
            <a:spLocks noChangeArrowheads="1"/>
          </p:cNvSpPr>
          <p:nvPr/>
        </p:nvSpPr>
        <p:spPr bwMode="auto">
          <a:xfrm>
            <a:off x="539552" y="3212976"/>
            <a:ext cx="8064000" cy="3024336"/>
          </a:xfrm>
          <a:prstGeom prst="roundRect">
            <a:avLst>
              <a:gd name="adj" fmla="val 9620"/>
            </a:avLst>
          </a:prstGeom>
          <a:solidFill>
            <a:srgbClr val="FFFFE7"/>
          </a:solidFill>
          <a:ln w="9525" algn="ctr">
            <a:solidFill>
              <a:srgbClr val="29486D"/>
            </a:solidFill>
            <a:prstDash val="sysDash"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latinLnBrk="0">
              <a:defRPr/>
            </a:pPr>
            <a:endParaRPr kumimoji="0" lang="ko-KR" altLang="en-US" sz="2000" i="1" dirty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" name="Oval 81"/>
          <p:cNvSpPr>
            <a:spLocks noChangeArrowheads="1"/>
          </p:cNvSpPr>
          <p:nvPr/>
        </p:nvSpPr>
        <p:spPr bwMode="auto">
          <a:xfrm>
            <a:off x="755576" y="3501008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642910" y="1214422"/>
            <a:ext cx="5105400" cy="555625"/>
            <a:chOff x="1248" y="2640"/>
            <a:chExt cx="3216" cy="350"/>
          </a:xfrm>
        </p:grpSpPr>
        <p:sp>
          <p:nvSpPr>
            <p:cNvPr id="21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22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/>
            </a:extLst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23" name="Text Box 15"/>
            <p:cNvSpPr txBox="1">
              <a:spLocks noChangeArrowheads="1"/>
            </p:cNvSpPr>
            <p:nvPr/>
          </p:nvSpPr>
          <p:spPr bwMode="gray">
            <a:xfrm>
              <a:off x="1833" y="2640"/>
              <a:ext cx="160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ko-KR" altLang="en-US" sz="2400" b="1" dirty="0" smtClean="0">
                  <a:solidFill>
                    <a:srgbClr val="000000"/>
                  </a:solidFill>
                  <a:latin typeface="휴먼엑스포" pitchFamily="18" charset="-127"/>
                  <a:ea typeface="휴먼엑스포" pitchFamily="18" charset="-127"/>
                </a:rPr>
                <a:t>평가 결과의 활용</a:t>
              </a:r>
              <a:endParaRPr lang="en-US" altLang="ko-KR" sz="2400" b="1" dirty="0">
                <a:solidFill>
                  <a:srgbClr val="000000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26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400" b="1" dirty="0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1</a:t>
              </a:r>
              <a:endParaRPr lang="en-US" altLang="ko-KR" sz="24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1043608" y="3356992"/>
            <a:ext cx="7358114" cy="836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25000"/>
              </a:lnSpc>
            </a:pPr>
            <a:r>
              <a:rPr lang="ko-KR" altLang="en-US" sz="2000" b="1" dirty="0" smtClean="0">
                <a:latin typeface="휴먼엑스포" pitchFamily="18" charset="-127"/>
                <a:ea typeface="휴먼엑스포" pitchFamily="18" charset="-127"/>
              </a:rPr>
              <a:t>학교평가 결과 자체 분석⇒차년도 계획 및 중장기 발전계획 수립⇒실천⇒평가 의 순환적 시스템 구축</a:t>
            </a:r>
          </a:p>
        </p:txBody>
      </p:sp>
      <p:sp>
        <p:nvSpPr>
          <p:cNvPr id="27" name="Oval 81"/>
          <p:cNvSpPr>
            <a:spLocks noChangeArrowheads="1"/>
          </p:cNvSpPr>
          <p:nvPr/>
        </p:nvSpPr>
        <p:spPr bwMode="auto">
          <a:xfrm>
            <a:off x="755576" y="4221088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1043608" y="4149080"/>
            <a:ext cx="7358114" cy="451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25000"/>
              </a:lnSpc>
            </a:pPr>
            <a:r>
              <a:rPr lang="ko-KR" altLang="en-US" sz="2000" b="1" dirty="0" smtClean="0">
                <a:latin typeface="휴먼엑스포" pitchFamily="18" charset="-127"/>
                <a:ea typeface="휴먼엑스포" pitchFamily="18" charset="-127"/>
              </a:rPr>
              <a:t>학교교육활동 개선의 기회로 활용</a:t>
            </a:r>
          </a:p>
        </p:txBody>
      </p:sp>
      <p:sp>
        <p:nvSpPr>
          <p:cNvPr id="34" name="Oval 81"/>
          <p:cNvSpPr>
            <a:spLocks noChangeArrowheads="1"/>
          </p:cNvSpPr>
          <p:nvPr/>
        </p:nvSpPr>
        <p:spPr bwMode="auto">
          <a:xfrm>
            <a:off x="755576" y="4725144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1043608" y="4653136"/>
            <a:ext cx="7358114" cy="451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25000"/>
              </a:lnSpc>
            </a:pPr>
            <a:r>
              <a:rPr lang="ko-KR" altLang="en-US" sz="2000" b="1" dirty="0" smtClean="0">
                <a:latin typeface="휴먼엑스포" pitchFamily="18" charset="-127"/>
                <a:ea typeface="휴먼엑스포" pitchFamily="18" charset="-127"/>
              </a:rPr>
              <a:t>차년도 학교교육계획</a:t>
            </a:r>
            <a:r>
              <a:rPr lang="en-US" altLang="ko-KR" sz="2000" b="1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2000" b="1" dirty="0" smtClean="0">
                <a:latin typeface="휴먼엑스포" pitchFamily="18" charset="-127"/>
                <a:ea typeface="휴먼엑스포" pitchFamily="18" charset="-127"/>
              </a:rPr>
              <a:t>중장기 발전계획 수립에  반영</a:t>
            </a:r>
          </a:p>
        </p:txBody>
      </p:sp>
      <p:sp>
        <p:nvSpPr>
          <p:cNvPr id="39" name="Oval 81"/>
          <p:cNvSpPr>
            <a:spLocks noChangeArrowheads="1"/>
          </p:cNvSpPr>
          <p:nvPr/>
        </p:nvSpPr>
        <p:spPr bwMode="auto">
          <a:xfrm>
            <a:off x="755576" y="5157192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1043608" y="5157192"/>
            <a:ext cx="7358114" cy="451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25000"/>
              </a:lnSpc>
            </a:pPr>
            <a:r>
              <a:rPr lang="ko-KR" altLang="en-US" sz="2000" b="1" dirty="0" smtClean="0">
                <a:latin typeface="휴먼엑스포" pitchFamily="18" charset="-127"/>
                <a:ea typeface="휴먼엑스포" pitchFamily="18" charset="-127"/>
              </a:rPr>
              <a:t>특색 있는 학교 교육활동을 선정하고 추진하는데 활용 </a:t>
            </a:r>
          </a:p>
        </p:txBody>
      </p:sp>
      <p:sp>
        <p:nvSpPr>
          <p:cNvPr id="43" name="Oval 81"/>
          <p:cNvSpPr>
            <a:spLocks noChangeArrowheads="1"/>
          </p:cNvSpPr>
          <p:nvPr/>
        </p:nvSpPr>
        <p:spPr bwMode="auto">
          <a:xfrm>
            <a:off x="755576" y="5661248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1043608" y="5589240"/>
            <a:ext cx="7358114" cy="451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25000"/>
              </a:lnSpc>
            </a:pPr>
            <a:r>
              <a:rPr lang="ko-KR" altLang="en-US" sz="2000" b="1" dirty="0" smtClean="0">
                <a:latin typeface="휴먼엑스포" pitchFamily="18" charset="-127"/>
                <a:ea typeface="휴먼엑스포" pitchFamily="18" charset="-127"/>
              </a:rPr>
              <a:t>각종 교육활동 및 프로그램을 내실 있게 운영하는데 활용</a:t>
            </a:r>
          </a:p>
        </p:txBody>
      </p:sp>
      <p:sp>
        <p:nvSpPr>
          <p:cNvPr id="31" name="모서리가 둥근 직사각형 10"/>
          <p:cNvSpPr>
            <a:spLocks noChangeArrowheads="1"/>
          </p:cNvSpPr>
          <p:nvPr/>
        </p:nvSpPr>
        <p:spPr bwMode="auto">
          <a:xfrm>
            <a:off x="571472" y="2132855"/>
            <a:ext cx="7960968" cy="576065"/>
          </a:xfrm>
          <a:prstGeom prst="roundRect">
            <a:avLst>
              <a:gd name="adj" fmla="val 9620"/>
            </a:avLst>
          </a:prstGeom>
          <a:solidFill>
            <a:srgbClr val="FFFFE7"/>
          </a:solidFill>
          <a:ln w="9525" algn="ctr">
            <a:solidFill>
              <a:srgbClr val="29486D"/>
            </a:solidFill>
            <a:prstDash val="sysDash"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latinLnBrk="0">
              <a:defRPr/>
            </a:pPr>
            <a:endParaRPr kumimoji="0" lang="ko-KR" altLang="en-US" sz="200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5" name="Oval 81"/>
          <p:cNvSpPr>
            <a:spLocks noChangeArrowheads="1"/>
          </p:cNvSpPr>
          <p:nvPr/>
        </p:nvSpPr>
        <p:spPr bwMode="auto">
          <a:xfrm>
            <a:off x="755576" y="2348880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1043608" y="2204864"/>
            <a:ext cx="7358114" cy="451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25000"/>
              </a:lnSpc>
            </a:pPr>
            <a:r>
              <a:rPr lang="ko-KR" altLang="en-US" sz="2000" b="1" dirty="0" err="1" smtClean="0">
                <a:latin typeface="휴먼엑스포" pitchFamily="18" charset="-127"/>
                <a:ea typeface="휴먼엑스포" pitchFamily="18" charset="-127"/>
              </a:rPr>
              <a:t>자체평가회</a:t>
            </a:r>
            <a:r>
              <a:rPr lang="ko-KR" altLang="en-US" sz="2000" b="1" dirty="0" smtClean="0">
                <a:latin typeface="휴먼엑스포" pitchFamily="18" charset="-127"/>
                <a:ea typeface="휴먼엑스포" pitchFamily="18" charset="-127"/>
              </a:rPr>
              <a:t> 개최 </a:t>
            </a:r>
            <a:r>
              <a:rPr lang="en-US" altLang="ko-KR" sz="2000" b="1" dirty="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2000" b="1" dirty="0" smtClean="0">
                <a:latin typeface="휴먼엑스포" pitchFamily="18" charset="-127"/>
                <a:ea typeface="휴먼엑스포" pitchFamily="18" charset="-127"/>
              </a:rPr>
              <a:t>학교구성원 피드백 제시</a:t>
            </a:r>
          </a:p>
        </p:txBody>
      </p:sp>
      <p:sp>
        <p:nvSpPr>
          <p:cNvPr id="37" name="모서리가 둥근 직사각형 10"/>
          <p:cNvSpPr>
            <a:spLocks noChangeArrowheads="1"/>
          </p:cNvSpPr>
          <p:nvPr/>
        </p:nvSpPr>
        <p:spPr bwMode="auto">
          <a:xfrm>
            <a:off x="3419872" y="2852936"/>
            <a:ext cx="2088232" cy="504057"/>
          </a:xfrm>
          <a:prstGeom prst="roundRect">
            <a:avLst>
              <a:gd name="adj" fmla="val 9620"/>
            </a:avLst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29486D"/>
            </a:solidFill>
            <a:prstDash val="sysDash"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latinLnBrk="0">
              <a:defRPr/>
            </a:pPr>
            <a:endParaRPr kumimoji="0" lang="ko-KR" altLang="en-US" sz="200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3851920" y="2852936"/>
            <a:ext cx="1584176" cy="451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25000"/>
              </a:lnSpc>
            </a:pPr>
            <a:r>
              <a:rPr lang="ko-KR" altLang="en-US" sz="2000" b="1" dirty="0" smtClean="0">
                <a:latin typeface="휴먼엑스포" pitchFamily="18" charset="-127"/>
                <a:ea typeface="휴먼엑스포" pitchFamily="18" charset="-127"/>
              </a:rPr>
              <a:t>결과 활용 </a:t>
            </a:r>
          </a:p>
        </p:txBody>
      </p:sp>
    </p:spTree>
    <p:extLst>
      <p:ext uri="{BB962C8B-B14F-4D97-AF65-F5344CB8AC3E}">
        <p14:creationId xmlns:p14="http://schemas.microsoft.com/office/powerpoint/2010/main" xmlns="" val="180866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엑스포" pitchFamily="18" charset="-127"/>
                <a:ea typeface="휴먼엑스포" pitchFamily="18" charset="-127"/>
              </a:rPr>
              <a:t>평가 결과 및 활용</a:t>
            </a:r>
            <a:endParaRPr lang="ko-KR" altLang="en-US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5" name="대각선 방향의 모서리가 둥근 사각형 24"/>
          <p:cNvSpPr/>
          <p:nvPr/>
        </p:nvSpPr>
        <p:spPr>
          <a:xfrm>
            <a:off x="357158" y="1214422"/>
            <a:ext cx="8496622" cy="4929222"/>
          </a:xfrm>
          <a:prstGeom prst="round2DiagRect">
            <a:avLst>
              <a:gd name="adj1" fmla="val 4728"/>
              <a:gd name="adj2" fmla="val 0"/>
            </a:avLst>
          </a:prstGeom>
          <a:noFill/>
          <a:ln w="38100" cmpd="sng">
            <a:solidFill>
              <a:srgbClr val="38787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34" name="Group 17"/>
          <p:cNvGrpSpPr>
            <a:grpSpLocks/>
          </p:cNvGrpSpPr>
          <p:nvPr/>
        </p:nvGrpSpPr>
        <p:grpSpPr bwMode="auto">
          <a:xfrm>
            <a:off x="642910" y="1428736"/>
            <a:ext cx="5105400" cy="555625"/>
            <a:chOff x="1248" y="3230"/>
            <a:chExt cx="3216" cy="350"/>
          </a:xfrm>
        </p:grpSpPr>
        <p:sp>
          <p:nvSpPr>
            <p:cNvPr id="35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36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/>
            </a:extLst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40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400" b="1" dirty="0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41" name="Text Box 15"/>
          <p:cNvSpPr txBox="1">
            <a:spLocks noChangeArrowheads="1"/>
          </p:cNvSpPr>
          <p:nvPr/>
        </p:nvSpPr>
        <p:spPr bwMode="gray">
          <a:xfrm>
            <a:off x="1500166" y="1428736"/>
            <a:ext cx="25490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400" b="1" dirty="0" smtClean="0">
                <a:solidFill>
                  <a:srgbClr val="000000"/>
                </a:solidFill>
                <a:latin typeface="휴먼엑스포" pitchFamily="18" charset="-127"/>
                <a:ea typeface="휴먼엑스포" pitchFamily="18" charset="-127"/>
              </a:rPr>
              <a:t>평가 결과의 공개</a:t>
            </a:r>
            <a:endParaRPr lang="en-US" altLang="ko-KR" sz="2400" b="1" dirty="0">
              <a:solidFill>
                <a:srgbClr val="000000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48" name="Oval 81"/>
          <p:cNvSpPr>
            <a:spLocks noChangeArrowheads="1"/>
          </p:cNvSpPr>
          <p:nvPr/>
        </p:nvSpPr>
        <p:spPr bwMode="auto">
          <a:xfrm>
            <a:off x="714348" y="2214554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51" name="Text Box 51"/>
          <p:cNvSpPr txBox="1">
            <a:spLocks noChangeArrowheads="1"/>
          </p:cNvSpPr>
          <p:nvPr/>
        </p:nvSpPr>
        <p:spPr bwMode="auto">
          <a:xfrm>
            <a:off x="1071538" y="2214554"/>
            <a:ext cx="7500990" cy="285752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학교홈페이지 </a:t>
            </a: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: 2014. 1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월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52" name="Oval 81"/>
          <p:cNvSpPr>
            <a:spLocks noChangeArrowheads="1"/>
          </p:cNvSpPr>
          <p:nvPr/>
        </p:nvSpPr>
        <p:spPr bwMode="auto">
          <a:xfrm>
            <a:off x="714348" y="3143248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53" name="Text Box 51"/>
          <p:cNvSpPr txBox="1">
            <a:spLocks noChangeArrowheads="1"/>
          </p:cNvSpPr>
          <p:nvPr/>
        </p:nvSpPr>
        <p:spPr bwMode="auto">
          <a:xfrm>
            <a:off x="1000100" y="3143248"/>
            <a:ext cx="7500990" cy="285752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400" b="1" dirty="0" err="1" smtClean="0">
                <a:latin typeface="휴먼엑스포" pitchFamily="18" charset="-127"/>
                <a:ea typeface="휴먼엑스포" pitchFamily="18" charset="-127"/>
              </a:rPr>
              <a:t>학교알리미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: 2014. 2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월 중순</a:t>
            </a: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공시 기간 중</a:t>
            </a: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)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 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59" name="Oval 81"/>
          <p:cNvSpPr>
            <a:spLocks noChangeArrowheads="1"/>
          </p:cNvSpPr>
          <p:nvPr/>
        </p:nvSpPr>
        <p:spPr bwMode="auto">
          <a:xfrm>
            <a:off x="785786" y="4857760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60" name="Text Box 51"/>
          <p:cNvSpPr txBox="1">
            <a:spLocks noChangeArrowheads="1"/>
          </p:cNvSpPr>
          <p:nvPr/>
        </p:nvSpPr>
        <p:spPr bwMode="auto">
          <a:xfrm>
            <a:off x="1071538" y="4857760"/>
            <a:ext cx="7500990" cy="285752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후속 컨설팅 지원 </a:t>
            </a: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2400" b="1" dirty="0" err="1" smtClean="0">
                <a:latin typeface="휴먼엑스포" pitchFamily="18" charset="-127"/>
                <a:ea typeface="휴먼엑스포" pitchFamily="18" charset="-127"/>
              </a:rPr>
              <a:t>교육지원청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61" name="Oval 81"/>
          <p:cNvSpPr>
            <a:spLocks noChangeArrowheads="1"/>
          </p:cNvSpPr>
          <p:nvPr/>
        </p:nvSpPr>
        <p:spPr bwMode="auto">
          <a:xfrm>
            <a:off x="785786" y="5357826"/>
            <a:ext cx="216024" cy="216917"/>
          </a:xfrm>
          <a:prstGeom prst="ellipse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009900">
                  <a:gamma/>
                  <a:shade val="26275"/>
                  <a:invGamma/>
                </a:srgbClr>
              </a:gs>
            </a:gsLst>
            <a:path path="rect">
              <a:fillToRect r="100000" b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gradFill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5400000" scaled="0"/>
              </a:gradFill>
            </a:endParaRPr>
          </a:p>
        </p:txBody>
      </p:sp>
      <p:sp>
        <p:nvSpPr>
          <p:cNvPr id="62" name="Text Box 51"/>
          <p:cNvSpPr txBox="1">
            <a:spLocks noChangeArrowheads="1"/>
          </p:cNvSpPr>
          <p:nvPr/>
        </p:nvSpPr>
        <p:spPr bwMode="auto">
          <a:xfrm>
            <a:off x="1071538" y="5357826"/>
            <a:ext cx="7500990" cy="285752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심층 컨설팅 지원 </a:t>
            </a: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연구원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  <p:grpSp>
        <p:nvGrpSpPr>
          <p:cNvPr id="63" name="Group 7"/>
          <p:cNvGrpSpPr>
            <a:grpSpLocks/>
          </p:cNvGrpSpPr>
          <p:nvPr/>
        </p:nvGrpSpPr>
        <p:grpSpPr bwMode="auto">
          <a:xfrm>
            <a:off x="571472" y="4000504"/>
            <a:ext cx="5105400" cy="555625"/>
            <a:chOff x="1248" y="2030"/>
            <a:chExt cx="3216" cy="350"/>
          </a:xfrm>
        </p:grpSpPr>
        <p:sp>
          <p:nvSpPr>
            <p:cNvPr id="6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6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/>
            </a:extLst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ko-KR" altLang="en-US" b="1">
                <a:latin typeface="+mn-ea"/>
                <a:ea typeface="+mn-ea"/>
              </a:endParaRPr>
            </a:p>
          </p:txBody>
        </p:sp>
        <p:sp>
          <p:nvSpPr>
            <p:cNvPr id="66" name="Text Box 10"/>
            <p:cNvSpPr txBox="1">
              <a:spLocks noChangeArrowheads="1"/>
            </p:cNvSpPr>
            <p:nvPr/>
          </p:nvSpPr>
          <p:spPr bwMode="gray">
            <a:xfrm>
              <a:off x="1788" y="2072"/>
              <a:ext cx="265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2400" b="1" smtClean="0">
                  <a:solidFill>
                    <a:srgbClr val="000000"/>
                  </a:solidFill>
                  <a:latin typeface="휴먼엑스포" pitchFamily="18" charset="-127"/>
                  <a:ea typeface="휴먼엑스포" pitchFamily="18" charset="-127"/>
                </a:rPr>
                <a:t>평가결과에 따른 컨설팅 지원 </a:t>
              </a:r>
              <a:endParaRPr lang="en-US" altLang="ko-KR" sz="2400" b="1" dirty="0">
                <a:solidFill>
                  <a:srgbClr val="000000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6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400" b="1" dirty="0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3</a:t>
              </a:r>
              <a:endParaRPr lang="en-US" altLang="ko-KR" sz="24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68" name="Text Box 51"/>
          <p:cNvSpPr txBox="1">
            <a:spLocks noChangeArrowheads="1"/>
          </p:cNvSpPr>
          <p:nvPr/>
        </p:nvSpPr>
        <p:spPr bwMode="auto">
          <a:xfrm>
            <a:off x="1071538" y="2643182"/>
            <a:ext cx="7500990" cy="285752"/>
          </a:xfrm>
          <a:prstGeom prst="rect">
            <a:avLst/>
          </a:prstGeom>
          <a:solidFill>
            <a:srgbClr val="FFFFE7"/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0" rIns="36000" bIns="0" anchor="ctr"/>
          <a:lstStyle/>
          <a:p>
            <a:pPr>
              <a:spcBef>
                <a:spcPct val="50000"/>
              </a:spcBef>
              <a:defRPr/>
            </a:pP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- ‘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학교평가</a:t>
            </a:r>
            <a:r>
              <a:rPr lang="en-US" altLang="ko-KR" sz="2400" b="1" dirty="0" smtClean="0">
                <a:latin typeface="휴먼엑스포" pitchFamily="18" charset="-127"/>
                <a:ea typeface="휴먼엑스포" pitchFamily="18" charset="-127"/>
              </a:rPr>
              <a:t>’ </a:t>
            </a:r>
            <a:r>
              <a:rPr lang="ko-KR" altLang="en-US" sz="2400" b="1" dirty="0" smtClean="0">
                <a:latin typeface="휴먼엑스포" pitchFamily="18" charset="-127"/>
                <a:ea typeface="휴먼엑스포" pitchFamily="18" charset="-127"/>
              </a:rPr>
              <a:t>메뉴 구축</a:t>
            </a:r>
            <a:endParaRPr lang="ko-KR" altLang="en-US" sz="2400" b="1" dirty="0"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866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 descr="나비 내지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</a:blip>
          <a:srcRect l="22721" t="11265" r="55591" b="48094"/>
          <a:stretch>
            <a:fillRect/>
          </a:stretch>
        </p:blipFill>
        <p:spPr>
          <a:xfrm>
            <a:off x="7020272" y="4581128"/>
            <a:ext cx="1812414" cy="1714512"/>
          </a:xfrm>
          <a:prstGeom prst="rect">
            <a:avLst/>
          </a:prstGeom>
        </p:spPr>
      </p:pic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엑스포" pitchFamily="18" charset="-127"/>
                <a:ea typeface="휴먼엑스포" pitchFamily="18" charset="-127"/>
              </a:rPr>
              <a:t>마무리</a:t>
            </a:r>
            <a:endParaRPr lang="ko-KR" altLang="en-US" dirty="0"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24" name="다이어그램 23"/>
          <p:cNvGraphicFramePr/>
          <p:nvPr/>
        </p:nvGraphicFramePr>
        <p:xfrm>
          <a:off x="1500166" y="2428868"/>
          <a:ext cx="6096000" cy="357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42844" y="928670"/>
            <a:ext cx="3714776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학교자체평가의 성공적 정착</a:t>
            </a:r>
            <a:endParaRPr kumimoji="0" lang="ko-KR" altLang="en-US" sz="20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866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 descr="나비 내지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</a:blip>
          <a:srcRect l="22721" t="11265" r="55591" b="48094"/>
          <a:stretch>
            <a:fillRect/>
          </a:stretch>
        </p:blipFill>
        <p:spPr>
          <a:xfrm>
            <a:off x="7786710" y="5143512"/>
            <a:ext cx="1045976" cy="1152128"/>
          </a:xfrm>
          <a:prstGeom prst="rect">
            <a:avLst/>
          </a:prstGeom>
        </p:spPr>
      </p:pic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엑스포" pitchFamily="18" charset="-127"/>
                <a:ea typeface="휴먼엑스포" pitchFamily="18" charset="-127"/>
              </a:rPr>
              <a:t>마무리</a:t>
            </a:r>
            <a:endParaRPr lang="ko-KR" altLang="en-US" dirty="0"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24" name="다이어그램 23"/>
          <p:cNvGraphicFramePr/>
          <p:nvPr/>
        </p:nvGraphicFramePr>
        <p:xfrm>
          <a:off x="1500166" y="2428868"/>
          <a:ext cx="6096000" cy="357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42844" y="928670"/>
            <a:ext cx="3714776" cy="4001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학교자체평가로</a:t>
            </a:r>
            <a:endParaRPr kumimoji="0" lang="ko-KR" altLang="en-US" sz="20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866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-396552" y="2852936"/>
            <a:ext cx="9001000" cy="123110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196850">
            <a:bevelT w="101600"/>
          </a:sp3d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4000" b="1" baseline="-3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진정한 학교발전은 </a:t>
            </a:r>
            <a:r>
              <a:rPr lang="ko-KR" altLang="en-US" sz="4000" b="1" baseline="-3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3399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소통</a:t>
            </a:r>
            <a:r>
              <a:rPr lang="ko-KR" altLang="en-US" sz="4000" b="1" baseline="-3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과 </a:t>
            </a:r>
            <a:r>
              <a:rPr lang="ko-KR" altLang="en-US" sz="4000" b="1" baseline="-3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3399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협력</a:t>
            </a:r>
            <a:r>
              <a:rPr lang="ko-KR" altLang="en-US" sz="4000" b="1" baseline="-3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에 기반한</a:t>
            </a:r>
            <a:endParaRPr lang="en-US" altLang="ko-KR" sz="4000" b="1" baseline="-30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50800" algn="tl" rotWithShape="0">
                  <a:srgbClr val="000000"/>
                </a:outerShdw>
              </a:effectLst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4000" b="1" baseline="-3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 </a:t>
            </a:r>
            <a:endParaRPr lang="en-US" altLang="ko-KR" sz="4000" b="1" baseline="-30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50800" algn="tl" rotWithShape="0">
                  <a:srgbClr val="000000"/>
                </a:outerShdw>
              </a:effectLst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4000" b="1" baseline="-3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3399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학교자체평가</a:t>
            </a:r>
            <a:r>
              <a:rPr kumimoji="0" lang="ko-KR" altLang="en-US" sz="4000" b="1" baseline="-3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로부터 </a:t>
            </a:r>
            <a:r>
              <a:rPr lang="ko-KR" altLang="en-US" sz="4000" b="1" baseline="-3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가능합니다</a:t>
            </a:r>
            <a:endParaRPr kumimoji="0" lang="en-US" altLang="ko-KR" sz="4000" b="1" baseline="-30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50800" algn="tl" rotWithShape="0">
                  <a:srgbClr val="000000"/>
                </a:outerShdw>
              </a:effectLst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/>
          <p:cNvSpPr>
            <a:spLocks noGrp="1"/>
          </p:cNvSpPr>
          <p:nvPr>
            <p:ph type="title"/>
          </p:nvPr>
        </p:nvSpPr>
        <p:spPr>
          <a:xfrm>
            <a:off x="1187624" y="0"/>
            <a:ext cx="7776864" cy="901304"/>
          </a:xfrm>
          <a:prstGeom prst="rect">
            <a:avLst/>
          </a:prstGeom>
        </p:spPr>
        <p:txBody>
          <a:bodyPr/>
          <a:lstStyle/>
          <a:p>
            <a:r>
              <a:rPr lang="ko-KR" altLang="en-US" b="0" dirty="0" smtClean="0">
                <a:latin typeface="HY헤드라인M" pitchFamily="18" charset="-127"/>
                <a:ea typeface="HY헤드라인M" pitchFamily="18" charset="-127"/>
              </a:rPr>
              <a:t>학교자체평가란</a:t>
            </a:r>
            <a:r>
              <a:rPr lang="en-US" altLang="ko-KR" b="0" dirty="0" smtClean="0"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2060575"/>
            <a:ext cx="9144000" cy="3323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800" spc="-150" dirty="0" smtClean="0">
                <a:latin typeface="HY동녘B" pitchFamily="18" charset="-127"/>
                <a:ea typeface="HY동녘B" pitchFamily="18" charset="-127"/>
              </a:rPr>
              <a:t>    </a:t>
            </a:r>
            <a:endParaRPr lang="en-US" altLang="ko-KR" sz="2800" dirty="0" smtClean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  <a:cs typeface="함초롬바탕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  <a:cs typeface="함초롬바탕" pitchFamily="18" charset="-127"/>
              </a:rPr>
              <a:t>   </a:t>
            </a:r>
            <a:endParaRPr lang="en-US" altLang="ko-KR" sz="2800" dirty="0" smtClean="0">
              <a:latin typeface="HY헤드라인M" pitchFamily="18" charset="-127"/>
              <a:ea typeface="HY헤드라인M" pitchFamily="18" charset="-127"/>
              <a:cs typeface="함초롬바탕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800" dirty="0" smtClean="0">
                <a:latin typeface="HY헤드라인M" pitchFamily="18" charset="-127"/>
                <a:ea typeface="HY헤드라인M" pitchFamily="18" charset="-127"/>
                <a:cs typeface="함초롬바탕" pitchFamily="18" charset="-127"/>
              </a:rPr>
              <a:t>   </a:t>
            </a:r>
            <a:endParaRPr lang="en-US" altLang="ko-KR" sz="2800" dirty="0" smtClean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  <a:cs typeface="함초롬바탕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800" spc="-150" dirty="0" smtClean="0">
                <a:latin typeface="HY헤드라인M" pitchFamily="18" charset="-127"/>
                <a:ea typeface="HY헤드라인M" pitchFamily="18" charset="-127"/>
                <a:cs typeface="함초롬바탕" pitchFamily="18" charset="-127"/>
              </a:rPr>
              <a:t>    </a:t>
            </a:r>
            <a:r>
              <a:rPr lang="ko-KR" altLang="en-US" sz="2800" spc="-150" dirty="0" smtClean="0">
                <a:latin typeface="HY동녘B" pitchFamily="18" charset="-127"/>
                <a:ea typeface="HY동녘B" pitchFamily="18" charset="-127"/>
              </a:rPr>
              <a:t> </a:t>
            </a:r>
            <a:endParaRPr lang="en-US" altLang="ko-KR" sz="2800" spc="-15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  <a:defRPr/>
            </a:pPr>
            <a:endParaRPr lang="ko-KR" altLang="en-US" sz="2800" spc="-150" dirty="0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11" name="대각선 방향의 모서리가 둥근 사각형 10"/>
          <p:cNvSpPr/>
          <p:nvPr/>
        </p:nvSpPr>
        <p:spPr>
          <a:xfrm>
            <a:off x="214282" y="1071546"/>
            <a:ext cx="8786874" cy="5214974"/>
          </a:xfrm>
          <a:prstGeom prst="round2DiagRect">
            <a:avLst>
              <a:gd name="adj1" fmla="val 4728"/>
              <a:gd name="adj2" fmla="val 0"/>
            </a:avLst>
          </a:prstGeom>
          <a:noFill/>
          <a:ln w="38100" cmpd="sng">
            <a:solidFill>
              <a:srgbClr val="38787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6" name="AutoShape 249"/>
          <p:cNvSpPr>
            <a:spLocks noChangeArrowheads="1"/>
          </p:cNvSpPr>
          <p:nvPr/>
        </p:nvSpPr>
        <p:spPr bwMode="auto">
          <a:xfrm>
            <a:off x="2483768" y="1340768"/>
            <a:ext cx="4176464" cy="792088"/>
          </a:xfrm>
          <a:prstGeom prst="roundRect">
            <a:avLst>
              <a:gd name="adj" fmla="val 9028"/>
            </a:avLst>
          </a:prstGeom>
          <a:gradFill rotWithShape="0">
            <a:gsLst>
              <a:gs pos="0">
                <a:srgbClr val="6807B9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kumimoji="0" lang="ko-KR" altLang="en-US" sz="2400" b="1" kern="0" dirty="0" smtClean="0">
                <a:solidFill>
                  <a:srgbClr val="FFFF00"/>
                </a:solidFill>
                <a:latin typeface="휴먼엑스포" pitchFamily="18" charset="-127"/>
                <a:ea typeface="휴먼엑스포" pitchFamily="18" charset="-127"/>
              </a:rPr>
              <a:t>학교가 스스로 평가</a:t>
            </a:r>
            <a:endParaRPr kumimoji="0" lang="ko-KR" altLang="ko-KR" sz="2400" b="1" kern="0" dirty="0">
              <a:solidFill>
                <a:srgbClr val="FFFF00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7" name="AutoShape 249"/>
          <p:cNvSpPr>
            <a:spLocks noChangeArrowheads="1"/>
          </p:cNvSpPr>
          <p:nvPr/>
        </p:nvSpPr>
        <p:spPr bwMode="auto">
          <a:xfrm>
            <a:off x="827584" y="2708920"/>
            <a:ext cx="7560840" cy="792088"/>
          </a:xfrm>
          <a:prstGeom prst="roundRect">
            <a:avLst>
              <a:gd name="adj" fmla="val 9028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교육목표  달성 </a:t>
            </a:r>
            <a:r>
              <a:rPr kumimoji="0" lang="en-US" altLang="ko-KR" sz="2400" b="1" kern="0" dirty="0" smtClean="0">
                <a:latin typeface="휴먼엑스포" pitchFamily="18" charset="-127"/>
                <a:ea typeface="휴먼엑스포" pitchFamily="18" charset="-127"/>
              </a:rPr>
              <a:t>+ </a:t>
            </a: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교육적  </a:t>
            </a:r>
            <a:r>
              <a:rPr kumimoji="0" lang="ko-KR" altLang="en-US" sz="2400" b="1" kern="0" dirty="0" err="1" smtClean="0">
                <a:latin typeface="휴먼엑스포" pitchFamily="18" charset="-127"/>
                <a:ea typeface="휴먼엑스포" pitchFamily="18" charset="-127"/>
              </a:rPr>
              <a:t>환류</a:t>
            </a: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       학교 개선</a:t>
            </a:r>
            <a:r>
              <a:rPr kumimoji="0" lang="en-US" altLang="ko-KR" sz="2400" b="1" kern="0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발전</a:t>
            </a:r>
            <a:endParaRPr kumimoji="0" lang="ko-KR" altLang="ko-KR" sz="2400" b="1" kern="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9" name="AutoShape 249"/>
          <p:cNvSpPr>
            <a:spLocks noChangeArrowheads="1"/>
          </p:cNvSpPr>
          <p:nvPr/>
        </p:nvSpPr>
        <p:spPr bwMode="auto">
          <a:xfrm>
            <a:off x="539552" y="3717032"/>
            <a:ext cx="8136904" cy="1872208"/>
          </a:xfrm>
          <a:prstGeom prst="roundRect">
            <a:avLst>
              <a:gd name="adj" fmla="val 9028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 pitchFamily="2" charset="2"/>
              <a:buChar char="Ø"/>
              <a:defRPr/>
            </a:pP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 학교</a:t>
            </a:r>
            <a:r>
              <a:rPr kumimoji="0" lang="en-US" altLang="ko-KR" sz="2400" b="1" kern="0" dirty="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구성원</a:t>
            </a:r>
            <a:r>
              <a:rPr kumimoji="0" lang="en-US" altLang="ko-KR" sz="2400" b="1" kern="0" dirty="0" smtClean="0">
                <a:latin typeface="휴먼엑스포" pitchFamily="18" charset="-127"/>
                <a:ea typeface="휴먼엑스포" pitchFamily="18" charset="-127"/>
              </a:rPr>
              <a:t>)</a:t>
            </a: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kumimoji="0" lang="en-US" altLang="ko-KR" sz="2400" b="1" kern="0" dirty="0" smtClean="0">
                <a:latin typeface="휴먼엑스포" pitchFamily="18" charset="-127"/>
                <a:ea typeface="휴먼엑스포" pitchFamily="18" charset="-127"/>
              </a:rPr>
              <a:t>= </a:t>
            </a: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평가행위자</a:t>
            </a:r>
            <a:r>
              <a:rPr kumimoji="0" lang="en-US" altLang="ko-KR" sz="2400" b="1" kern="0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평가 대상</a:t>
            </a:r>
            <a:r>
              <a:rPr kumimoji="0" lang="en-US" altLang="ko-KR" sz="2400" b="1" kern="0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결과 </a:t>
            </a:r>
            <a:r>
              <a:rPr kumimoji="0" lang="ko-KR" altLang="en-US" sz="2400" b="1" kern="0" dirty="0" err="1" smtClean="0">
                <a:latin typeface="휴먼엑스포" pitchFamily="18" charset="-127"/>
                <a:ea typeface="휴먼엑스포" pitchFamily="18" charset="-127"/>
              </a:rPr>
              <a:t>활용자</a:t>
            </a:r>
            <a:endParaRPr kumimoji="0" lang="en-US" altLang="ko-KR" sz="2400" b="1" kern="0" dirty="0" smtClean="0">
              <a:latin typeface="휴먼엑스포" pitchFamily="18" charset="-127"/>
              <a:ea typeface="휴먼엑스포" pitchFamily="18" charset="-127"/>
            </a:endParaRPr>
          </a:p>
          <a:p>
            <a:pPr fontAlgn="auto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 pitchFamily="2" charset="2"/>
              <a:buChar char="Ø"/>
              <a:defRPr/>
            </a:pPr>
            <a:r>
              <a:rPr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 능력 참조 평가</a:t>
            </a:r>
            <a:r>
              <a:rPr lang="en-US" altLang="ko-KR" sz="2400" b="1" kern="0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성장 참조 평가 지향</a:t>
            </a:r>
            <a:endParaRPr lang="en-US" altLang="ko-KR" sz="2400" b="1" kern="0" dirty="0" smtClean="0">
              <a:solidFill>
                <a:srgbClr val="0000FF"/>
              </a:solidFill>
              <a:latin typeface="휴먼엑스포" pitchFamily="18" charset="-127"/>
              <a:ea typeface="휴먼엑스포" pitchFamily="18" charset="-127"/>
            </a:endParaRPr>
          </a:p>
          <a:p>
            <a:pPr fontAlgn="auto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 pitchFamily="2" charset="2"/>
              <a:buChar char="Ø"/>
              <a:defRPr/>
            </a:pP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 성공 조건 </a:t>
            </a:r>
            <a:r>
              <a:rPr kumimoji="0" lang="en-US" altLang="ko-KR" sz="2400" b="1" kern="0" dirty="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자율성</a:t>
            </a:r>
            <a:r>
              <a:rPr kumimoji="0" lang="en-US" altLang="ko-KR" sz="2400" b="1" kern="0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개방성</a:t>
            </a:r>
            <a:r>
              <a:rPr kumimoji="0" lang="en-US" altLang="ko-KR" sz="2400" b="1" kern="0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참여와 </a:t>
            </a:r>
            <a:r>
              <a:rPr kumimoji="0" lang="ko-KR" altLang="en-US" sz="2400" b="1" kern="0" dirty="0" err="1" smtClean="0">
                <a:latin typeface="휴먼엑스포" pitchFamily="18" charset="-127"/>
                <a:ea typeface="휴먼엑스포" pitchFamily="18" charset="-127"/>
              </a:rPr>
              <a:t>공유성</a:t>
            </a:r>
            <a:r>
              <a:rPr kumimoji="0" lang="en-US" altLang="ko-KR" sz="2400" b="1" kern="0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kumimoji="0" lang="ko-KR" altLang="en-US" sz="2400" b="1" kern="0" dirty="0" err="1" smtClean="0">
                <a:latin typeface="휴먼엑스포" pitchFamily="18" charset="-127"/>
                <a:ea typeface="휴먼엑스포" pitchFamily="18" charset="-127"/>
              </a:rPr>
              <a:t>행재정</a:t>
            </a:r>
            <a:r>
              <a:rPr kumimoji="0" lang="ko-KR" altLang="en-US" sz="2400" b="1" kern="0" dirty="0" smtClean="0">
                <a:latin typeface="휴먼엑스포" pitchFamily="18" charset="-127"/>
                <a:ea typeface="휴먼엑스포" pitchFamily="18" charset="-127"/>
              </a:rPr>
              <a:t> 지원</a:t>
            </a:r>
            <a:endParaRPr kumimoji="0" lang="ko-KR" altLang="ko-KR" sz="2400" b="1" kern="0" dirty="0">
              <a:solidFill>
                <a:srgbClr val="0000FF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1" name="톱니 모양의 오른쪽 화살표 20"/>
          <p:cNvSpPr/>
          <p:nvPr/>
        </p:nvSpPr>
        <p:spPr bwMode="auto">
          <a:xfrm>
            <a:off x="5364088" y="2924944"/>
            <a:ext cx="504056" cy="360040"/>
          </a:xfrm>
          <a:prstGeom prst="notchedRightArrow">
            <a:avLst/>
          </a:prstGeom>
          <a:solidFill>
            <a:srgbClr val="FFFFE7"/>
          </a:solidFill>
          <a:ln w="9525" algn="ctr">
            <a:solidFill>
              <a:srgbClr val="29486D"/>
            </a:solidFill>
            <a:prstDash val="sysDash"/>
            <a:round/>
            <a:headEnd/>
            <a:tailEnd/>
          </a:ln>
        </p:spPr>
        <p:txBody>
          <a:bodyPr wrap="none" lIns="90000" tIns="46800" rIns="90000" bIns="46800" rtlCol="0" anchor="ctr"/>
          <a:lstStyle/>
          <a:p>
            <a:pPr algn="ctr" latinLnBrk="0"/>
            <a:endParaRPr lang="ko-KR" altLang="en-US" sz="2400" b="1" dirty="0" smtClean="0"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374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/>
          <p:cNvSpPr>
            <a:spLocks noGrp="1"/>
          </p:cNvSpPr>
          <p:nvPr>
            <p:ph type="title"/>
          </p:nvPr>
        </p:nvSpPr>
        <p:spPr>
          <a:xfrm>
            <a:off x="1187624" y="0"/>
            <a:ext cx="7776864" cy="901304"/>
          </a:xfrm>
          <a:prstGeom prst="rect">
            <a:avLst/>
          </a:prstGeom>
        </p:spPr>
        <p:txBody>
          <a:bodyPr/>
          <a:lstStyle/>
          <a:p>
            <a:r>
              <a:rPr lang="en-US" altLang="ko-KR" b="0" dirty="0" smtClean="0">
                <a:latin typeface="HY헤드라인M" pitchFamily="18" charset="-127"/>
                <a:ea typeface="HY헤드라인M" pitchFamily="18" charset="-127"/>
              </a:rPr>
              <a:t>2013 </a:t>
            </a:r>
            <a:r>
              <a:rPr lang="ko-KR" altLang="en-US" b="0" dirty="0" smtClean="0">
                <a:latin typeface="HY헤드라인M" pitchFamily="18" charset="-127"/>
                <a:ea typeface="HY헤드라인M" pitchFamily="18" charset="-127"/>
              </a:rPr>
              <a:t>학교자체평가 추진 방향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2060575"/>
            <a:ext cx="9144000" cy="3323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800" spc="-150" dirty="0" smtClean="0">
                <a:latin typeface="HY동녘B" pitchFamily="18" charset="-127"/>
                <a:ea typeface="HY동녘B" pitchFamily="18" charset="-127"/>
              </a:rPr>
              <a:t>    </a:t>
            </a:r>
            <a:endParaRPr lang="en-US" altLang="ko-KR" sz="2800" dirty="0" smtClean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  <a:cs typeface="함초롬바탕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  <a:cs typeface="함초롬바탕" pitchFamily="18" charset="-127"/>
              </a:rPr>
              <a:t>   </a:t>
            </a:r>
            <a:endParaRPr lang="en-US" altLang="ko-KR" sz="2800" dirty="0" smtClean="0">
              <a:latin typeface="HY헤드라인M" pitchFamily="18" charset="-127"/>
              <a:ea typeface="HY헤드라인M" pitchFamily="18" charset="-127"/>
              <a:cs typeface="함초롬바탕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800" dirty="0" smtClean="0">
                <a:latin typeface="HY헤드라인M" pitchFamily="18" charset="-127"/>
                <a:ea typeface="HY헤드라인M" pitchFamily="18" charset="-127"/>
                <a:cs typeface="함초롬바탕" pitchFamily="18" charset="-127"/>
              </a:rPr>
              <a:t>   </a:t>
            </a:r>
            <a:endParaRPr lang="en-US" altLang="ko-KR" sz="2800" dirty="0" smtClean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  <a:cs typeface="함초롬바탕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800" spc="-150" dirty="0" smtClean="0">
                <a:latin typeface="HY헤드라인M" pitchFamily="18" charset="-127"/>
                <a:ea typeface="HY헤드라인M" pitchFamily="18" charset="-127"/>
                <a:cs typeface="함초롬바탕" pitchFamily="18" charset="-127"/>
              </a:rPr>
              <a:t>    </a:t>
            </a:r>
            <a:r>
              <a:rPr lang="ko-KR" altLang="en-US" sz="2800" spc="-150" dirty="0" smtClean="0">
                <a:latin typeface="HY동녘B" pitchFamily="18" charset="-127"/>
                <a:ea typeface="HY동녘B" pitchFamily="18" charset="-127"/>
              </a:rPr>
              <a:t> </a:t>
            </a:r>
            <a:endParaRPr lang="en-US" altLang="ko-KR" sz="2800" spc="-15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  <a:defRPr/>
            </a:pPr>
            <a:endParaRPr lang="ko-KR" altLang="en-US" sz="2800" spc="-150" dirty="0">
              <a:latin typeface="HY동녘B" pitchFamily="18" charset="-127"/>
              <a:ea typeface="HY동녘B" pitchFamily="18" charset="-127"/>
            </a:endParaRPr>
          </a:p>
        </p:txBody>
      </p:sp>
      <p:grpSp>
        <p:nvGrpSpPr>
          <p:cNvPr id="7" name="Group 174"/>
          <p:cNvGrpSpPr>
            <a:grpSpLocks/>
          </p:cNvGrpSpPr>
          <p:nvPr/>
        </p:nvGrpSpPr>
        <p:grpSpPr bwMode="auto">
          <a:xfrm>
            <a:off x="642910" y="1428736"/>
            <a:ext cx="7786742" cy="552450"/>
            <a:chOff x="1260" y="1794"/>
            <a:chExt cx="3060" cy="348"/>
          </a:xfrm>
        </p:grpSpPr>
        <p:sp>
          <p:nvSpPr>
            <p:cNvPr id="8" name="AutoShape 109"/>
            <p:cNvSpPr>
              <a:spLocks noChangeArrowheads="1"/>
            </p:cNvSpPr>
            <p:nvPr/>
          </p:nvSpPr>
          <p:spPr bwMode="gray">
            <a:xfrm>
              <a:off x="1260" y="1794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solidFill>
                <a:schemeClr val="tx2">
                  <a:lumMod val="50000"/>
                </a:schemeClr>
              </a:solidFill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AutoShape 110"/>
            <p:cNvSpPr>
              <a:spLocks noChangeArrowheads="1"/>
            </p:cNvSpPr>
            <p:nvPr/>
          </p:nvSpPr>
          <p:spPr bwMode="gray">
            <a:xfrm>
              <a:off x="1315" y="1824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Text Box 111"/>
            <p:cNvSpPr txBox="1">
              <a:spLocks noChangeArrowheads="1"/>
            </p:cNvSpPr>
            <p:nvPr/>
          </p:nvSpPr>
          <p:spPr bwMode="gray">
            <a:xfrm>
              <a:off x="1372" y="1824"/>
              <a:ext cx="2783" cy="291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/>
              <a:ext uri="{91240B29-F687-4F45-9708-019B960494DF}"/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2400" b="1" spc="-100" dirty="0" smtClean="0">
                  <a:solidFill>
                    <a:schemeClr val="bg1"/>
                  </a:solidFill>
                  <a:latin typeface="휴먼엑스포" pitchFamily="18" charset="-127"/>
                  <a:ea typeface="휴먼엑스포" pitchFamily="18" charset="-127"/>
                </a:rPr>
                <a:t>2012</a:t>
              </a:r>
              <a:r>
                <a:rPr lang="ko-KR" altLang="en-US" sz="2400" b="1" spc="-100" dirty="0" smtClean="0">
                  <a:solidFill>
                    <a:schemeClr val="bg1"/>
                  </a:solidFill>
                  <a:latin typeface="휴먼엑스포" pitchFamily="18" charset="-127"/>
                  <a:ea typeface="휴먼엑스포" pitchFamily="18" charset="-127"/>
                </a:rPr>
                <a:t>학년도 학교평가 기본 방향 유지</a:t>
              </a:r>
              <a:endParaRPr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50" charset="-127"/>
              </a:endParaRPr>
            </a:p>
          </p:txBody>
        </p:sp>
      </p:grpSp>
      <p:sp>
        <p:nvSpPr>
          <p:cNvPr id="11" name="대각선 방향의 모서리가 둥근 사각형 10"/>
          <p:cNvSpPr/>
          <p:nvPr/>
        </p:nvSpPr>
        <p:spPr>
          <a:xfrm>
            <a:off x="214282" y="1071546"/>
            <a:ext cx="8786874" cy="5214974"/>
          </a:xfrm>
          <a:prstGeom prst="round2DiagRect">
            <a:avLst>
              <a:gd name="adj1" fmla="val 4728"/>
              <a:gd name="adj2" fmla="val 0"/>
            </a:avLst>
          </a:prstGeom>
          <a:noFill/>
          <a:ln w="38100" cmpd="sng">
            <a:solidFill>
              <a:srgbClr val="38787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12" name="Group 174"/>
          <p:cNvGrpSpPr>
            <a:grpSpLocks/>
          </p:cNvGrpSpPr>
          <p:nvPr/>
        </p:nvGrpSpPr>
        <p:grpSpPr bwMode="auto">
          <a:xfrm>
            <a:off x="642910" y="2357430"/>
            <a:ext cx="7786742" cy="552450"/>
            <a:chOff x="1260" y="1794"/>
            <a:chExt cx="3060" cy="348"/>
          </a:xfrm>
        </p:grpSpPr>
        <p:sp>
          <p:nvSpPr>
            <p:cNvPr id="13" name="AutoShape 109"/>
            <p:cNvSpPr>
              <a:spLocks noChangeArrowheads="1"/>
            </p:cNvSpPr>
            <p:nvPr/>
          </p:nvSpPr>
          <p:spPr bwMode="gray">
            <a:xfrm>
              <a:off x="1260" y="1794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AutoShape 110"/>
            <p:cNvSpPr>
              <a:spLocks noChangeArrowheads="1"/>
            </p:cNvSpPr>
            <p:nvPr/>
          </p:nvSpPr>
          <p:spPr bwMode="gray">
            <a:xfrm>
              <a:off x="1315" y="1824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Text Box 111"/>
            <p:cNvSpPr txBox="1">
              <a:spLocks noChangeArrowheads="1"/>
            </p:cNvSpPr>
            <p:nvPr/>
          </p:nvSpPr>
          <p:spPr bwMode="gray">
            <a:xfrm>
              <a:off x="1372" y="1824"/>
              <a:ext cx="2864" cy="291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/>
              <a:ext uri="{91240B29-F687-4F45-9708-019B960494DF}"/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2400" b="1" spc="-100" dirty="0" smtClean="0">
                  <a:solidFill>
                    <a:schemeClr val="bg1"/>
                  </a:solidFill>
                  <a:latin typeface="휴먼엑스포" pitchFamily="18" charset="-127"/>
                  <a:ea typeface="휴먼엑스포" pitchFamily="18" charset="-127"/>
                </a:rPr>
                <a:t>학교의 특성과 여건을 고려한 평가</a:t>
              </a:r>
              <a:endParaRPr lang="en-US" altLang="ko-KR" sz="2400" b="1" spc="-100" dirty="0" err="1" smtClean="0">
                <a:solidFill>
                  <a:schemeClr val="bg1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</p:grpSp>
      <p:grpSp>
        <p:nvGrpSpPr>
          <p:cNvPr id="17" name="Group 174"/>
          <p:cNvGrpSpPr>
            <a:grpSpLocks/>
          </p:cNvGrpSpPr>
          <p:nvPr/>
        </p:nvGrpSpPr>
        <p:grpSpPr bwMode="auto">
          <a:xfrm>
            <a:off x="714348" y="3286124"/>
            <a:ext cx="7786742" cy="552450"/>
            <a:chOff x="1260" y="1794"/>
            <a:chExt cx="3060" cy="348"/>
          </a:xfrm>
        </p:grpSpPr>
        <p:sp>
          <p:nvSpPr>
            <p:cNvPr id="18" name="AutoShape 109"/>
            <p:cNvSpPr>
              <a:spLocks noChangeArrowheads="1"/>
            </p:cNvSpPr>
            <p:nvPr/>
          </p:nvSpPr>
          <p:spPr bwMode="gray">
            <a:xfrm>
              <a:off x="1260" y="1794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AutoShape 110"/>
            <p:cNvSpPr>
              <a:spLocks noChangeArrowheads="1"/>
            </p:cNvSpPr>
            <p:nvPr/>
          </p:nvSpPr>
          <p:spPr bwMode="gray">
            <a:xfrm>
              <a:off x="1315" y="1824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Text Box 111"/>
            <p:cNvSpPr txBox="1">
              <a:spLocks noChangeArrowheads="1"/>
            </p:cNvSpPr>
            <p:nvPr/>
          </p:nvSpPr>
          <p:spPr bwMode="gray">
            <a:xfrm>
              <a:off x="1372" y="1824"/>
              <a:ext cx="2864" cy="291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/>
              <a:ext uri="{91240B29-F687-4F45-9708-019B960494DF}"/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2400" b="1" spc="-100" dirty="0" smtClean="0">
                  <a:solidFill>
                    <a:schemeClr val="bg1"/>
                  </a:solidFill>
                  <a:latin typeface="휴먼엑스포" pitchFamily="18" charset="-127"/>
                  <a:ea typeface="휴먼엑스포" pitchFamily="18" charset="-127"/>
                </a:rPr>
                <a:t>정성평가와 정량평가 병행 실시</a:t>
              </a:r>
              <a:endParaRPr lang="en-US" altLang="ko-KR" sz="2400" b="1" spc="-100" dirty="0" err="1" smtClean="0">
                <a:solidFill>
                  <a:schemeClr val="bg1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</p:grpSp>
      <p:grpSp>
        <p:nvGrpSpPr>
          <p:cNvPr id="23" name="Group 174"/>
          <p:cNvGrpSpPr>
            <a:grpSpLocks/>
          </p:cNvGrpSpPr>
          <p:nvPr/>
        </p:nvGrpSpPr>
        <p:grpSpPr bwMode="auto">
          <a:xfrm>
            <a:off x="714348" y="4214818"/>
            <a:ext cx="7786742" cy="552450"/>
            <a:chOff x="1260" y="1794"/>
            <a:chExt cx="3060" cy="348"/>
          </a:xfrm>
        </p:grpSpPr>
        <p:sp>
          <p:nvSpPr>
            <p:cNvPr id="24" name="AutoShape 109"/>
            <p:cNvSpPr>
              <a:spLocks noChangeArrowheads="1"/>
            </p:cNvSpPr>
            <p:nvPr/>
          </p:nvSpPr>
          <p:spPr bwMode="gray">
            <a:xfrm>
              <a:off x="1260" y="1794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AutoShape 110"/>
            <p:cNvSpPr>
              <a:spLocks noChangeArrowheads="1"/>
            </p:cNvSpPr>
            <p:nvPr/>
          </p:nvSpPr>
          <p:spPr bwMode="gray">
            <a:xfrm>
              <a:off x="1315" y="1824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Text Box 111"/>
            <p:cNvSpPr txBox="1">
              <a:spLocks noChangeArrowheads="1"/>
            </p:cNvSpPr>
            <p:nvPr/>
          </p:nvSpPr>
          <p:spPr bwMode="gray">
            <a:xfrm>
              <a:off x="1372" y="1824"/>
              <a:ext cx="2864" cy="291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/>
              <a:ext uri="{91240B29-F687-4F45-9708-019B960494DF}"/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2400" b="1" spc="-100" dirty="0" smtClean="0">
                  <a:solidFill>
                    <a:srgbClr val="FFFF00"/>
                  </a:solidFill>
                  <a:latin typeface="휴먼엑스포" pitchFamily="18" charset="-127"/>
                  <a:ea typeface="휴먼엑스포" pitchFamily="18" charset="-127"/>
                </a:rPr>
                <a:t>단위학교  자체평가  역량 강화 지원</a:t>
              </a:r>
              <a:endParaRPr lang="en-US" altLang="ko-KR" sz="2400" b="1" spc="-100" dirty="0" err="1" smtClean="0">
                <a:solidFill>
                  <a:srgbClr val="FFFF00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</p:grpSp>
      <p:grpSp>
        <p:nvGrpSpPr>
          <p:cNvPr id="28" name="Group 174"/>
          <p:cNvGrpSpPr>
            <a:grpSpLocks/>
          </p:cNvGrpSpPr>
          <p:nvPr/>
        </p:nvGrpSpPr>
        <p:grpSpPr bwMode="auto">
          <a:xfrm>
            <a:off x="785786" y="5143512"/>
            <a:ext cx="7786742" cy="552450"/>
            <a:chOff x="1260" y="1794"/>
            <a:chExt cx="3060" cy="348"/>
          </a:xfrm>
        </p:grpSpPr>
        <p:sp>
          <p:nvSpPr>
            <p:cNvPr id="29" name="AutoShape 109"/>
            <p:cNvSpPr>
              <a:spLocks noChangeArrowheads="1"/>
            </p:cNvSpPr>
            <p:nvPr/>
          </p:nvSpPr>
          <p:spPr bwMode="gray">
            <a:xfrm>
              <a:off x="1260" y="1794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" name="AutoShape 110"/>
            <p:cNvSpPr>
              <a:spLocks noChangeArrowheads="1"/>
            </p:cNvSpPr>
            <p:nvPr/>
          </p:nvSpPr>
          <p:spPr bwMode="gray">
            <a:xfrm>
              <a:off x="1315" y="1824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1" name="Text Box 111"/>
            <p:cNvSpPr txBox="1">
              <a:spLocks noChangeArrowheads="1"/>
            </p:cNvSpPr>
            <p:nvPr/>
          </p:nvSpPr>
          <p:spPr bwMode="gray">
            <a:xfrm>
              <a:off x="1372" y="1824"/>
              <a:ext cx="2864" cy="291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/>
              <a:ext uri="{91240B29-F687-4F45-9708-019B960494DF}"/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2400" b="1" spc="-100" dirty="0" smtClean="0">
                  <a:solidFill>
                    <a:srgbClr val="FFFF00"/>
                  </a:solidFill>
                  <a:latin typeface="휴먼엑스포" pitchFamily="18" charset="-127"/>
                  <a:ea typeface="휴먼엑스포" pitchFamily="18" charset="-127"/>
                </a:rPr>
                <a:t>평가 결과에 따른 피드백 기능 강화</a:t>
              </a:r>
              <a:endParaRPr lang="en-US" altLang="ko-KR" sz="2400" b="1" spc="-100" dirty="0" err="1" smtClean="0">
                <a:solidFill>
                  <a:srgbClr val="FFFF00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08374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AutoShape 249"/>
          <p:cNvSpPr>
            <a:spLocks noChangeArrowheads="1"/>
          </p:cNvSpPr>
          <p:nvPr/>
        </p:nvSpPr>
        <p:spPr bwMode="auto">
          <a:xfrm>
            <a:off x="357158" y="1071546"/>
            <a:ext cx="8358246" cy="571504"/>
          </a:xfrm>
          <a:prstGeom prst="roundRect">
            <a:avLst>
              <a:gd name="adj" fmla="val 9028"/>
            </a:avLst>
          </a:prstGeom>
          <a:gradFill rotWithShape="0">
            <a:gsLst>
              <a:gs pos="0">
                <a:srgbClr val="6807B9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 latinLnBrk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 pitchFamily="2" charset="2"/>
              <a:buNone/>
              <a:defRPr/>
            </a:pPr>
            <a:endParaRPr kumimoji="0" lang="ko-KR" altLang="ko-KR" sz="8800" b="1" kern="0">
              <a:solidFill>
                <a:srgbClr val="FFFF00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15" name="제목 14"/>
          <p:cNvSpPr>
            <a:spLocks noGrp="1"/>
          </p:cNvSpPr>
          <p:nvPr>
            <p:ph type="title"/>
          </p:nvPr>
        </p:nvSpPr>
        <p:spPr>
          <a:xfrm>
            <a:off x="1187624" y="0"/>
            <a:ext cx="7776864" cy="901304"/>
          </a:xfrm>
          <a:prstGeom prst="rect">
            <a:avLst/>
          </a:prstGeom>
        </p:spPr>
        <p:txBody>
          <a:bodyPr/>
          <a:lstStyle/>
          <a:p>
            <a:r>
              <a:rPr lang="en-US" altLang="ko-KR" b="0" dirty="0" smtClean="0">
                <a:ea typeface="HY헤드라인M" pitchFamily="18" charset="-127"/>
              </a:rPr>
              <a:t>2013 </a:t>
            </a:r>
            <a:r>
              <a:rPr lang="ko-KR" altLang="en-US" b="0" dirty="0" smtClean="0">
                <a:ea typeface="HY헤드라인M" pitchFamily="18" charset="-127"/>
              </a:rPr>
              <a:t>학교자체평가 개선 방향</a:t>
            </a:r>
            <a:endParaRPr lang="ko-KR" altLang="en-US" dirty="0">
              <a:ea typeface="HY헤드라인M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2060575"/>
            <a:ext cx="9144000" cy="3323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800" spc="-150" dirty="0" smtClean="0">
                <a:latin typeface="HY동녘B" pitchFamily="18" charset="-127"/>
                <a:ea typeface="HY동녘B" pitchFamily="18" charset="-127"/>
              </a:rPr>
              <a:t>    </a:t>
            </a:r>
            <a:endParaRPr lang="en-US" altLang="ko-KR" sz="2800" dirty="0" smtClean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  <a:cs typeface="함초롬바탕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8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  <a:cs typeface="함초롬바탕" pitchFamily="18" charset="-127"/>
              </a:rPr>
              <a:t>   </a:t>
            </a:r>
            <a:endParaRPr lang="en-US" altLang="ko-KR" sz="2800" dirty="0" smtClean="0">
              <a:latin typeface="HY헤드라인M" pitchFamily="18" charset="-127"/>
              <a:ea typeface="HY헤드라인M" pitchFamily="18" charset="-127"/>
              <a:cs typeface="함초롬바탕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800" dirty="0" smtClean="0">
                <a:latin typeface="HY헤드라인M" pitchFamily="18" charset="-127"/>
                <a:ea typeface="HY헤드라인M" pitchFamily="18" charset="-127"/>
                <a:cs typeface="함초롬바탕" pitchFamily="18" charset="-127"/>
              </a:rPr>
              <a:t>   </a:t>
            </a:r>
            <a:endParaRPr lang="en-US" altLang="ko-KR" sz="2800" dirty="0" smtClean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  <a:cs typeface="함초롬바탕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800" spc="-150" dirty="0" smtClean="0">
                <a:latin typeface="HY헤드라인M" pitchFamily="18" charset="-127"/>
                <a:ea typeface="HY헤드라인M" pitchFamily="18" charset="-127"/>
                <a:cs typeface="함초롬바탕" pitchFamily="18" charset="-127"/>
              </a:rPr>
              <a:t>    </a:t>
            </a:r>
            <a:r>
              <a:rPr lang="ko-KR" altLang="en-US" sz="2800" spc="-150" dirty="0" smtClean="0">
                <a:latin typeface="HY동녘B" pitchFamily="18" charset="-127"/>
                <a:ea typeface="HY동녘B" pitchFamily="18" charset="-127"/>
              </a:rPr>
              <a:t> </a:t>
            </a:r>
            <a:endParaRPr lang="en-US" altLang="ko-KR" sz="2800" spc="-15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  <a:defRPr/>
            </a:pPr>
            <a:endParaRPr lang="ko-KR" altLang="en-US" sz="2800" spc="-150" dirty="0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39" name="AutoShape 77"/>
          <p:cNvSpPr>
            <a:spLocks noChangeArrowheads="1"/>
          </p:cNvSpPr>
          <p:nvPr/>
        </p:nvSpPr>
        <p:spPr bwMode="gray">
          <a:xfrm>
            <a:off x="428596" y="2786058"/>
            <a:ext cx="2808287" cy="98901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0EFF9"/>
              </a:gs>
              <a:gs pos="100000">
                <a:srgbClr val="21B3E1"/>
              </a:gs>
            </a:gsLst>
            <a:lin ang="0" scaled="1"/>
          </a:gradFill>
          <a:ln w="12700" algn="ctr">
            <a:solidFill>
              <a:srgbClr val="FFFFFF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47" name="AutoShape 77"/>
          <p:cNvSpPr>
            <a:spLocks noChangeArrowheads="1"/>
          </p:cNvSpPr>
          <p:nvPr/>
        </p:nvSpPr>
        <p:spPr bwMode="gray">
          <a:xfrm>
            <a:off x="3857620" y="2857496"/>
            <a:ext cx="4829175" cy="92869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0EFF9"/>
              </a:gs>
              <a:gs pos="100000">
                <a:srgbClr val="21B3E1"/>
              </a:gs>
            </a:gsLst>
            <a:lin ang="0" scaled="1"/>
          </a:gradFill>
          <a:ln w="12700" algn="ctr">
            <a:solidFill>
              <a:srgbClr val="FFFFFF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48" name="Text Box 79"/>
          <p:cNvSpPr txBox="1">
            <a:spLocks noChangeArrowheads="1"/>
          </p:cNvSpPr>
          <p:nvPr/>
        </p:nvSpPr>
        <p:spPr bwMode="gray">
          <a:xfrm>
            <a:off x="500034" y="3000372"/>
            <a:ext cx="270827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latinLnBrk="0" hangingPunct="0"/>
            <a:r>
              <a:rPr kumimoji="0" lang="ko-KR" altLang="en-US" sz="2400" b="1" dirty="0" smtClean="0">
                <a:solidFill>
                  <a:srgbClr val="000000"/>
                </a:solidFill>
                <a:latin typeface="+mn-ea"/>
              </a:rPr>
              <a:t>공통지표의 </a:t>
            </a:r>
            <a:r>
              <a:rPr lang="ko-KR" altLang="en-US" sz="2400" b="1" dirty="0" smtClean="0">
                <a:solidFill>
                  <a:srgbClr val="000000"/>
                </a:solidFill>
                <a:latin typeface="+mn-ea"/>
              </a:rPr>
              <a:t>모호함</a:t>
            </a:r>
            <a:endParaRPr kumimoji="0" lang="ko-KR" altLang="en-US" sz="2400" b="1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49" name="Text Box 79"/>
          <p:cNvSpPr txBox="1">
            <a:spLocks noChangeArrowheads="1"/>
          </p:cNvSpPr>
          <p:nvPr/>
        </p:nvSpPr>
        <p:spPr bwMode="gray">
          <a:xfrm>
            <a:off x="3929058" y="3071810"/>
            <a:ext cx="46577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latinLnBrk="0" hangingPunct="0"/>
            <a:r>
              <a:rPr kumimoji="0" lang="ko-KR" altLang="en-US" sz="2400" b="1" dirty="0" smtClean="0">
                <a:solidFill>
                  <a:srgbClr val="000000"/>
                </a:solidFill>
                <a:latin typeface="Arial" pitchFamily="34" charset="0"/>
              </a:rPr>
              <a:t>공통지표의  명료화</a:t>
            </a:r>
            <a:endParaRPr kumimoji="0" lang="ko-KR" altLang="en-US" sz="2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1" name="AutoShape 82"/>
          <p:cNvSpPr>
            <a:spLocks noChangeArrowheads="1"/>
          </p:cNvSpPr>
          <p:nvPr/>
        </p:nvSpPr>
        <p:spPr bwMode="gray">
          <a:xfrm>
            <a:off x="357158" y="4000504"/>
            <a:ext cx="2808287" cy="90328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9F4C9"/>
              </a:gs>
              <a:gs pos="100000">
                <a:srgbClr val="99CC00"/>
              </a:gs>
            </a:gsLst>
            <a:lin ang="0" scaled="1"/>
          </a:gradFill>
          <a:ln w="12700" algn="ctr">
            <a:solidFill>
              <a:srgbClr val="FFFFFF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ko-KR" altLang="en-US" sz="2400" b="1" dirty="0" smtClean="0"/>
              <a:t>단위학교 자체평가</a:t>
            </a:r>
            <a:endParaRPr lang="en-US" altLang="ko-KR" sz="2400" b="1" dirty="0" smtClean="0"/>
          </a:p>
          <a:p>
            <a:pPr>
              <a:defRPr/>
            </a:pPr>
            <a:r>
              <a:rPr lang="ko-KR" altLang="en-US" sz="2400" b="1" dirty="0" smtClean="0"/>
              <a:t>역량 강화 지원</a:t>
            </a:r>
            <a:endParaRPr lang="ko-KR" altLang="en-US" sz="2400" b="1" dirty="0"/>
          </a:p>
        </p:txBody>
      </p:sp>
      <p:sp>
        <p:nvSpPr>
          <p:cNvPr id="52" name="AutoShape 82"/>
          <p:cNvSpPr>
            <a:spLocks noChangeArrowheads="1"/>
          </p:cNvSpPr>
          <p:nvPr/>
        </p:nvSpPr>
        <p:spPr bwMode="gray">
          <a:xfrm>
            <a:off x="3929058" y="4071942"/>
            <a:ext cx="4829175" cy="9540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9F4C9"/>
              </a:gs>
              <a:gs pos="100000">
                <a:srgbClr val="99CC00"/>
              </a:gs>
            </a:gsLst>
            <a:lin ang="0" scaled="1"/>
          </a:gradFill>
          <a:ln w="12700" algn="ctr">
            <a:solidFill>
              <a:srgbClr val="FFFFFF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55" name="Text Box 84"/>
          <p:cNvSpPr txBox="1">
            <a:spLocks noChangeArrowheads="1"/>
          </p:cNvSpPr>
          <p:nvPr/>
        </p:nvSpPr>
        <p:spPr bwMode="gray">
          <a:xfrm>
            <a:off x="3929058" y="4143380"/>
            <a:ext cx="4786346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latinLnBrk="0" hangingPunct="0"/>
            <a:r>
              <a:rPr kumimoji="0" lang="ko-KR" altLang="en-US" sz="2400" b="1" dirty="0" smtClean="0">
                <a:solidFill>
                  <a:srgbClr val="000000"/>
                </a:solidFill>
                <a:latin typeface="Arial" pitchFamily="34" charset="0"/>
              </a:rPr>
              <a:t>자체평가위원</a:t>
            </a:r>
            <a:r>
              <a:rPr kumimoji="0" lang="en-US" altLang="ko-KR" sz="2400" b="1" dirty="0" smtClean="0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kumimoji="0" lang="ko-KR" altLang="en-US" sz="2400" b="1" dirty="0" smtClean="0">
                <a:solidFill>
                  <a:srgbClr val="000000"/>
                </a:solidFill>
                <a:latin typeface="Arial" pitchFamily="34" charset="0"/>
              </a:rPr>
              <a:t>컨설팅위원 역량 강화 연수</a:t>
            </a:r>
            <a:r>
              <a:rPr kumimoji="0" lang="en-US" altLang="ko-KR" sz="2400" b="1" dirty="0" smtClean="0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kumimoji="0" lang="ko-KR" altLang="en-US" sz="2400" b="1" dirty="0" smtClean="0">
                <a:solidFill>
                  <a:srgbClr val="000000"/>
                </a:solidFill>
                <a:latin typeface="Arial" pitchFamily="34" charset="0"/>
              </a:rPr>
              <a:t>상시 컨설팅</a:t>
            </a:r>
            <a:endParaRPr kumimoji="0" lang="ko-KR" altLang="en-US" sz="2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6" name="AutoShape 87"/>
          <p:cNvSpPr>
            <a:spLocks noChangeArrowheads="1"/>
          </p:cNvSpPr>
          <p:nvPr/>
        </p:nvSpPr>
        <p:spPr bwMode="gray">
          <a:xfrm>
            <a:off x="357158" y="5214950"/>
            <a:ext cx="2808287" cy="109380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E9D4"/>
              </a:gs>
              <a:gs pos="100000">
                <a:srgbClr val="FF9933"/>
              </a:gs>
            </a:gsLst>
            <a:lin ang="0" scaled="1"/>
          </a:gradFill>
          <a:ln w="12700" algn="ctr">
            <a:solidFill>
              <a:srgbClr val="FFFFFF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ko-KR" altLang="en-US" sz="2400" b="1" dirty="0" smtClean="0"/>
              <a:t>피드백 기능 강화</a:t>
            </a:r>
            <a:endParaRPr lang="ko-KR" altLang="en-US" sz="2400" b="1" dirty="0"/>
          </a:p>
        </p:txBody>
      </p:sp>
      <p:sp>
        <p:nvSpPr>
          <p:cNvPr id="57" name="AutoShape 87"/>
          <p:cNvSpPr>
            <a:spLocks noChangeArrowheads="1"/>
          </p:cNvSpPr>
          <p:nvPr/>
        </p:nvSpPr>
        <p:spPr bwMode="gray">
          <a:xfrm>
            <a:off x="3929058" y="5214950"/>
            <a:ext cx="4829175" cy="114300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E9D4"/>
              </a:gs>
              <a:gs pos="100000">
                <a:srgbClr val="FF9933"/>
              </a:gs>
            </a:gsLst>
            <a:lin ang="0" scaled="1"/>
          </a:gradFill>
          <a:ln w="12700" algn="ctr">
            <a:solidFill>
              <a:srgbClr val="FFFFFF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algn="just">
              <a:defRPr/>
            </a:pPr>
            <a:r>
              <a:rPr lang="ko-KR" altLang="en-US" sz="2400" b="1" dirty="0" smtClean="0"/>
              <a:t>유기적 협력 지원 체제 구축으로</a:t>
            </a:r>
            <a:endParaRPr lang="en-US" altLang="ko-KR" sz="2400" b="1" dirty="0" smtClean="0"/>
          </a:p>
          <a:p>
            <a:pPr algn="just">
              <a:defRPr/>
            </a:pPr>
            <a:r>
              <a:rPr lang="ko-KR" altLang="en-US" sz="2400" b="1" dirty="0" smtClean="0"/>
              <a:t>학교의 자발적 개선 노력 지원 </a:t>
            </a:r>
            <a:endParaRPr lang="ko-KR" altLang="en-US" sz="2400" b="1" dirty="0"/>
          </a:p>
        </p:txBody>
      </p:sp>
      <p:sp>
        <p:nvSpPr>
          <p:cNvPr id="58" name="오른쪽 화살표 57"/>
          <p:cNvSpPr/>
          <p:nvPr/>
        </p:nvSpPr>
        <p:spPr bwMode="auto">
          <a:xfrm>
            <a:off x="3357554" y="3786190"/>
            <a:ext cx="428625" cy="128587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ko-KR" altLang="en-US" sz="22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 rot="-1207875">
            <a:off x="426958" y="1855088"/>
            <a:ext cx="1775227" cy="720725"/>
            <a:chOff x="601" y="1438"/>
            <a:chExt cx="1682" cy="756"/>
          </a:xfrm>
        </p:grpSpPr>
        <p:pic>
          <p:nvPicPr>
            <p:cNvPr id="60" name="Picture 14" descr="메모장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2" y="1438"/>
              <a:ext cx="1638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" name="Text Box 15"/>
            <p:cNvSpPr txBox="1">
              <a:spLocks noChangeArrowheads="1"/>
            </p:cNvSpPr>
            <p:nvPr/>
          </p:nvSpPr>
          <p:spPr bwMode="auto">
            <a:xfrm>
              <a:off x="601" y="1608"/>
              <a:ext cx="1682" cy="4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400" b="1" dirty="0" smtClean="0">
                  <a:latin typeface="Arial" pitchFamily="34" charset="0"/>
                </a:rPr>
                <a:t>2012</a:t>
              </a:r>
              <a:r>
                <a:rPr lang="ko-KR" altLang="en-US" sz="2400" b="1" dirty="0" smtClean="0">
                  <a:latin typeface="Arial" pitchFamily="34" charset="0"/>
                </a:rPr>
                <a:t>학년도</a:t>
              </a:r>
              <a:endParaRPr lang="en-US" altLang="ko-KR" sz="2400" b="1" dirty="0">
                <a:latin typeface="Arial" pitchFamily="34" charset="0"/>
              </a:endParaRP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 rot="-1207875">
            <a:off x="3927419" y="1926526"/>
            <a:ext cx="1775227" cy="720725"/>
            <a:chOff x="601" y="1438"/>
            <a:chExt cx="1682" cy="756"/>
          </a:xfrm>
        </p:grpSpPr>
        <p:pic>
          <p:nvPicPr>
            <p:cNvPr id="63" name="Picture 14" descr="메모장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2" y="1438"/>
              <a:ext cx="1638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" name="Text Box 15"/>
            <p:cNvSpPr txBox="1">
              <a:spLocks noChangeArrowheads="1"/>
            </p:cNvSpPr>
            <p:nvPr/>
          </p:nvSpPr>
          <p:spPr bwMode="auto">
            <a:xfrm>
              <a:off x="601" y="1608"/>
              <a:ext cx="1682" cy="4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400" b="1" dirty="0" smtClean="0">
                  <a:latin typeface="Arial" pitchFamily="34" charset="0"/>
                </a:rPr>
                <a:t>2013</a:t>
              </a:r>
              <a:r>
                <a:rPr lang="ko-KR" altLang="en-US" sz="2400" b="1" dirty="0" smtClean="0">
                  <a:latin typeface="Arial" pitchFamily="34" charset="0"/>
                </a:rPr>
                <a:t>학년도</a:t>
              </a:r>
              <a:endParaRPr lang="en-US" altLang="ko-KR" sz="2400" b="1" dirty="0">
                <a:latin typeface="Arial" pitchFamily="34" charset="0"/>
              </a:endParaRPr>
            </a:p>
          </p:txBody>
        </p:sp>
      </p:grpSp>
      <p:sp>
        <p:nvSpPr>
          <p:cNvPr id="67" name="Rectangle 251"/>
          <p:cNvSpPr>
            <a:spLocks noChangeArrowheads="1"/>
          </p:cNvSpPr>
          <p:nvPr/>
        </p:nvSpPr>
        <p:spPr bwMode="auto">
          <a:xfrm>
            <a:off x="1071538" y="1142984"/>
            <a:ext cx="685804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rgbClr val="000000"/>
            </a:outerShdw>
          </a:effectLst>
        </p:spPr>
        <p:txBody>
          <a:bodyPr wrap="square" lIns="0" tIns="0" rIns="0" bIns="0" anchor="ctr">
            <a:spAutoFit/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800" b="1" kern="0" dirty="0" smtClean="0">
                <a:solidFill>
                  <a:srgbClr val="FFFF00"/>
                </a:solidFill>
                <a:latin typeface="휴먼엑스포" pitchFamily="18" charset="-127"/>
                <a:ea typeface="휴먼엑스포" pitchFamily="18" charset="-127"/>
              </a:rPr>
              <a:t>학교자체평가 개선으로 현장 수용도 </a:t>
            </a:r>
            <a:r>
              <a:rPr kumimoji="0" lang="ko-KR" altLang="en-US" sz="2800" b="1" kern="0" dirty="0">
                <a:solidFill>
                  <a:srgbClr val="FFFF00"/>
                </a:solidFill>
                <a:latin typeface="휴먼엑스포" pitchFamily="18" charset="-127"/>
                <a:ea typeface="휴먼엑스포" pitchFamily="18" charset="-127"/>
              </a:rPr>
              <a:t>제고</a:t>
            </a:r>
            <a:endParaRPr kumimoji="0" lang="en-US" altLang="ko-KR" sz="2800" b="1" kern="0" dirty="0">
              <a:solidFill>
                <a:srgbClr val="FFFFFF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374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엑스포" pitchFamily="18" charset="-127"/>
                <a:ea typeface="휴먼엑스포" pitchFamily="18" charset="-127"/>
              </a:rPr>
              <a:t>학교평가 지원 체제</a:t>
            </a:r>
            <a:endParaRPr lang="ko-KR" altLang="en-US" dirty="0">
              <a:latin typeface="휴먼엑스포" pitchFamily="18" charset="-127"/>
              <a:ea typeface="휴먼엑스포" pitchFamily="18" charset="-127"/>
            </a:endParaRPr>
          </a:p>
        </p:txBody>
      </p:sp>
      <p:grpSp>
        <p:nvGrpSpPr>
          <p:cNvPr id="2" name="그룹 36"/>
          <p:cNvGrpSpPr>
            <a:grpSpLocks/>
          </p:cNvGrpSpPr>
          <p:nvPr/>
        </p:nvGrpSpPr>
        <p:grpSpPr bwMode="auto">
          <a:xfrm>
            <a:off x="5580112" y="1556792"/>
            <a:ext cx="2376488" cy="1050925"/>
            <a:chOff x="-185732" y="-1683742"/>
            <a:chExt cx="4535677" cy="2190318"/>
          </a:xfrm>
        </p:grpSpPr>
        <p:sp>
          <p:nvSpPr>
            <p:cNvPr id="36" name="모서리가 둥근 직사각형 35"/>
            <p:cNvSpPr/>
            <p:nvPr/>
          </p:nvSpPr>
          <p:spPr bwMode="auto">
            <a:xfrm>
              <a:off x="-185732" y="-1683742"/>
              <a:ext cx="4535677" cy="2190318"/>
            </a:xfrm>
            <a:prstGeom prst="roundRect">
              <a:avLst>
                <a:gd name="adj" fmla="val 16804"/>
              </a:avLst>
            </a:prstGeom>
            <a:solidFill>
              <a:srgbClr val="FFFFFF">
                <a:alpha val="69804"/>
              </a:srgbClr>
            </a:solidFill>
            <a:ln w="25400" cmpd="sng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/>
            </a:p>
          </p:txBody>
        </p:sp>
        <p:sp>
          <p:nvSpPr>
            <p:cNvPr id="37" name="모서리가 둥근 직사각형 36"/>
            <p:cNvSpPr/>
            <p:nvPr/>
          </p:nvSpPr>
          <p:spPr bwMode="auto">
            <a:xfrm>
              <a:off x="-75093" y="-1572081"/>
              <a:ext cx="4360758" cy="1985014"/>
            </a:xfrm>
            <a:prstGeom prst="roundRect">
              <a:avLst>
                <a:gd name="adj" fmla="val 15616"/>
              </a:avLst>
            </a:prstGeom>
            <a:gradFill>
              <a:gsLst>
                <a:gs pos="3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lin ang="16200000" scaled="0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400"/>
            </a:p>
          </p:txBody>
        </p:sp>
      </p:grpSp>
      <p:sp>
        <p:nvSpPr>
          <p:cNvPr id="38" name="TextBox 37"/>
          <p:cNvSpPr txBox="1"/>
          <p:nvPr/>
        </p:nvSpPr>
        <p:spPr bwMode="auto">
          <a:xfrm>
            <a:off x="5624707" y="1772816"/>
            <a:ext cx="230704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2000" b="1" dirty="0">
                <a:latin typeface="+mj-ea"/>
                <a:ea typeface="+mj-ea"/>
              </a:rPr>
              <a:t>학교평가 기본계획</a:t>
            </a:r>
            <a:endParaRPr lang="en-US" altLang="ko-KR" sz="2000" b="1" dirty="0">
              <a:latin typeface="+mj-ea"/>
              <a:ea typeface="+mj-ea"/>
            </a:endParaRPr>
          </a:p>
          <a:p>
            <a:pPr algn="ctr">
              <a:defRPr/>
            </a:pPr>
            <a:r>
              <a:rPr lang="ko-KR" altLang="en-US" sz="2000" b="1" dirty="0">
                <a:latin typeface="+mj-ea"/>
                <a:ea typeface="+mj-ea"/>
              </a:rPr>
              <a:t>수립</a:t>
            </a:r>
            <a:r>
              <a:rPr lang="en-US" altLang="ko-KR" sz="2000" b="1" dirty="0">
                <a:latin typeface="+mj-ea"/>
                <a:ea typeface="+mj-ea"/>
              </a:rPr>
              <a:t>·</a:t>
            </a:r>
            <a:r>
              <a:rPr lang="ko-KR" altLang="en-US" sz="2000" b="1" dirty="0">
                <a:latin typeface="+mj-ea"/>
                <a:ea typeface="+mj-ea"/>
              </a:rPr>
              <a:t>지원</a:t>
            </a:r>
          </a:p>
        </p:txBody>
      </p:sp>
      <p:sp>
        <p:nvSpPr>
          <p:cNvPr id="40" name="모서리가 둥근 직사각형 39"/>
          <p:cNvSpPr/>
          <p:nvPr/>
        </p:nvSpPr>
        <p:spPr bwMode="auto">
          <a:xfrm>
            <a:off x="5580112" y="4869160"/>
            <a:ext cx="2786274" cy="936104"/>
          </a:xfrm>
          <a:prstGeom prst="roundRect">
            <a:avLst>
              <a:gd name="adj" fmla="val 15616"/>
            </a:avLst>
          </a:prstGeom>
          <a:gradFill>
            <a:gsLst>
              <a:gs pos="3000">
                <a:schemeClr val="accent5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6200000" scaled="0"/>
          </a:gradFill>
          <a:ln w="76200">
            <a:solidFill>
              <a:srgbClr val="EFEFFF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400" dirty="0">
              <a:solidFill>
                <a:srgbClr val="162FAA"/>
              </a:solidFill>
            </a:endParaRPr>
          </a:p>
        </p:txBody>
      </p:sp>
      <p:sp>
        <p:nvSpPr>
          <p:cNvPr id="54" name="TextBox 53"/>
          <p:cNvSpPr txBox="1"/>
          <p:nvPr/>
        </p:nvSpPr>
        <p:spPr bwMode="auto">
          <a:xfrm>
            <a:off x="5652120" y="5157192"/>
            <a:ext cx="259077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2000" b="1" dirty="0" smtClean="0">
                <a:latin typeface="+mj-ea"/>
                <a:ea typeface="+mj-ea"/>
              </a:rPr>
              <a:t>학교평가 컨설팅 지원</a:t>
            </a:r>
            <a:endParaRPr lang="ko-KR" altLang="en-US" sz="2000" b="1" dirty="0">
              <a:latin typeface="+mj-ea"/>
              <a:ea typeface="+mj-ea"/>
            </a:endParaRPr>
          </a:p>
        </p:txBody>
      </p:sp>
      <p:sp>
        <p:nvSpPr>
          <p:cNvPr id="55" name="모서리가 둥근 직사각형 54"/>
          <p:cNvSpPr/>
          <p:nvPr/>
        </p:nvSpPr>
        <p:spPr bwMode="auto">
          <a:xfrm>
            <a:off x="467544" y="5085184"/>
            <a:ext cx="2786274" cy="1296144"/>
          </a:xfrm>
          <a:prstGeom prst="roundRect">
            <a:avLst>
              <a:gd name="adj" fmla="val 15616"/>
            </a:avLst>
          </a:prstGeom>
          <a:gradFill>
            <a:gsLst>
              <a:gs pos="3000">
                <a:schemeClr val="accent4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6200000" scaled="0"/>
          </a:gradFill>
          <a:ln w="76200">
            <a:solidFill>
              <a:srgbClr val="EFEFFF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400" dirty="0">
              <a:solidFill>
                <a:srgbClr val="162FAA"/>
              </a:solidFill>
            </a:endParaRPr>
          </a:p>
        </p:txBody>
      </p:sp>
      <p:sp>
        <p:nvSpPr>
          <p:cNvPr id="56" name="TextBox 55"/>
          <p:cNvSpPr txBox="1"/>
          <p:nvPr/>
        </p:nvSpPr>
        <p:spPr bwMode="auto">
          <a:xfrm>
            <a:off x="827584" y="5229200"/>
            <a:ext cx="23042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Char char="-"/>
              <a:defRPr/>
            </a:pPr>
            <a:r>
              <a:rPr lang="ko-KR" altLang="en-US" sz="2000" b="1" dirty="0" smtClean="0">
                <a:latin typeface="+mj-ea"/>
                <a:ea typeface="+mj-ea"/>
              </a:rPr>
              <a:t> 평가 시행 담당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buFontTx/>
              <a:buChar char="-"/>
              <a:defRPr/>
            </a:pP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r>
              <a:rPr lang="ko-KR" altLang="en-US" sz="2000" b="1" dirty="0" smtClean="0">
                <a:latin typeface="+mj-ea"/>
                <a:ea typeface="+mj-ea"/>
              </a:rPr>
              <a:t>평가 지표 개발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buFontTx/>
              <a:buChar char="-"/>
              <a:defRPr/>
            </a:pPr>
            <a:r>
              <a:rPr lang="ko-KR" altLang="en-US" sz="2000" b="1" dirty="0" smtClean="0">
                <a:latin typeface="+mj-ea"/>
                <a:ea typeface="+mj-ea"/>
              </a:rPr>
              <a:t> 평가전문가 양성</a:t>
            </a:r>
            <a:endParaRPr lang="ko-KR" altLang="en-US" sz="2000" b="1" dirty="0">
              <a:latin typeface="+mj-ea"/>
              <a:ea typeface="+mj-ea"/>
            </a:endParaRPr>
          </a:p>
        </p:txBody>
      </p:sp>
      <p:grpSp>
        <p:nvGrpSpPr>
          <p:cNvPr id="3" name="그룹 26"/>
          <p:cNvGrpSpPr/>
          <p:nvPr/>
        </p:nvGrpSpPr>
        <p:grpSpPr>
          <a:xfrm>
            <a:off x="179512" y="1268760"/>
            <a:ext cx="8496944" cy="4968552"/>
            <a:chOff x="179512" y="1268760"/>
            <a:chExt cx="8496944" cy="4968552"/>
          </a:xfrm>
        </p:grpSpPr>
        <p:graphicFrame>
          <p:nvGraphicFramePr>
            <p:cNvPr id="5" name="다이어그램 4"/>
            <p:cNvGraphicFramePr/>
            <p:nvPr/>
          </p:nvGraphicFramePr>
          <p:xfrm>
            <a:off x="179512" y="1324992"/>
            <a:ext cx="8496944" cy="491232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4" name="그룹 88"/>
            <p:cNvGrpSpPr>
              <a:grpSpLocks/>
            </p:cNvGrpSpPr>
            <p:nvPr/>
          </p:nvGrpSpPr>
          <p:grpSpPr bwMode="auto">
            <a:xfrm>
              <a:off x="1547665" y="3284984"/>
              <a:ext cx="2016224" cy="1656184"/>
              <a:chOff x="3334935" y="1070346"/>
              <a:chExt cx="2001520" cy="2011680"/>
            </a:xfrm>
          </p:grpSpPr>
          <p:pic>
            <p:nvPicPr>
              <p:cNvPr id="6" name="그림 84" descr="1.png"/>
              <p:cNvPicPr>
                <a:picLocks noChangeAspect="1"/>
              </p:cNvPicPr>
              <p:nvPr/>
            </p:nvPicPr>
            <p:blipFill>
              <a:blip r:embed="rId8" cstate="print"/>
              <a:srcRect l="39444" t="31177" r="38667" b="37045"/>
              <a:stretch>
                <a:fillRect/>
              </a:stretch>
            </p:blipFill>
            <p:spPr bwMode="auto">
              <a:xfrm>
                <a:off x="3334935" y="1070346"/>
                <a:ext cx="2001520" cy="20116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3864148" y="2215426"/>
                <a:ext cx="916032" cy="3830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tIns="10800">
                <a:spAutoFit/>
                <a:scene3d>
                  <a:camera prst="orthographicFront"/>
                  <a:lightRig rig="threePt" dir="t"/>
                </a:scene3d>
                <a:sp3d contourW="6350"/>
              </a:bodyPr>
              <a:lstStyle/>
              <a:p>
                <a:pPr algn="ctr" latinLnBrk="0">
                  <a:defRPr/>
                </a:pPr>
                <a:r>
                  <a:rPr kumimoji="0" lang="ko-KR" altLang="en-US" sz="3200" b="1" spc="-300" baseline="3000" dirty="0" smtClean="0">
                    <a:solidFill>
                      <a:srgbClr val="1F36A9"/>
                    </a:solidFill>
                    <a:latin typeface="HY견고딕" pitchFamily="18" charset="-127"/>
                    <a:ea typeface="HY견고딕" pitchFamily="18" charset="-127"/>
                  </a:rPr>
                  <a:t>연구원</a:t>
                </a:r>
                <a:endParaRPr kumimoji="0" lang="ko-KR" altLang="en-US" sz="3200" b="1" spc="-300" baseline="3000" dirty="0">
                  <a:solidFill>
                    <a:srgbClr val="1F36A9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8" name="Picture 22" descr="shadow build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663400" y="1213481"/>
                <a:ext cx="1166884" cy="9271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6" name="그림 84" descr="1.png"/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 l="39444" t="31177" r="38667" b="37045"/>
            <a:stretch>
              <a:fillRect/>
            </a:stretch>
          </p:blipFill>
          <p:spPr bwMode="auto">
            <a:xfrm>
              <a:off x="3059833" y="1268760"/>
              <a:ext cx="1872208" cy="17828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그룹 88"/>
            <p:cNvGrpSpPr>
              <a:grpSpLocks/>
            </p:cNvGrpSpPr>
            <p:nvPr/>
          </p:nvGrpSpPr>
          <p:grpSpPr bwMode="auto">
            <a:xfrm>
              <a:off x="4644009" y="3140968"/>
              <a:ext cx="2016224" cy="1656184"/>
              <a:chOff x="3334935" y="1070346"/>
              <a:chExt cx="2001520" cy="2011680"/>
            </a:xfrm>
          </p:grpSpPr>
          <p:pic>
            <p:nvPicPr>
              <p:cNvPr id="30" name="그림 84" descr="1.png"/>
              <p:cNvPicPr>
                <a:picLocks noChangeAspect="1"/>
              </p:cNvPicPr>
              <p:nvPr/>
            </p:nvPicPr>
            <p:blipFill>
              <a:blip r:embed="rId8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rcRect l="39444" t="31177" r="38667" b="37045"/>
              <a:stretch>
                <a:fillRect/>
              </a:stretch>
            </p:blipFill>
            <p:spPr bwMode="auto">
              <a:xfrm>
                <a:off x="3334935" y="1070346"/>
                <a:ext cx="2001520" cy="20116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1" name="TextBox 30"/>
              <p:cNvSpPr txBox="1"/>
              <p:nvPr/>
            </p:nvSpPr>
            <p:spPr>
              <a:xfrm>
                <a:off x="3707553" y="2286993"/>
                <a:ext cx="1279911" cy="3830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tIns="10800">
                <a:spAutoFit/>
                <a:scene3d>
                  <a:camera prst="orthographicFront"/>
                  <a:lightRig rig="threePt" dir="t"/>
                </a:scene3d>
                <a:sp3d contourW="6350"/>
              </a:bodyPr>
              <a:lstStyle/>
              <a:p>
                <a:pPr algn="ctr" latinLnBrk="0">
                  <a:defRPr/>
                </a:pPr>
                <a:r>
                  <a:rPr kumimoji="0" lang="ko-KR" altLang="en-US" sz="3200" b="1" spc="-300" baseline="3000" dirty="0" smtClean="0">
                    <a:solidFill>
                      <a:srgbClr val="1F36A9"/>
                    </a:solidFill>
                    <a:latin typeface="HY견고딕" pitchFamily="18" charset="-127"/>
                    <a:ea typeface="HY견고딕" pitchFamily="18" charset="-127"/>
                  </a:rPr>
                  <a:t>지역교육청</a:t>
                </a:r>
                <a:endParaRPr kumimoji="0" lang="ko-KR" altLang="en-US" sz="3200" b="1" spc="-300" baseline="3000" dirty="0">
                  <a:solidFill>
                    <a:srgbClr val="1F36A9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32" name="Picture 22" descr="shadow build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729093" y="1213481"/>
                <a:ext cx="1166884" cy="9271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4" name="Picture 7" descr="shadow build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347864" y="1412776"/>
              <a:ext cx="1249883" cy="911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TextBox 38"/>
            <p:cNvSpPr txBox="1"/>
            <p:nvPr/>
          </p:nvSpPr>
          <p:spPr bwMode="auto">
            <a:xfrm>
              <a:off x="3419872" y="2276872"/>
              <a:ext cx="1296144" cy="394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tIns="10800">
              <a:spAutoFit/>
              <a:scene3d>
                <a:camera prst="orthographicFront"/>
                <a:lightRig rig="threePt" dir="t"/>
              </a:scene3d>
              <a:sp3d contourW="6350"/>
            </a:bodyPr>
            <a:lstStyle/>
            <a:p>
              <a:pPr algn="ctr" latinLnBrk="0">
                <a:defRPr/>
              </a:pPr>
              <a:r>
                <a:rPr kumimoji="0" lang="ko-KR" altLang="en-US" sz="3200" b="1" spc="-300" baseline="3000" dirty="0" err="1" smtClean="0">
                  <a:solidFill>
                    <a:srgbClr val="1F36A9"/>
                  </a:solidFill>
                  <a:latin typeface="HY견고딕" pitchFamily="18" charset="-127"/>
                  <a:ea typeface="HY견고딕" pitchFamily="18" charset="-127"/>
                </a:rPr>
                <a:t>도교육청</a:t>
              </a:r>
              <a:endParaRPr kumimoji="0" lang="ko-KR" altLang="en-US" sz="3200" b="1" spc="-300" baseline="3000" dirty="0">
                <a:solidFill>
                  <a:srgbClr val="1F36A9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7" name="위쪽/아래쪽 화살표 76"/>
            <p:cNvSpPr/>
            <p:nvPr/>
          </p:nvSpPr>
          <p:spPr>
            <a:xfrm rot="19297767">
              <a:off x="4732188" y="2734379"/>
              <a:ext cx="297645" cy="619676"/>
            </a:xfrm>
            <a:prstGeom prst="upDownArrow">
              <a:avLst>
                <a:gd name="adj1" fmla="val 50000"/>
                <a:gd name="adj2" fmla="val 52565"/>
              </a:avLst>
            </a:prstGeom>
            <a:solidFill>
              <a:srgbClr val="A3A6A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  <p:sp>
          <p:nvSpPr>
            <p:cNvPr id="79" name="왼쪽/오른쪽 화살표 78"/>
            <p:cNvSpPr/>
            <p:nvPr/>
          </p:nvSpPr>
          <p:spPr>
            <a:xfrm>
              <a:off x="3636463" y="3933258"/>
              <a:ext cx="999010" cy="383736"/>
            </a:xfrm>
            <a:prstGeom prst="leftRightArrow">
              <a:avLst/>
            </a:prstGeom>
            <a:solidFill>
              <a:srgbClr val="A3A6A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  <p:sp>
          <p:nvSpPr>
            <p:cNvPr id="80" name="위쪽/아래쪽 화살표 79"/>
            <p:cNvSpPr/>
            <p:nvPr/>
          </p:nvSpPr>
          <p:spPr>
            <a:xfrm rot="1889789">
              <a:off x="3261495" y="2959952"/>
              <a:ext cx="297645" cy="580276"/>
            </a:xfrm>
            <a:prstGeom prst="upDownArrow">
              <a:avLst>
                <a:gd name="adj1" fmla="val 50000"/>
                <a:gd name="adj2" fmla="val 52565"/>
              </a:avLst>
            </a:prstGeom>
            <a:solidFill>
              <a:srgbClr val="A3A6A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 smtClean="0">
                <a:solidFill>
                  <a:schemeClr val="tx1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01750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4" grpId="0"/>
      <p:bldP spid="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지표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(Indicator)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1560" y="1118789"/>
            <a:ext cx="3888432" cy="51001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0" tIns="0" rIns="0" bIns="0" anchor="ctr" anchorCtr="0">
            <a:noAutofit/>
          </a:bodyPr>
          <a:lstStyle/>
          <a:p>
            <a:pPr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800" b="1" kern="0" dirty="0" smtClean="0">
                <a:latin typeface="휴먼엑스포" pitchFamily="18" charset="-127"/>
                <a:ea typeface="휴먼엑스포" pitchFamily="18" charset="-127"/>
              </a:rPr>
              <a:t>공통지표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55576" y="4129737"/>
            <a:ext cx="7200800" cy="451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endParaRPr lang="en-US" altLang="ko-KR" sz="20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410135" y="1168285"/>
            <a:ext cx="74646" cy="45456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1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HY견고딕" pitchFamily="18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467544" y="1988840"/>
            <a:ext cx="8185502" cy="4367174"/>
            <a:chOff x="610834" y="1928802"/>
            <a:chExt cx="8185502" cy="4367174"/>
          </a:xfrm>
        </p:grpSpPr>
        <p:sp>
          <p:nvSpPr>
            <p:cNvPr id="25" name="Oval 108"/>
            <p:cNvSpPr>
              <a:spLocks noChangeArrowheads="1"/>
            </p:cNvSpPr>
            <p:nvPr/>
          </p:nvSpPr>
          <p:spPr bwMode="auto">
            <a:xfrm rot="20115125">
              <a:off x="1484284" y="2706256"/>
              <a:ext cx="6061075" cy="2237874"/>
            </a:xfrm>
            <a:prstGeom prst="ellipse">
              <a:avLst/>
            </a:prstGeom>
            <a:noFill/>
            <a:ln w="60325" algn="ctr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6" name="Group 162"/>
            <p:cNvGrpSpPr>
              <a:grpSpLocks/>
            </p:cNvGrpSpPr>
            <p:nvPr/>
          </p:nvGrpSpPr>
          <p:grpSpPr bwMode="auto">
            <a:xfrm>
              <a:off x="2410090" y="5116694"/>
              <a:ext cx="2930457" cy="837386"/>
              <a:chOff x="2387" y="2747"/>
              <a:chExt cx="2219" cy="1343"/>
            </a:xfrm>
          </p:grpSpPr>
          <p:sp>
            <p:nvSpPr>
              <p:cNvPr id="39" name="AutoShape 111"/>
              <p:cNvSpPr>
                <a:spLocks noChangeArrowheads="1"/>
              </p:cNvSpPr>
              <p:nvPr/>
            </p:nvSpPr>
            <p:spPr bwMode="auto">
              <a:xfrm>
                <a:off x="2401" y="2747"/>
                <a:ext cx="2188" cy="1343"/>
              </a:xfrm>
              <a:prstGeom prst="roundRect">
                <a:avLst>
                  <a:gd name="adj" fmla="val 7495"/>
                </a:avLst>
              </a:prstGeom>
              <a:solidFill>
                <a:srgbClr val="DCB9FF">
                  <a:alpha val="63921"/>
                </a:srgbClr>
              </a:solidFill>
              <a:ln w="38100" algn="ctr">
                <a:solidFill>
                  <a:srgbClr val="CC99FF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40" name="Text Box 113"/>
              <p:cNvSpPr txBox="1">
                <a:spLocks noChangeArrowheads="1"/>
              </p:cNvSpPr>
              <p:nvPr/>
            </p:nvSpPr>
            <p:spPr bwMode="auto">
              <a:xfrm>
                <a:off x="2387" y="2927"/>
                <a:ext cx="2219" cy="10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defTabSz="1295400"/>
                <a:r>
                  <a:rPr lang="ko-KR" altLang="en-US" dirty="0" smtClean="0">
                    <a:solidFill>
                      <a:srgbClr val="FF0000"/>
                    </a:solidFill>
                    <a:latin typeface="휴먼엑스포" pitchFamily="18" charset="-127"/>
                    <a:ea typeface="휴먼엑스포" pitchFamily="18" charset="-127"/>
                  </a:rPr>
                  <a:t>경기도 공통의 평가지표로</a:t>
                </a:r>
                <a:endParaRPr lang="en-US" altLang="ko-KR" dirty="0" smtClean="0">
                  <a:solidFill>
                    <a:srgbClr val="FF0000"/>
                  </a:solidFill>
                  <a:latin typeface="휴먼엑스포" pitchFamily="18" charset="-127"/>
                  <a:ea typeface="휴먼엑스포" pitchFamily="18" charset="-127"/>
                </a:endParaRPr>
              </a:p>
              <a:p>
                <a:pPr algn="ctr" defTabSz="1295400"/>
                <a:r>
                  <a:rPr lang="ko-KR" altLang="en-US" dirty="0" smtClean="0">
                    <a:solidFill>
                      <a:srgbClr val="FF0000"/>
                    </a:solidFill>
                    <a:latin typeface="휴먼엑스포" pitchFamily="18" charset="-127"/>
                    <a:ea typeface="휴먼엑스포" pitchFamily="18" charset="-127"/>
                  </a:rPr>
                  <a:t>모든 학교 의무 실시 </a:t>
                </a:r>
                <a:endParaRPr lang="ko-KR" altLang="en-US" dirty="0">
                  <a:solidFill>
                    <a:srgbClr val="FF0000"/>
                  </a:solidFill>
                  <a:latin typeface="휴먼엑스포" pitchFamily="18" charset="-127"/>
                  <a:ea typeface="휴먼엑스포" pitchFamily="18" charset="-127"/>
                </a:endParaRPr>
              </a:p>
            </p:txBody>
          </p:sp>
        </p:grpSp>
        <p:grpSp>
          <p:nvGrpSpPr>
            <p:cNvPr id="27" name="Group 161"/>
            <p:cNvGrpSpPr>
              <a:grpSpLocks/>
            </p:cNvGrpSpPr>
            <p:nvPr/>
          </p:nvGrpSpPr>
          <p:grpSpPr bwMode="auto">
            <a:xfrm>
              <a:off x="610834" y="3428943"/>
              <a:ext cx="2807782" cy="899147"/>
              <a:chOff x="497" y="1435"/>
              <a:chExt cx="2140" cy="1280"/>
            </a:xfrm>
          </p:grpSpPr>
          <p:sp>
            <p:nvSpPr>
              <p:cNvPr id="36" name="AutoShape 121"/>
              <p:cNvSpPr>
                <a:spLocks noChangeArrowheads="1"/>
              </p:cNvSpPr>
              <p:nvPr/>
            </p:nvSpPr>
            <p:spPr bwMode="auto">
              <a:xfrm>
                <a:off x="521" y="1435"/>
                <a:ext cx="2042" cy="1280"/>
              </a:xfrm>
              <a:prstGeom prst="roundRect">
                <a:avLst>
                  <a:gd name="adj" fmla="val 7019"/>
                </a:avLst>
              </a:prstGeom>
              <a:gradFill rotWithShape="1">
                <a:gsLst>
                  <a:gs pos="0">
                    <a:srgbClr val="A4DE00">
                      <a:alpha val="64000"/>
                    </a:srgbClr>
                  </a:gs>
                  <a:gs pos="100000">
                    <a:srgbClr val="4C6700">
                      <a:alpha val="0"/>
                    </a:srgbClr>
                  </a:gs>
                </a:gsLst>
                <a:lin ang="0" scaled="1"/>
              </a:gradFill>
              <a:ln w="38100" algn="ctr">
                <a:solidFill>
                  <a:srgbClr val="8EC000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37" name="Text Box 123"/>
              <p:cNvSpPr txBox="1">
                <a:spLocks noChangeArrowheads="1"/>
              </p:cNvSpPr>
              <p:nvPr/>
            </p:nvSpPr>
            <p:spPr bwMode="auto">
              <a:xfrm>
                <a:off x="533" y="2266"/>
                <a:ext cx="116" cy="21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defTabSz="1295400"/>
                <a:endParaRPr lang="en-US" altLang="ko-KR" sz="1600">
                  <a:ea typeface="HY울릉도M" pitchFamily="18" charset="-127"/>
                </a:endParaRPr>
              </a:p>
            </p:txBody>
          </p:sp>
          <p:sp>
            <p:nvSpPr>
              <p:cNvPr id="38" name="Text Box 124"/>
              <p:cNvSpPr txBox="1">
                <a:spLocks noChangeArrowheads="1"/>
              </p:cNvSpPr>
              <p:nvPr/>
            </p:nvSpPr>
            <p:spPr bwMode="auto">
              <a:xfrm>
                <a:off x="497" y="1639"/>
                <a:ext cx="2140" cy="9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defTabSz="1295400"/>
                <a:r>
                  <a:rPr lang="en-US" altLang="ko-KR" dirty="0">
                    <a:latin typeface="휴먼엑스포" pitchFamily="18" charset="-127"/>
                    <a:ea typeface="휴먼엑스포" pitchFamily="18" charset="-127"/>
                  </a:rPr>
                  <a:t>4</a:t>
                </a:r>
                <a:r>
                  <a:rPr lang="ko-KR" altLang="en-US" dirty="0">
                    <a:latin typeface="휴먼엑스포" pitchFamily="18" charset="-127"/>
                    <a:ea typeface="휴먼엑스포" pitchFamily="18" charset="-127"/>
                  </a:rPr>
                  <a:t>개 </a:t>
                </a:r>
                <a:r>
                  <a:rPr lang="ko-KR" altLang="en-US" dirty="0" err="1">
                    <a:latin typeface="휴먼엑스포" pitchFamily="18" charset="-127"/>
                    <a:ea typeface="휴먼엑스포" pitchFamily="18" charset="-127"/>
                  </a:rPr>
                  <a:t>대영역</a:t>
                </a:r>
                <a:r>
                  <a:rPr lang="ko-KR" altLang="en-US" dirty="0">
                    <a:latin typeface="휴먼엑스포" pitchFamily="18" charset="-127"/>
                    <a:ea typeface="휴먼엑스포" pitchFamily="18" charset="-127"/>
                  </a:rPr>
                  <a:t> </a:t>
                </a:r>
                <a:r>
                  <a:rPr lang="en-US" altLang="ko-KR" dirty="0" smtClean="0">
                    <a:latin typeface="휴먼엑스포" pitchFamily="18" charset="-127"/>
                    <a:ea typeface="휴먼엑스포" pitchFamily="18" charset="-127"/>
                  </a:rPr>
                  <a:t>14</a:t>
                </a:r>
                <a:r>
                  <a:rPr lang="ko-KR" altLang="en-US" dirty="0" smtClean="0">
                    <a:latin typeface="휴먼엑스포" pitchFamily="18" charset="-127"/>
                    <a:ea typeface="휴먼엑스포" pitchFamily="18" charset="-127"/>
                  </a:rPr>
                  <a:t>개 지표</a:t>
                </a:r>
                <a:endParaRPr lang="en-US" altLang="ko-KR" dirty="0" smtClean="0">
                  <a:latin typeface="휴먼엑스포" pitchFamily="18" charset="-127"/>
                  <a:ea typeface="휴먼엑스포" pitchFamily="18" charset="-127"/>
                </a:endParaRPr>
              </a:p>
              <a:p>
                <a:pPr defTabSz="1295400"/>
                <a:r>
                  <a:rPr lang="ko-KR" altLang="en-US" dirty="0" smtClean="0">
                    <a:latin typeface="휴먼엑스포" pitchFamily="18" charset="-127"/>
                    <a:ea typeface="휴먼엑스포" pitchFamily="18" charset="-127"/>
                  </a:rPr>
                  <a:t>정성</a:t>
                </a:r>
                <a:r>
                  <a:rPr lang="en-US" altLang="ko-KR" dirty="0" smtClean="0">
                    <a:latin typeface="휴먼엑스포" pitchFamily="18" charset="-127"/>
                    <a:ea typeface="휴먼엑스포" pitchFamily="18" charset="-127"/>
                  </a:rPr>
                  <a:t>8,</a:t>
                </a:r>
                <a:r>
                  <a:rPr lang="ko-KR" altLang="en-US" dirty="0" smtClean="0">
                    <a:latin typeface="휴먼엑스포" pitchFamily="18" charset="-127"/>
                    <a:ea typeface="휴먼엑스포" pitchFamily="18" charset="-127"/>
                  </a:rPr>
                  <a:t>정량</a:t>
                </a:r>
                <a:r>
                  <a:rPr lang="en-US" altLang="ko-KR" dirty="0" smtClean="0">
                    <a:latin typeface="휴먼엑스포" pitchFamily="18" charset="-127"/>
                    <a:ea typeface="휴먼엑스포" pitchFamily="18" charset="-127"/>
                  </a:rPr>
                  <a:t>4, </a:t>
                </a:r>
                <a:r>
                  <a:rPr lang="ko-KR" altLang="en-US" spc="-150" dirty="0" smtClean="0">
                    <a:latin typeface="휴먼엑스포" pitchFamily="18" charset="-127"/>
                    <a:ea typeface="휴먼엑스포" pitchFamily="18" charset="-127"/>
                  </a:rPr>
                  <a:t>정성</a:t>
                </a:r>
                <a:r>
                  <a:rPr lang="en-US" altLang="ko-KR" spc="-150" dirty="0" smtClean="0">
                    <a:latin typeface="휴먼엑스포" pitchFamily="18" charset="-127"/>
                    <a:ea typeface="휴먼엑스포" pitchFamily="18" charset="-127"/>
                  </a:rPr>
                  <a:t>·</a:t>
                </a:r>
                <a:r>
                  <a:rPr lang="ko-KR" altLang="en-US" spc="-150" dirty="0" smtClean="0">
                    <a:latin typeface="휴먼엑스포" pitchFamily="18" charset="-127"/>
                    <a:ea typeface="휴먼엑스포" pitchFamily="18" charset="-127"/>
                  </a:rPr>
                  <a:t>정량</a:t>
                </a:r>
                <a:r>
                  <a:rPr lang="en-US" altLang="ko-KR" spc="-150" dirty="0" smtClean="0">
                    <a:latin typeface="휴먼엑스포" pitchFamily="18" charset="-127"/>
                    <a:ea typeface="휴먼엑스포" pitchFamily="18" charset="-127"/>
                  </a:rPr>
                  <a:t>2</a:t>
                </a:r>
                <a:r>
                  <a:rPr lang="ko-KR" altLang="en-US" dirty="0" smtClean="0">
                    <a:latin typeface="휴먼엑스포" pitchFamily="18" charset="-127"/>
                    <a:ea typeface="휴먼엑스포" pitchFamily="18" charset="-127"/>
                  </a:rPr>
                  <a:t> </a:t>
                </a:r>
                <a:endParaRPr lang="ko-KR" altLang="en-US" dirty="0">
                  <a:latin typeface="휴먼엑스포" pitchFamily="18" charset="-127"/>
                  <a:ea typeface="휴먼엑스포" pitchFamily="18" charset="-127"/>
                </a:endParaRPr>
              </a:p>
            </p:txBody>
          </p:sp>
        </p:grpSp>
        <p:grpSp>
          <p:nvGrpSpPr>
            <p:cNvPr id="28" name="Group 160"/>
            <p:cNvGrpSpPr>
              <a:grpSpLocks/>
            </p:cNvGrpSpPr>
            <p:nvPr/>
          </p:nvGrpSpPr>
          <p:grpSpPr bwMode="auto">
            <a:xfrm>
              <a:off x="5929284" y="3400142"/>
              <a:ext cx="2867052" cy="1144368"/>
              <a:chOff x="3314" y="771"/>
              <a:chExt cx="2101" cy="1497"/>
            </a:xfrm>
          </p:grpSpPr>
          <p:sp>
            <p:nvSpPr>
              <p:cNvPr id="34" name="AutoShape 126"/>
              <p:cNvSpPr>
                <a:spLocks noChangeArrowheads="1"/>
              </p:cNvSpPr>
              <p:nvPr/>
            </p:nvSpPr>
            <p:spPr bwMode="auto">
              <a:xfrm>
                <a:off x="3314" y="771"/>
                <a:ext cx="2042" cy="1497"/>
              </a:xfrm>
              <a:prstGeom prst="roundRect">
                <a:avLst>
                  <a:gd name="adj" fmla="val 5389"/>
                </a:avLst>
              </a:prstGeom>
              <a:solidFill>
                <a:schemeClr val="tx2">
                  <a:lumMod val="20000"/>
                  <a:lumOff val="80000"/>
                  <a:alpha val="44000"/>
                </a:schemeClr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35" name="Text Box 128"/>
              <p:cNvSpPr txBox="1">
                <a:spLocks noChangeArrowheads="1"/>
              </p:cNvSpPr>
              <p:nvPr/>
            </p:nvSpPr>
            <p:spPr bwMode="auto">
              <a:xfrm>
                <a:off x="3321" y="1091"/>
                <a:ext cx="2094" cy="84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defTabSz="1295400">
                  <a:defRPr/>
                </a:pPr>
                <a:r>
                  <a:rPr lang="ko-KR" altLang="en-US" spc="-150" dirty="0" smtClean="0">
                    <a:latin typeface="휴먼엑스포" pitchFamily="18" charset="-127"/>
                    <a:ea typeface="휴먼엑스포" pitchFamily="18" charset="-127"/>
                  </a:rPr>
                  <a:t>조직이 나아가야 할 </a:t>
                </a:r>
                <a:endParaRPr lang="en-US" altLang="ko-KR" spc="-150" dirty="0" smtClean="0">
                  <a:latin typeface="휴먼엑스포" pitchFamily="18" charset="-127"/>
                  <a:ea typeface="휴먼엑스포" pitchFamily="18" charset="-127"/>
                </a:endParaRPr>
              </a:p>
              <a:p>
                <a:pPr algn="ctr" defTabSz="1295400">
                  <a:defRPr/>
                </a:pPr>
                <a:r>
                  <a:rPr lang="ko-KR" altLang="en-US" spc="-150" dirty="0" smtClean="0">
                    <a:latin typeface="휴먼엑스포" pitchFamily="18" charset="-127"/>
                    <a:ea typeface="휴먼엑스포" pitchFamily="18" charset="-127"/>
                  </a:rPr>
                  <a:t>방향을 제시 </a:t>
                </a:r>
                <a:endParaRPr lang="ko-KR" altLang="en-US" spc="-150" dirty="0">
                  <a:latin typeface="휴먼엑스포" pitchFamily="18" charset="-127"/>
                  <a:ea typeface="휴먼엑스포" pitchFamily="18" charset="-127"/>
                </a:endParaRPr>
              </a:p>
            </p:txBody>
          </p:sp>
        </p:grpSp>
        <p:grpSp>
          <p:nvGrpSpPr>
            <p:cNvPr id="29" name="Group 162"/>
            <p:cNvGrpSpPr>
              <a:grpSpLocks/>
            </p:cNvGrpSpPr>
            <p:nvPr/>
          </p:nvGrpSpPr>
          <p:grpSpPr bwMode="auto">
            <a:xfrm>
              <a:off x="2571704" y="1928802"/>
              <a:ext cx="2889260" cy="837402"/>
              <a:chOff x="2401" y="2747"/>
              <a:chExt cx="2188" cy="1343"/>
            </a:xfrm>
            <a:solidFill>
              <a:schemeClr val="accent6">
                <a:lumMod val="20000"/>
                <a:lumOff val="80000"/>
              </a:schemeClr>
            </a:solidFill>
          </p:grpSpPr>
          <p:sp>
            <p:nvSpPr>
              <p:cNvPr id="32" name="AutoShape 111"/>
              <p:cNvSpPr>
                <a:spLocks noChangeArrowheads="1"/>
              </p:cNvSpPr>
              <p:nvPr/>
            </p:nvSpPr>
            <p:spPr bwMode="auto">
              <a:xfrm>
                <a:off x="2401" y="2747"/>
                <a:ext cx="2188" cy="1343"/>
              </a:xfrm>
              <a:prstGeom prst="roundRect">
                <a:avLst>
                  <a:gd name="adj" fmla="val 7495"/>
                </a:avLst>
              </a:prstGeom>
              <a:grpFill/>
              <a:ln w="38100" algn="ctr">
                <a:solidFill>
                  <a:schemeClr val="accent6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ko-KR" altLang="en-US"/>
              </a:p>
            </p:txBody>
          </p:sp>
          <p:sp>
            <p:nvSpPr>
              <p:cNvPr id="33" name="Text Box 113"/>
              <p:cNvSpPr txBox="1">
                <a:spLocks noChangeArrowheads="1"/>
              </p:cNvSpPr>
              <p:nvPr/>
            </p:nvSpPr>
            <p:spPr bwMode="auto">
              <a:xfrm>
                <a:off x="2509" y="2862"/>
                <a:ext cx="2029" cy="1037"/>
              </a:xfrm>
              <a:prstGeom prst="rect">
                <a:avLst/>
              </a:prstGeom>
              <a:grp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1295400">
                  <a:defRPr/>
                </a:pPr>
                <a:r>
                  <a:rPr lang="ko-KR" altLang="en-US" dirty="0" smtClean="0">
                    <a:latin typeface="휴먼엑스포" pitchFamily="18" charset="-127"/>
                    <a:ea typeface="휴먼엑스포" pitchFamily="18" charset="-127"/>
                  </a:rPr>
                  <a:t>혁신교육 모델</a:t>
                </a:r>
                <a:endParaRPr lang="en-US" altLang="ko-KR" dirty="0" smtClean="0">
                  <a:latin typeface="휴먼엑스포" pitchFamily="18" charset="-127"/>
                  <a:ea typeface="휴먼엑스포" pitchFamily="18" charset="-127"/>
                </a:endParaRPr>
              </a:p>
              <a:p>
                <a:pPr algn="ctr" defTabSz="1295400">
                  <a:defRPr/>
                </a:pPr>
                <a:r>
                  <a:rPr lang="ko-KR" altLang="en-US" dirty="0" smtClean="0">
                    <a:latin typeface="휴먼엑스포" pitchFamily="18" charset="-127"/>
                    <a:ea typeface="휴먼엑스포" pitchFamily="18" charset="-127"/>
                  </a:rPr>
                  <a:t>혁신교육 직무평가 요소</a:t>
                </a:r>
                <a:endParaRPr lang="ko-KR" altLang="en-US" dirty="0">
                  <a:latin typeface="휴먼엑스포" pitchFamily="18" charset="-127"/>
                  <a:ea typeface="휴먼엑스포" pitchFamily="18" charset="-127"/>
                </a:endParaRPr>
              </a:p>
            </p:txBody>
          </p:sp>
        </p:grpSp>
        <p:sp>
          <p:nvSpPr>
            <p:cNvPr id="30" name="직사각형 29"/>
            <p:cNvSpPr/>
            <p:nvPr/>
          </p:nvSpPr>
          <p:spPr>
            <a:xfrm>
              <a:off x="6000623" y="5372646"/>
              <a:ext cx="2755883" cy="92333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  <a:alpha val="82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dirty="0">
                  <a:latin typeface="휴먼엑스포" pitchFamily="18" charset="-127"/>
                  <a:ea typeface="휴먼엑스포" pitchFamily="18" charset="-127"/>
                </a:rPr>
                <a:t>평가지표 영역별 비중은</a:t>
              </a:r>
              <a:endParaRPr lang="en-US" altLang="ko-KR" dirty="0">
                <a:latin typeface="휴먼엑스포" pitchFamily="18" charset="-127"/>
                <a:ea typeface="휴먼엑스포" pitchFamily="18" charset="-127"/>
              </a:endParaRPr>
            </a:p>
            <a:p>
              <a:pPr>
                <a:defRPr/>
              </a:pPr>
              <a:r>
                <a:rPr lang="ko-KR" altLang="en-US" dirty="0">
                  <a:latin typeface="휴먼엑스포" pitchFamily="18" charset="-127"/>
                  <a:ea typeface="휴먼엑스포" pitchFamily="18" charset="-127"/>
                </a:rPr>
                <a:t>학교 </a:t>
              </a:r>
              <a:r>
                <a:rPr lang="ko-KR" altLang="en-US" dirty="0" smtClean="0">
                  <a:latin typeface="휴먼엑스포" pitchFamily="18" charset="-127"/>
                  <a:ea typeface="휴먼엑스포" pitchFamily="18" charset="-127"/>
                </a:rPr>
                <a:t>여건과 특성 </a:t>
              </a:r>
              <a:r>
                <a:rPr lang="ko-KR" altLang="en-US" dirty="0">
                  <a:latin typeface="휴먼엑스포" pitchFamily="18" charset="-127"/>
                  <a:ea typeface="휴먼엑스포" pitchFamily="18" charset="-127"/>
                </a:rPr>
                <a:t>고려 </a:t>
              </a:r>
              <a:endParaRPr lang="en-US" altLang="ko-KR" dirty="0">
                <a:latin typeface="휴먼엑스포" pitchFamily="18" charset="-127"/>
                <a:ea typeface="휴먼엑스포" pitchFamily="18" charset="-127"/>
              </a:endParaRPr>
            </a:p>
            <a:p>
              <a:pPr>
                <a:defRPr/>
              </a:pPr>
              <a:r>
                <a:rPr lang="ko-KR" altLang="en-US" dirty="0">
                  <a:latin typeface="휴먼엑스포" pitchFamily="18" charset="-127"/>
                  <a:ea typeface="휴먼엑스포" pitchFamily="18" charset="-127"/>
                </a:rPr>
                <a:t>자율적으로 정함</a:t>
              </a:r>
            </a:p>
          </p:txBody>
        </p:sp>
        <p:pic>
          <p:nvPicPr>
            <p:cNvPr id="31" name="Picture 50" descr="06_icon_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gray">
            <a:xfrm>
              <a:off x="5357784" y="5280175"/>
              <a:ext cx="647700" cy="741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" name="그룹 134"/>
          <p:cNvGrpSpPr>
            <a:grpSpLocks/>
          </p:cNvGrpSpPr>
          <p:nvPr/>
        </p:nvGrpSpPr>
        <p:grpSpPr bwMode="auto">
          <a:xfrm>
            <a:off x="3143240" y="3071810"/>
            <a:ext cx="2498726" cy="1389590"/>
            <a:chOff x="3715826" y="3286124"/>
            <a:chExt cx="2499744" cy="1214446"/>
          </a:xfrm>
        </p:grpSpPr>
        <p:sp>
          <p:nvSpPr>
            <p:cNvPr id="42" name="Oval 12"/>
            <p:cNvSpPr>
              <a:spLocks noChangeArrowheads="1"/>
            </p:cNvSpPr>
            <p:nvPr/>
          </p:nvSpPr>
          <p:spPr bwMode="auto">
            <a:xfrm>
              <a:off x="3976282" y="3286124"/>
              <a:ext cx="2024887" cy="1214446"/>
            </a:xfrm>
            <a:prstGeom prst="ellipse">
              <a:avLst/>
            </a:prstGeom>
            <a:solidFill>
              <a:srgbClr val="54ABC6">
                <a:alpha val="47842"/>
              </a:srgbClr>
            </a:solidFill>
            <a:ln w="28575" algn="ctr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endParaRPr lang="ko-KR" altLang="en-US" sz="2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43" name="Oval 13"/>
            <p:cNvSpPr>
              <a:spLocks noChangeArrowheads="1"/>
            </p:cNvSpPr>
            <p:nvPr/>
          </p:nvSpPr>
          <p:spPr bwMode="auto">
            <a:xfrm>
              <a:off x="4391883" y="3330764"/>
              <a:ext cx="1180483" cy="353689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60001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2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44" name="Text Box 14"/>
            <p:cNvSpPr txBox="1">
              <a:spLocks noChangeArrowheads="1"/>
            </p:cNvSpPr>
            <p:nvPr/>
          </p:nvSpPr>
          <p:spPr bwMode="auto">
            <a:xfrm>
              <a:off x="3715826" y="3516817"/>
              <a:ext cx="2499744" cy="6724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2200" dirty="0" smtClean="0">
                  <a:latin typeface="HY견고딕" pitchFamily="18" charset="-127"/>
                  <a:ea typeface="HY견고딕" pitchFamily="18" charset="-127"/>
                </a:rPr>
                <a:t>2013</a:t>
              </a:r>
              <a:endParaRPr lang="en-US" altLang="ko-KR" sz="2200" dirty="0"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r>
                <a:rPr lang="ko-KR" altLang="en-US" sz="2200" dirty="0" smtClean="0">
                  <a:latin typeface="HY견고딕" pitchFamily="18" charset="-127"/>
                  <a:ea typeface="HY견고딕" pitchFamily="18" charset="-127"/>
                </a:rPr>
                <a:t>공통지표</a:t>
              </a:r>
              <a:endParaRPr lang="ko-KR" altLang="en-US" sz="2200" dirty="0"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01750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2013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공통지표 체계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571472" y="1000108"/>
            <a:ext cx="3441700" cy="360362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>
            <a:solidFill>
              <a:srgbClr val="00990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sz="2000" b="1" dirty="0">
                <a:solidFill>
                  <a:srgbClr val="002060"/>
                </a:solidFill>
                <a:latin typeface="+mn-ea"/>
                <a:ea typeface="+mn-ea"/>
              </a:rPr>
              <a:t>공통지표 영역 및 내용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428596" y="1428736"/>
          <a:ext cx="8178800" cy="49593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41557"/>
                <a:gridCol w="6337243"/>
              </a:tblGrid>
              <a:tr h="847845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교육철학 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(2)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1454" marR="91454" marT="45728" marB="45728" anchor="ctr"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학교교육목표의 적절성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학교 구성원의 혁신교육 철학의 이해 및 공유도</a:t>
                      </a:r>
                    </a:p>
                  </a:txBody>
                  <a:tcPr marL="91454" marR="91454" marT="45728" marB="45728" anchor="ctr">
                    <a:solidFill>
                      <a:srgbClr val="9BBB59"/>
                    </a:solidFill>
                  </a:tcPr>
                </a:tc>
              </a:tr>
              <a:tr h="1920271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교육과정 및 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교수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학습 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(6)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1454" marR="91454" marT="45728" marB="45728" anchor="ctr"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창의지성 역량중심 교육과정 편성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운영 적절성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교육과정 재구성 실적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2000" b="1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2000" b="1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배움중심수업</a:t>
                      </a:r>
                      <a:r>
                        <a:rPr lang="ko-KR" altLang="en-US" sz="2000" b="1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활성화 노력</a:t>
                      </a:r>
                      <a:endParaRPr lang="en-US" altLang="ko-KR" sz="2000" b="1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2000" b="1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수업 전문성 신장을 위한 개인적</a:t>
                      </a:r>
                      <a:r>
                        <a:rPr lang="en-US" altLang="ko-KR" sz="2000" b="1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2000" b="1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집단적 노력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논술형 평가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2000" b="1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교사별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평가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정의적 능력 평가 실시율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교과학습평가 결과 활용노력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1454" marR="91454" marT="45728" marB="45728" anchor="ctr"/>
                </a:tc>
              </a:tr>
              <a:tr h="1032364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2000" b="1" spc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교육활동 </a:t>
                      </a:r>
                      <a:r>
                        <a:rPr lang="en-US" altLang="ko-KR" sz="2000" b="1" spc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(3)</a:t>
                      </a:r>
                      <a:endParaRPr lang="ko-KR" altLang="en-US" sz="2000" b="1" spc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1454" marR="91454" marT="45728" marB="45728" anchor="ctr"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학생생활지도 프로그램 운영 실적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평화</a:t>
                      </a: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인권 친화적 학교문화 인식도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학생 자치활동 및 동아리 활동 활성화 지원 노력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1454" marR="91454" marT="45728" marB="45728" anchor="ctr"/>
                </a:tc>
              </a:tr>
              <a:tr h="1158869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2000" b="1" spc="-15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학교자율운영</a:t>
                      </a:r>
                      <a:endParaRPr lang="en-US" altLang="ko-KR" sz="2000" b="1" spc="-15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ko-KR" altLang="en-US" sz="2000" b="1" spc="-15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체제 </a:t>
                      </a:r>
                      <a:r>
                        <a:rPr lang="en-US" altLang="ko-KR" sz="2000" b="1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(3)</a:t>
                      </a:r>
                      <a:endParaRPr lang="ko-KR" altLang="en-US" sz="2000" b="1" spc="-15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1454" marR="91454" marT="45728" marB="45728" anchor="ctr"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민주적 학교 운영의 충실도 및 활용도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학교자체평가 운영의 충실도 및 활용도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자율지표 선정의 적절성</a:t>
                      </a:r>
                    </a:p>
                  </a:txBody>
                  <a:tcPr marL="91454" marR="91454" marT="45728" marB="45728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1750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옛체" pitchFamily="18" charset="-127"/>
                <a:ea typeface="휴먼옛체" pitchFamily="18" charset="-127"/>
              </a:rPr>
              <a:t>평가지표</a:t>
            </a:r>
            <a:endParaRPr lang="ko-KR" altLang="en-US" dirty="0">
              <a:latin typeface="휴먼옛체" pitchFamily="18" charset="-127"/>
              <a:ea typeface="휴먼옛체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1560" y="1118789"/>
            <a:ext cx="3888432" cy="51001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0" tIns="0" rIns="0" bIns="0" anchor="ctr" anchorCtr="0">
            <a:noAutofit/>
          </a:bodyPr>
          <a:lstStyle/>
          <a:p>
            <a:pPr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800" b="1" kern="0" dirty="0" smtClean="0">
                <a:latin typeface="휴먼엑스포" pitchFamily="18" charset="-127"/>
                <a:ea typeface="휴먼엑스포" pitchFamily="18" charset="-127"/>
              </a:rPr>
              <a:t>자율지표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55576" y="4129737"/>
            <a:ext cx="7200800" cy="451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endParaRPr lang="en-US" altLang="ko-KR" sz="20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410135" y="1168285"/>
            <a:ext cx="74646" cy="45456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1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HY견고딕" pitchFamily="18" charset="-127"/>
            </a:endParaRPr>
          </a:p>
        </p:txBody>
      </p:sp>
      <p:sp>
        <p:nvSpPr>
          <p:cNvPr id="27" name="Rectangle 44"/>
          <p:cNvSpPr>
            <a:spLocks noChangeArrowheads="1"/>
          </p:cNvSpPr>
          <p:nvPr/>
        </p:nvSpPr>
        <p:spPr bwMode="auto">
          <a:xfrm>
            <a:off x="428596" y="2143116"/>
            <a:ext cx="8001056" cy="785818"/>
          </a:xfrm>
          <a:prstGeom prst="rect">
            <a:avLst/>
          </a:prstGeom>
          <a:gradFill rotWithShape="0">
            <a:gsLst>
              <a:gs pos="0">
                <a:srgbClr val="FDFDFD"/>
              </a:gs>
              <a:gs pos="100000">
                <a:srgbClr val="C9C5C4"/>
              </a:gs>
            </a:gsLst>
            <a:lin ang="5400000" scaled="1"/>
          </a:gradFill>
          <a:ln w="12700">
            <a:solidFill>
              <a:srgbClr val="B2B2B2"/>
            </a:solidFill>
            <a:miter lim="800000"/>
            <a:headEnd/>
            <a:tailEnd/>
          </a:ln>
          <a:effectLst>
            <a:outerShdw dist="53882" dir="2700000" algn="ctr" rotWithShape="0">
              <a:srgbClr val="000000">
                <a:alpha val="30000"/>
              </a:srgbClr>
            </a:outerShdw>
          </a:effectLst>
        </p:spPr>
        <p:txBody>
          <a:bodyPr wrap="none" lIns="99745" tIns="49873" rIns="99745" bIns="49873" anchor="ctr"/>
          <a:lstStyle/>
          <a:p>
            <a:pPr marL="180975" algn="l">
              <a:lnSpc>
                <a:spcPct val="130000"/>
              </a:lnSpc>
              <a:buFont typeface="Wingdings" pitchFamily="2" charset="2"/>
              <a:buChar char="Ø"/>
            </a:pPr>
            <a:r>
              <a:rPr lang="ko-KR" altLang="en-US" b="1" dirty="0" smtClean="0">
                <a:solidFill>
                  <a:schemeClr val="accent4">
                    <a:lumMod val="1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smtClean="0">
                <a:solidFill>
                  <a:schemeClr val="accent4">
                    <a:lumMod val="10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학교구성원이  협력적 사고를 통해 자율적으로 개발하여 활용  </a:t>
            </a:r>
            <a:endParaRPr lang="ko-KR" altLang="en-US" sz="2000" b="1" dirty="0">
              <a:solidFill>
                <a:schemeClr val="accent4">
                  <a:lumMod val="10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8" name="Rectangle 32"/>
          <p:cNvSpPr>
            <a:spLocks noChangeArrowheads="1"/>
          </p:cNvSpPr>
          <p:nvPr/>
        </p:nvSpPr>
        <p:spPr bwMode="auto">
          <a:xfrm>
            <a:off x="428596" y="3214686"/>
            <a:ext cx="8001056" cy="928694"/>
          </a:xfrm>
          <a:prstGeom prst="rect">
            <a:avLst/>
          </a:prstGeom>
          <a:gradFill rotWithShape="1">
            <a:gsLst>
              <a:gs pos="0">
                <a:srgbClr val="99CCFF">
                  <a:gamma/>
                  <a:shade val="46275"/>
                  <a:invGamma/>
                </a:srgbClr>
              </a:gs>
              <a:gs pos="100000">
                <a:srgbClr val="99CCFF">
                  <a:alpha val="50000"/>
                </a:srgbClr>
              </a:gs>
            </a:gsLst>
            <a:lin ang="2700000" scaled="1"/>
          </a:gradFill>
          <a:ln w="6350">
            <a:solidFill>
              <a:srgbClr val="B2B2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noAutofit/>
          </a:bodyPr>
          <a:lstStyle/>
          <a:p>
            <a:pPr marL="285750" indent="-285750" algn="l" latinLnBrk="1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>
                <a:solidFill>
                  <a:schemeClr val="accent4">
                    <a:lumMod val="10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단위학교의  고유한  문화</a:t>
            </a:r>
            <a:r>
              <a:rPr lang="en-US" altLang="ko-KR" sz="2000" b="1" dirty="0" smtClean="0">
                <a:solidFill>
                  <a:schemeClr val="accent4">
                    <a:lumMod val="10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,</a:t>
            </a:r>
            <a:r>
              <a:rPr lang="ko-KR" altLang="en-US" sz="2000" b="1" dirty="0" smtClean="0">
                <a:solidFill>
                  <a:schemeClr val="accent4">
                    <a:lumMod val="10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 특성을 드러낼 수 있는 지표로</a:t>
            </a:r>
            <a:endParaRPr lang="en-US" altLang="ko-KR" sz="2000" b="1" dirty="0" smtClean="0">
              <a:solidFill>
                <a:schemeClr val="accent4">
                  <a:lumMod val="10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marL="285750" indent="-285750" algn="l" latinLnBrk="1"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accent4">
                    <a:lumMod val="10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   </a:t>
            </a:r>
            <a:r>
              <a:rPr lang="ko-KR" altLang="en-US" sz="2000" b="1" dirty="0" smtClean="0">
                <a:solidFill>
                  <a:schemeClr val="accent4">
                    <a:lumMod val="10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단위학교의 특화 전략으로 활용</a:t>
            </a:r>
            <a:endParaRPr lang="ko-KR" altLang="en-US" sz="2000" b="1" dirty="0">
              <a:solidFill>
                <a:schemeClr val="accent4">
                  <a:lumMod val="10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9" name="Rectangle 44"/>
          <p:cNvSpPr>
            <a:spLocks noChangeArrowheads="1"/>
          </p:cNvSpPr>
          <p:nvPr/>
        </p:nvSpPr>
        <p:spPr bwMode="auto">
          <a:xfrm>
            <a:off x="428596" y="4500570"/>
            <a:ext cx="8001056" cy="785818"/>
          </a:xfrm>
          <a:prstGeom prst="rect">
            <a:avLst/>
          </a:prstGeom>
          <a:gradFill rotWithShape="0">
            <a:gsLst>
              <a:gs pos="0">
                <a:srgbClr val="FDFDFD"/>
              </a:gs>
              <a:gs pos="100000">
                <a:srgbClr val="C9C5C4"/>
              </a:gs>
            </a:gsLst>
            <a:lin ang="5400000" scaled="1"/>
          </a:gradFill>
          <a:ln w="12700">
            <a:solidFill>
              <a:srgbClr val="B2B2B2"/>
            </a:solidFill>
            <a:miter lim="800000"/>
            <a:headEnd/>
            <a:tailEnd/>
          </a:ln>
          <a:effectLst>
            <a:outerShdw dist="53882" dir="2700000" algn="ctr" rotWithShape="0">
              <a:srgbClr val="000000">
                <a:alpha val="30000"/>
              </a:srgbClr>
            </a:outerShdw>
          </a:effectLst>
        </p:spPr>
        <p:txBody>
          <a:bodyPr wrap="none" lIns="99745" tIns="49873" rIns="99745" bIns="49873" anchor="ctr"/>
          <a:lstStyle/>
          <a:p>
            <a:pPr marL="285750" indent="-285750" latinLnBrk="1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>
                <a:solidFill>
                  <a:schemeClr val="accent4">
                    <a:lumMod val="10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교육과정운영평가와 연계 고려</a:t>
            </a:r>
            <a:endParaRPr lang="ko-KR" altLang="en-US" sz="2000" b="1" dirty="0">
              <a:solidFill>
                <a:schemeClr val="accent4">
                  <a:lumMod val="10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41" name="Rectangle 32"/>
          <p:cNvSpPr>
            <a:spLocks noChangeArrowheads="1"/>
          </p:cNvSpPr>
          <p:nvPr/>
        </p:nvSpPr>
        <p:spPr bwMode="auto">
          <a:xfrm>
            <a:off x="428596" y="5572140"/>
            <a:ext cx="8001056" cy="928694"/>
          </a:xfrm>
          <a:prstGeom prst="rect">
            <a:avLst/>
          </a:prstGeom>
          <a:gradFill rotWithShape="1">
            <a:gsLst>
              <a:gs pos="0">
                <a:srgbClr val="99CCFF">
                  <a:gamma/>
                  <a:shade val="46275"/>
                  <a:invGamma/>
                </a:srgbClr>
              </a:gs>
              <a:gs pos="100000">
                <a:srgbClr val="99CCFF">
                  <a:alpha val="50000"/>
                </a:srgbClr>
              </a:gs>
            </a:gsLst>
            <a:lin ang="2700000" scaled="1"/>
          </a:gradFill>
          <a:ln w="6350">
            <a:solidFill>
              <a:srgbClr val="B2B2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noAutofit/>
          </a:bodyPr>
          <a:lstStyle/>
          <a:p>
            <a:pPr marL="285750" indent="-285750" algn="l" latinLnBrk="1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>
                <a:solidFill>
                  <a:schemeClr val="accent4">
                    <a:lumMod val="10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매뉴얼 자율지표 예시 자료 활용</a:t>
            </a:r>
            <a:endParaRPr lang="en-US" altLang="ko-KR" sz="2000" b="1" dirty="0" smtClean="0">
              <a:solidFill>
                <a:schemeClr val="accent4">
                  <a:lumMod val="10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marL="285750" indent="-285750" latinLnBrk="1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>
                <a:solidFill>
                  <a:schemeClr val="accent4">
                    <a:lumMod val="10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탑재위치</a:t>
            </a:r>
            <a:r>
              <a:rPr lang="en-US" altLang="ko-KR" sz="2000" b="1" dirty="0" smtClean="0">
                <a:solidFill>
                  <a:schemeClr val="accent4">
                    <a:lumMod val="10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2000" b="1" dirty="0" smtClean="0">
                <a:solidFill>
                  <a:schemeClr val="accent4">
                    <a:lumMod val="10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연구원 홈페이지  ⇒ 교육지원 ⇒ 학교평가 ⇒ 자료실</a:t>
            </a:r>
            <a:endParaRPr lang="ko-KR" altLang="en-US" sz="2000" b="1" dirty="0">
              <a:solidFill>
                <a:schemeClr val="accent4">
                  <a:lumMod val="10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750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1059TGp_heart_L_ani">
  <a:themeElements>
    <a:clrScheme name="Custom 320">
      <a:dk1>
        <a:srgbClr val="000000"/>
      </a:dk1>
      <a:lt1>
        <a:srgbClr val="FFFFFF"/>
      </a:lt1>
      <a:dk2>
        <a:srgbClr val="35873D"/>
      </a:dk2>
      <a:lt2>
        <a:srgbClr val="C0C0C0"/>
      </a:lt2>
      <a:accent1>
        <a:srgbClr val="8ACA5A"/>
      </a:accent1>
      <a:accent2>
        <a:srgbClr val="B9C33D"/>
      </a:accent2>
      <a:accent3>
        <a:srgbClr val="FEAD54"/>
      </a:accent3>
      <a:accent4>
        <a:srgbClr val="73A6E3"/>
      </a:accent4>
      <a:accent5>
        <a:srgbClr val="DC94E4"/>
      </a:accent5>
      <a:accent6>
        <a:srgbClr val="DF777E"/>
      </a:accent6>
      <a:hlink>
        <a:srgbClr val="4BC1B6"/>
      </a:hlink>
      <a:folHlink>
        <a:srgbClr val="C0A840"/>
      </a:folHlink>
    </a:clrScheme>
    <a:fontScheme name="Default Desig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E7"/>
        </a:solidFill>
        <a:ln w="9525" algn="ctr">
          <a:solidFill>
            <a:srgbClr val="29486D"/>
          </a:solidFill>
          <a:prstDash val="sysDash"/>
          <a:round/>
          <a:headEnd/>
          <a:tailEnd/>
        </a:ln>
      </a:spPr>
      <a:bodyPr wrap="none" lIns="90000" tIns="46800" rIns="90000" bIns="46800" anchor="ctr"/>
      <a:lstStyle>
        <a:defPPr latinLnBrk="0">
          <a:defRPr sz="2400" b="1" dirty="0" smtClean="0">
            <a:latin typeface="휴먼엑스포" pitchFamily="18" charset="-127"/>
            <a:ea typeface="휴먼엑스포" pitchFamily="18" charset="-127"/>
          </a:defRPr>
        </a:defPPr>
      </a:lstStyle>
    </a:spDef>
    <a:txDef>
      <a:spPr>
        <a:solidFill>
          <a:schemeClr val="accent2">
            <a:lumMod val="40000"/>
            <a:lumOff val="60000"/>
          </a:schemeClr>
        </a:solidFill>
        <a:ln>
          <a:solidFill>
            <a:schemeClr val="bg1"/>
          </a:solidFill>
        </a:ln>
      </a:spPr>
      <a:bodyPr vert="eaVert" wrap="square" rtlCol="0">
        <a:spAutoFit/>
      </a:bodyPr>
      <a:lstStyle>
        <a:defPPr fontAlgn="auto">
          <a:spcBef>
            <a:spcPts val="0"/>
          </a:spcBef>
          <a:spcAft>
            <a:spcPts val="0"/>
          </a:spcAft>
          <a:defRPr kumimoji="0" sz="3200" dirty="0">
            <a:ln>
              <a:solidFill>
                <a:schemeClr val="bg1">
                  <a:alpha val="5000"/>
                </a:schemeClr>
              </a:solidFill>
            </a:ln>
            <a:solidFill>
              <a:schemeClr val="bg1"/>
            </a:solidFill>
            <a:latin typeface="나눔손글씨 펜" pitchFamily="66" charset="-127"/>
            <a:ea typeface="나눔손글씨 펜" pitchFamily="66" charset="-127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A62C35"/>
        </a:dk2>
        <a:lt2>
          <a:srgbClr val="C0C0C0"/>
        </a:lt2>
        <a:accent1>
          <a:srgbClr val="F24D32"/>
        </a:accent1>
        <a:accent2>
          <a:srgbClr val="FB8611"/>
        </a:accent2>
        <a:accent3>
          <a:srgbClr val="FFFFFF"/>
        </a:accent3>
        <a:accent4>
          <a:srgbClr val="000000"/>
        </a:accent4>
        <a:accent5>
          <a:srgbClr val="F7B2AD"/>
        </a:accent5>
        <a:accent6>
          <a:srgbClr val="E3790E"/>
        </a:accent6>
        <a:hlink>
          <a:srgbClr val="FCBA42"/>
        </a:hlink>
        <a:folHlink>
          <a:srgbClr val="9CC5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1F82A1"/>
        </a:dk2>
        <a:lt2>
          <a:srgbClr val="C0C0C0"/>
        </a:lt2>
        <a:accent1>
          <a:srgbClr val="299CE3"/>
        </a:accent1>
        <a:accent2>
          <a:srgbClr val="4ECACA"/>
        </a:accent2>
        <a:accent3>
          <a:srgbClr val="FFFFFF"/>
        </a:accent3>
        <a:accent4>
          <a:srgbClr val="000000"/>
        </a:accent4>
        <a:accent5>
          <a:srgbClr val="ACCBEF"/>
        </a:accent5>
        <a:accent6>
          <a:srgbClr val="46B7B7"/>
        </a:accent6>
        <a:hlink>
          <a:srgbClr val="96C24E"/>
        </a:hlink>
        <a:folHlink>
          <a:srgbClr val="7E8AE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35873D"/>
        </a:dk2>
        <a:lt2>
          <a:srgbClr val="C0C0C0"/>
        </a:lt2>
        <a:accent1>
          <a:srgbClr val="8ACA5A"/>
        </a:accent1>
        <a:accent2>
          <a:srgbClr val="B9C33D"/>
        </a:accent2>
        <a:accent3>
          <a:srgbClr val="FFFFFF"/>
        </a:accent3>
        <a:accent4>
          <a:srgbClr val="000000"/>
        </a:accent4>
        <a:accent5>
          <a:srgbClr val="C4E1B5"/>
        </a:accent5>
        <a:accent6>
          <a:srgbClr val="A7B036"/>
        </a:accent6>
        <a:hlink>
          <a:srgbClr val="4BC1B6"/>
        </a:hlink>
        <a:folHlink>
          <a:srgbClr val="C0A84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1059TGp_heart_L_ani</Template>
  <TotalTime>9001</TotalTime>
  <Words>1200</Words>
  <Application>Microsoft Office PowerPoint</Application>
  <PresentationFormat>화면 슬라이드 쇼(4:3)</PresentationFormat>
  <Paragraphs>380</Paragraphs>
  <Slides>26</Slides>
  <Notes>17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7" baseType="lpstr">
      <vt:lpstr>1059TGp_heart_L_ani</vt:lpstr>
      <vt:lpstr>슬라이드 1</vt:lpstr>
      <vt:lpstr>슬라이드 2</vt:lpstr>
      <vt:lpstr>학교자체평가란?</vt:lpstr>
      <vt:lpstr>2013 학교자체평가 추진 방향</vt:lpstr>
      <vt:lpstr>2013 학교자체평가 개선 방향</vt:lpstr>
      <vt:lpstr>학교평가 지원 체제</vt:lpstr>
      <vt:lpstr>지표(Indicator)</vt:lpstr>
      <vt:lpstr>2013 공통지표 체계</vt:lpstr>
      <vt:lpstr>평가지표</vt:lpstr>
      <vt:lpstr>평가지표</vt:lpstr>
      <vt:lpstr>2013 매뉴얼</vt:lpstr>
      <vt:lpstr>2013 매뉴얼</vt:lpstr>
      <vt:lpstr>슬라이드 13</vt:lpstr>
      <vt:lpstr>슬라이드 14</vt:lpstr>
      <vt:lpstr>학교자체평가의 절차 흐름도</vt:lpstr>
      <vt:lpstr>평가 준비</vt:lpstr>
      <vt:lpstr>평가 준비</vt:lpstr>
      <vt:lpstr>학교자체평가의 절차 흐름도</vt:lpstr>
      <vt:lpstr>평가 실행</vt:lpstr>
      <vt:lpstr>평가 실행</vt:lpstr>
      <vt:lpstr>학교자체평가의 절차 흐름도</vt:lpstr>
      <vt:lpstr>평가 결과 및 활용</vt:lpstr>
      <vt:lpstr>평가 결과 및 활용</vt:lpstr>
      <vt:lpstr>마무리</vt:lpstr>
      <vt:lpstr>마무리</vt:lpstr>
      <vt:lpstr>슬라이드 26</vt:lpstr>
    </vt:vector>
  </TitlesOfParts>
  <Company>한옥마을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2012학년도 학교평가매뉴얼</dc:title>
  <dc:creator>윤용한</dc:creator>
  <cp:lastModifiedBy>admin</cp:lastModifiedBy>
  <cp:revision>1343</cp:revision>
  <dcterms:created xsi:type="dcterms:W3CDTF">2012-05-01T20:12:26Z</dcterms:created>
  <dcterms:modified xsi:type="dcterms:W3CDTF">2013-06-11T10:23:29Z</dcterms:modified>
</cp:coreProperties>
</file>